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6" r:id="rId2"/>
    <p:sldId id="398" r:id="rId3"/>
    <p:sldId id="397" r:id="rId4"/>
    <p:sldId id="396" r:id="rId5"/>
    <p:sldId id="259" r:id="rId6"/>
    <p:sldId id="260" r:id="rId7"/>
    <p:sldId id="264" r:id="rId8"/>
    <p:sldId id="356" r:id="rId9"/>
    <p:sldId id="309" r:id="rId10"/>
    <p:sldId id="325" r:id="rId11"/>
    <p:sldId id="272" r:id="rId12"/>
    <p:sldId id="399" r:id="rId13"/>
    <p:sldId id="345" r:id="rId14"/>
    <p:sldId id="274" r:id="rId15"/>
    <p:sldId id="275" r:id="rId16"/>
    <p:sldId id="400" r:id="rId17"/>
    <p:sldId id="344" r:id="rId18"/>
    <p:sldId id="401" r:id="rId19"/>
    <p:sldId id="280" r:id="rId20"/>
    <p:sldId id="290" r:id="rId21"/>
    <p:sldId id="402" r:id="rId22"/>
    <p:sldId id="404" r:id="rId23"/>
    <p:sldId id="286" r:id="rId24"/>
    <p:sldId id="287" r:id="rId25"/>
  </p:sldIdLst>
  <p:sldSz cx="12852400" cy="7232650"/>
  <p:notesSz cx="9934575" cy="68024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5">
          <p15:clr>
            <a:srgbClr val="A4A3A4"/>
          </p15:clr>
        </p15:guide>
        <p15:guide id="2" pos="212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9"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CC92"/>
    <a:srgbClr val="808080"/>
    <a:srgbClr val="FA646A"/>
    <a:srgbClr val="2DCC92"/>
    <a:srgbClr val="86BBFF"/>
    <a:srgbClr val="FFC000"/>
    <a:srgbClr val="AEB0B9"/>
    <a:srgbClr val="E8AF00"/>
    <a:srgbClr val="D9D9D9"/>
    <a:srgbClr val="FB65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5" d="100"/>
          <a:sy n="85" d="100"/>
        </p:scale>
        <p:origin x="156" y="60"/>
      </p:cViewPr>
      <p:guideLst>
        <p:guide orient="horz" pos="2865"/>
        <p:guide pos="212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20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销售占比</a:t>
            </a:r>
          </a:p>
        </c:rich>
      </c:tx>
      <c:layout>
        <c:manualLayout>
          <c:xMode val="edge"/>
          <c:yMode val="edge"/>
          <c:x val="2.1347167885694799E-2"/>
          <c:y val="5.3097345132743397E-2"/>
        </c:manualLayout>
      </c:layout>
      <c:overlay val="0"/>
      <c:spPr>
        <a:noFill/>
        <a:ln>
          <a:noFill/>
        </a:ln>
        <a:effectLst/>
      </c:spPr>
      <c:txPr>
        <a:bodyPr rot="0" spcFirstLastPara="0" vertOverflow="ellipsis" vert="horz" wrap="square" anchor="ctr" anchorCtr="1"/>
        <a:lstStyle/>
        <a:p>
          <a:pPr defTabSz="914400">
            <a:defRPr lang="zh-CN" sz="1200" b="0" i="0" u="none" strike="noStrike" kern="1200" spc="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title>
    <c:autoTitleDeleted val="0"/>
    <c:plotArea>
      <c:layout>
        <c:manualLayout>
          <c:layoutTarget val="inner"/>
          <c:xMode val="edge"/>
          <c:yMode val="edge"/>
          <c:x val="0.34130800795391403"/>
          <c:y val="0.15308075009567501"/>
          <c:w val="0.33048144964753801"/>
          <c:h val="0.74355164273933205"/>
        </c:manualLayout>
      </c:layout>
      <c:pieChart>
        <c:varyColors val="1"/>
        <c:ser>
          <c:idx val="0"/>
          <c:order val="0"/>
          <c:tx>
            <c:strRef>
              <c:f>Sheet1!$B$1</c:f>
              <c:strCache>
                <c:ptCount val="1"/>
                <c:pt idx="0">
                  <c:v>销售额</c:v>
                </c:pt>
              </c:strCache>
            </c:strRef>
          </c:tx>
          <c:spPr>
            <a:solidFill>
              <a:srgbClr val="86BBFF"/>
            </a:solidFill>
          </c:spPr>
          <c:dPt>
            <c:idx val="0"/>
            <c:bubble3D val="0"/>
            <c:spPr>
              <a:solidFill>
                <a:srgbClr val="86BBFF"/>
              </a:solidFill>
              <a:ln w="19050">
                <a:solidFill>
                  <a:schemeClr val="lt1"/>
                </a:solidFill>
              </a:ln>
              <a:effectLst/>
            </c:spPr>
          </c:dPt>
          <c:dPt>
            <c:idx val="1"/>
            <c:bubble3D val="0"/>
            <c:spPr>
              <a:solidFill>
                <a:srgbClr val="2DCC92"/>
              </a:solidFill>
              <a:ln w="19050">
                <a:solidFill>
                  <a:schemeClr val="lt1"/>
                </a:solidFill>
              </a:ln>
              <a:effectLst/>
            </c:spPr>
          </c:dPt>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服务类</c:v>
                </c:pt>
                <c:pt idx="1">
                  <c:v>消费品类</c:v>
                </c:pt>
              </c:strCache>
            </c:strRef>
          </c:cat>
          <c:val>
            <c:numRef>
              <c:f>Sheet1!$B$2:$B$3</c:f>
              <c:numCache>
                <c:formatCode>0%</c:formatCode>
                <c:ptCount val="2"/>
                <c:pt idx="0">
                  <c:v>0.66</c:v>
                </c:pt>
                <c:pt idx="1">
                  <c:v>0.34</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ayout>
        <c:manualLayout>
          <c:xMode val="edge"/>
          <c:yMode val="edge"/>
          <c:x val="0.26314690352726"/>
          <c:y val="0.8148052095777790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
    <c:plotVisOnly val="1"/>
    <c:dispBlanksAs val="gap"/>
    <c:showDLblsOverMax val="0"/>
  </c:chart>
  <c:spPr>
    <a:noFill/>
    <a:ln w="12700" cmpd="sng">
      <a:solidFill>
        <a:schemeClr val="bg1">
          <a:lumMod val="85000"/>
        </a:schemeClr>
      </a:solidFill>
      <a:prstDash val="soli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20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客单价</a:t>
            </a:r>
          </a:p>
        </c:rich>
      </c:tx>
      <c:layout>
        <c:manualLayout>
          <c:xMode val="edge"/>
          <c:yMode val="edge"/>
          <c:x val="2.19462402177611E-2"/>
          <c:y val="3.0866362679761498E-2"/>
        </c:manualLayout>
      </c:layout>
      <c:overlay val="0"/>
      <c:spPr>
        <a:noFill/>
        <a:ln>
          <a:noFill/>
        </a:ln>
        <a:effectLst/>
      </c:spPr>
      <c:txPr>
        <a:bodyPr rot="0" spcFirstLastPara="0" vertOverflow="ellipsis" vert="horz" wrap="square" anchor="ctr" anchorCtr="1"/>
        <a:lstStyle/>
        <a:p>
          <a:pPr defTabSz="914400">
            <a:defRPr lang="zh-CN" sz="1200" b="0" i="0" u="none" strike="noStrike" kern="1200" spc="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rgbClr val="FA646A"/>
              </a:solidFill>
              <a:ln>
                <a:noFill/>
              </a:ln>
              <a:effectLst/>
            </c:spPr>
          </c:dPt>
          <c:dPt>
            <c:idx val="1"/>
            <c:invertIfNegative val="0"/>
            <c:bubble3D val="0"/>
            <c:spPr>
              <a:solidFill>
                <a:srgbClr val="FFC000"/>
              </a:solidFill>
              <a:ln>
                <a:noFill/>
              </a:ln>
              <a:effectLst/>
            </c:spPr>
          </c:dPt>
          <c:dLbls>
            <c:dLbl>
              <c:idx val="0"/>
              <c:layout/>
              <c:dLblPos val="outEnd"/>
              <c:showLegendKey val="0"/>
              <c:showVal val="1"/>
              <c:showCatName val="0"/>
              <c:showSerName val="0"/>
              <c:showPercent val="0"/>
              <c:showBubbleSize val="0"/>
              <c:extLst>
                <c:ext xmlns:c15="http://schemas.microsoft.com/office/drawing/2012/chart" uri="{CE6537A1-D6FC-4f65-9D91-7224C49458BB}">
                  <c15:layout>
                    <c:manualLayout>
                      <c:w val="0.27448385389094798"/>
                      <c:h val="0.16"/>
                    </c:manualLayout>
                  </c15:layout>
                </c:ext>
              </c:extLst>
            </c:dLbl>
            <c:dLbl>
              <c:idx val="1"/>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服务类客单价</c:v>
                </c:pt>
                <c:pt idx="1">
                  <c:v>消费品类客单价</c:v>
                </c:pt>
              </c:strCache>
            </c:strRef>
          </c:cat>
          <c:val>
            <c:numRef>
              <c:f>Sheet1!$B$2:$B$3</c:f>
              <c:numCache>
                <c:formatCode>General</c:formatCode>
                <c:ptCount val="2"/>
                <c:pt idx="0">
                  <c:v>3204.84</c:v>
                </c:pt>
                <c:pt idx="1">
                  <c:v>335.17</c:v>
                </c:pt>
              </c:numCache>
            </c:numRef>
          </c:val>
        </c:ser>
        <c:dLbls>
          <c:showLegendKey val="0"/>
          <c:showVal val="1"/>
          <c:showCatName val="0"/>
          <c:showSerName val="0"/>
          <c:showPercent val="0"/>
          <c:showBubbleSize val="0"/>
        </c:dLbls>
        <c:gapWidth val="219"/>
        <c:overlap val="-27"/>
        <c:axId val="-115727280"/>
        <c:axId val="-115727824"/>
      </c:barChart>
      <c:catAx>
        <c:axId val="-11572728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115727824"/>
        <c:crosses val="autoZero"/>
        <c:auto val="1"/>
        <c:lblAlgn val="ctr"/>
        <c:lblOffset val="100"/>
        <c:tickMarkSkip val="500"/>
        <c:noMultiLvlLbl val="0"/>
      </c:catAx>
      <c:valAx>
        <c:axId val="-115727824"/>
        <c:scaling>
          <c:orientation val="minMax"/>
          <c:max val="34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115727280"/>
        <c:crosses val="autoZero"/>
        <c:crossBetween val="between"/>
      </c:valAx>
      <c:spPr>
        <a:noFill/>
        <a:ln>
          <a:noFill/>
        </a:ln>
        <a:effectLst/>
      </c:spPr>
    </c:plotArea>
    <c:plotVisOnly val="1"/>
    <c:dispBlanksAs val="gap"/>
    <c:showDLblsOverMax val="0"/>
  </c:chart>
  <c:spPr>
    <a:solidFill>
      <a:schemeClr val="bg1"/>
    </a:solidFill>
    <a:ln w="12700" cmpd="sng">
      <a:solidFill>
        <a:schemeClr val="bg1">
          <a:lumMod val="85000"/>
        </a:schemeClr>
      </a:solidFill>
      <a:prstDash val="soli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20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品牌占比</a:t>
            </a:r>
          </a:p>
        </c:rich>
      </c:tx>
      <c:layout>
        <c:manualLayout>
          <c:xMode val="edge"/>
          <c:yMode val="edge"/>
          <c:x val="2.1347167885694799E-2"/>
          <c:y val="5.3097345132743397E-2"/>
        </c:manualLayout>
      </c:layout>
      <c:overlay val="0"/>
      <c:spPr>
        <a:noFill/>
        <a:ln>
          <a:noFill/>
        </a:ln>
        <a:effectLst/>
      </c:spPr>
      <c:txPr>
        <a:bodyPr rot="0" spcFirstLastPara="0" vertOverflow="ellipsis" vert="horz" wrap="square" anchor="ctr" anchorCtr="1"/>
        <a:lstStyle/>
        <a:p>
          <a:pPr defTabSz="914400">
            <a:defRPr lang="zh-CN" sz="1200" b="0" i="0" u="none" strike="noStrike" kern="1200" spc="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title>
    <c:autoTitleDeleted val="0"/>
    <c:plotArea>
      <c:layout>
        <c:manualLayout>
          <c:layoutTarget val="inner"/>
          <c:xMode val="edge"/>
          <c:yMode val="edge"/>
          <c:x val="0.34130800795391403"/>
          <c:y val="0.15308075009567501"/>
          <c:w val="0.33048144964753801"/>
          <c:h val="0.74355164273933205"/>
        </c:manualLayout>
      </c:layout>
      <c:pieChart>
        <c:varyColors val="1"/>
        <c:ser>
          <c:idx val="0"/>
          <c:order val="0"/>
          <c:tx>
            <c:strRef>
              <c:f>Sheet1!$B$1</c:f>
              <c:strCache>
                <c:ptCount val="1"/>
                <c:pt idx="0">
                  <c:v>销售额</c:v>
                </c:pt>
              </c:strCache>
            </c:strRef>
          </c:tx>
          <c:spPr>
            <a:solidFill>
              <a:srgbClr val="86BBFF"/>
            </a:solidFill>
          </c:spPr>
          <c:dPt>
            <c:idx val="0"/>
            <c:bubble3D val="0"/>
            <c:spPr>
              <a:solidFill>
                <a:srgbClr val="86BBFF"/>
              </a:solidFill>
              <a:ln w="19050">
                <a:solidFill>
                  <a:schemeClr val="lt1"/>
                </a:solidFill>
              </a:ln>
              <a:effectLst/>
            </c:spPr>
          </c:dPt>
          <c:dPt>
            <c:idx val="1"/>
            <c:bubble3D val="0"/>
            <c:spPr>
              <a:solidFill>
                <a:srgbClr val="2DCC92"/>
              </a:solidFill>
              <a:ln w="19050">
                <a:solidFill>
                  <a:schemeClr val="lt1"/>
                </a:solidFill>
              </a:ln>
              <a:effectLst/>
            </c:spPr>
          </c:dPt>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服务类</c:v>
                </c:pt>
                <c:pt idx="1">
                  <c:v>消费品类</c:v>
                </c:pt>
              </c:strCache>
            </c:strRef>
          </c:cat>
          <c:val>
            <c:numRef>
              <c:f>Sheet1!$B$2:$B$3</c:f>
              <c:numCache>
                <c:formatCode>0%</c:formatCode>
                <c:ptCount val="2"/>
                <c:pt idx="0">
                  <c:v>0.68</c:v>
                </c:pt>
                <c:pt idx="1">
                  <c:v>0.32</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egendEntry>
        <c:idx val="1"/>
        <c:txPr>
          <a:bodyPr rot="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ayout>
        <c:manualLayout>
          <c:xMode val="edge"/>
          <c:yMode val="edge"/>
          <c:x val="0.26314690352726"/>
          <c:y val="0.81480520957777902"/>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
    <c:plotVisOnly val="1"/>
    <c:dispBlanksAs val="gap"/>
    <c:showDLblsOverMax val="0"/>
  </c:chart>
  <c:spPr>
    <a:noFill/>
    <a:ln w="12700" cmpd="sng">
      <a:solidFill>
        <a:schemeClr val="bg1">
          <a:lumMod val="85000"/>
        </a:schemeClr>
      </a:solidFill>
      <a:prstDash val="soli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200" b="0" i="0" u="none" strike="noStrike" kern="1200" spc="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20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门店类型地域分布</a:t>
            </a:r>
          </a:p>
        </c:rich>
      </c:tx>
      <c:layout>
        <c:manualLayout>
          <c:xMode val="edge"/>
          <c:yMode val="edge"/>
          <c:x val="2.19462402177611E-2"/>
          <c:y val="3.0866362679761498E-2"/>
        </c:manualLayout>
      </c:layout>
      <c:overlay val="0"/>
      <c:spPr>
        <a:noFill/>
        <a:ln>
          <a:noFill/>
        </a:ln>
        <a:effectLst/>
      </c:spPr>
      <c:txPr>
        <a:bodyPr rot="0" spcFirstLastPara="0" vertOverflow="ellipsis" vert="horz" wrap="square" anchor="ctr" anchorCtr="1"/>
        <a:lstStyle/>
        <a:p>
          <a:pPr defTabSz="914400">
            <a:defRPr lang="zh-CN" sz="1200" b="0" i="0" u="none" strike="noStrike" kern="1200" spc="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title>
    <c:autoTitleDeleted val="0"/>
    <c:plotArea>
      <c:layout/>
      <c:barChart>
        <c:barDir val="col"/>
        <c:grouping val="clustered"/>
        <c:varyColors val="0"/>
        <c:ser>
          <c:idx val="0"/>
          <c:order val="0"/>
          <c:tx>
            <c:strRef>
              <c:f>Sheet1!$B$1</c:f>
              <c:strCache>
                <c:ptCount val="1"/>
                <c:pt idx="0">
                  <c:v>服务类</c:v>
                </c:pt>
              </c:strCache>
            </c:strRef>
          </c:tx>
          <c:spPr>
            <a:solidFill>
              <a:srgbClr val="FA646A"/>
            </a:solidFill>
            <a:ln>
              <a:noFill/>
            </a:ln>
            <a:effectLst/>
          </c:spPr>
          <c:invertIfNegative val="0"/>
          <c:dPt>
            <c:idx val="0"/>
            <c:invertIfNegative val="0"/>
            <c:bubble3D val="0"/>
            <c:spPr>
              <a:solidFill>
                <a:srgbClr val="FA646A"/>
              </a:solidFill>
              <a:ln>
                <a:noFill/>
              </a:ln>
              <a:effectLst/>
            </c:spPr>
          </c:dPt>
          <c:dPt>
            <c:idx val="1"/>
            <c:invertIfNegative val="0"/>
            <c:bubble3D val="0"/>
            <c:spPr>
              <a:solidFill>
                <a:srgbClr val="86BBFF"/>
              </a:solidFill>
              <a:ln>
                <a:noFill/>
              </a:ln>
              <a:effectLst/>
            </c:spPr>
          </c:dPt>
          <c:dPt>
            <c:idx val="2"/>
            <c:invertIfNegative val="0"/>
            <c:bubble3D val="0"/>
            <c:spPr>
              <a:solidFill>
                <a:srgbClr val="2DCC92"/>
              </a:solidFill>
              <a:ln>
                <a:noFill/>
              </a:ln>
              <a:effectLst/>
            </c:spPr>
          </c:dPt>
          <c:dPt>
            <c:idx val="3"/>
            <c:invertIfNegative val="0"/>
            <c:bubble3D val="0"/>
            <c:spPr>
              <a:solidFill>
                <a:srgbClr val="FFC000"/>
              </a:solidFill>
              <a:ln>
                <a:noFill/>
              </a:ln>
              <a:effectLst/>
            </c:spPr>
          </c:dPt>
          <c:dPt>
            <c:idx val="4"/>
            <c:invertIfNegative val="0"/>
            <c:bubble3D val="0"/>
            <c:spPr>
              <a:solidFill>
                <a:srgbClr val="FF74E9"/>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900" b="1"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上海</c:v>
                </c:pt>
                <c:pt idx="1">
                  <c:v>宁波</c:v>
                </c:pt>
                <c:pt idx="2">
                  <c:v>徐州</c:v>
                </c:pt>
                <c:pt idx="3">
                  <c:v>南京</c:v>
                </c:pt>
                <c:pt idx="4">
                  <c:v>其他</c:v>
                </c:pt>
              </c:strCache>
            </c:strRef>
          </c:cat>
          <c:val>
            <c:numRef>
              <c:f>Sheet1!$B$2:$B$6</c:f>
              <c:numCache>
                <c:formatCode>0%</c:formatCode>
                <c:ptCount val="5"/>
                <c:pt idx="0">
                  <c:v>0.64</c:v>
                </c:pt>
                <c:pt idx="1">
                  <c:v>7.0000000000000007E-2</c:v>
                </c:pt>
                <c:pt idx="2">
                  <c:v>7.0000000000000007E-2</c:v>
                </c:pt>
                <c:pt idx="3">
                  <c:v>0.09</c:v>
                </c:pt>
                <c:pt idx="4">
                  <c:v>0.13</c:v>
                </c:pt>
              </c:numCache>
            </c:numRef>
          </c:val>
        </c:ser>
        <c:dLbls>
          <c:showLegendKey val="0"/>
          <c:showVal val="0"/>
          <c:showCatName val="0"/>
          <c:showSerName val="0"/>
          <c:showPercent val="0"/>
          <c:showBubbleSize val="0"/>
        </c:dLbls>
        <c:gapWidth val="219"/>
        <c:overlap val="-27"/>
        <c:axId val="-115732176"/>
        <c:axId val="-115736528"/>
      </c:barChart>
      <c:catAx>
        <c:axId val="-11573217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115736528"/>
        <c:crosses val="autoZero"/>
        <c:auto val="1"/>
        <c:lblAlgn val="ctr"/>
        <c:lblOffset val="100"/>
        <c:tickMarkSkip val="500"/>
        <c:noMultiLvlLbl val="0"/>
      </c:catAx>
      <c:valAx>
        <c:axId val="-115736528"/>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115732176"/>
        <c:crosses val="autoZero"/>
        <c:crossBetween val="between"/>
      </c:valAx>
      <c:spPr>
        <a:noFill/>
        <a:ln>
          <a:noFill/>
        </a:ln>
        <a:effectLst/>
      </c:spPr>
    </c:plotArea>
    <c:plotVisOnly val="1"/>
    <c:dispBlanksAs val="gap"/>
    <c:showDLblsOverMax val="0"/>
  </c:chart>
  <c:spPr>
    <a:solidFill>
      <a:schemeClr val="bg1"/>
    </a:solidFill>
    <a:ln w="12700" cmpd="sng">
      <a:solidFill>
        <a:schemeClr val="bg1">
          <a:lumMod val="85000"/>
        </a:schemeClr>
      </a:solidFill>
      <a:prstDash val="soli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cap="none" spc="2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dirty="0">
                <a:latin typeface="微软雅黑" panose="020B0503020204020204" charset="-122"/>
                <a:ea typeface="微软雅黑" panose="020B0503020204020204" charset="-122"/>
                <a:cs typeface="微软雅黑" panose="020B0503020204020204" charset="-122"/>
                <a:sym typeface="微软雅黑" panose="020B0503020204020204" charset="-122"/>
              </a:rPr>
              <a:t>淘璞盈利预测                                    </a:t>
            </a:r>
            <a:r>
              <a:rPr lang="zh-CN" sz="1200" dirty="0">
                <a:latin typeface="微软雅黑" panose="020B0503020204020204" charset="-122"/>
                <a:ea typeface="微软雅黑" panose="020B0503020204020204" charset="-122"/>
                <a:cs typeface="微软雅黑" panose="020B0503020204020204" charset="-122"/>
                <a:sym typeface="微软雅黑" panose="020B0503020204020204" charset="-122"/>
              </a:rPr>
              <a:t>单位：千万</a:t>
            </a:r>
          </a:p>
        </c:rich>
      </c:tx>
      <c:layout>
        <c:manualLayout>
          <c:xMode val="edge"/>
          <c:yMode val="edge"/>
          <c:x val="6.0168131180991402E-2"/>
          <c:y val="1.8007180495824299E-2"/>
        </c:manualLayout>
      </c:layout>
      <c:overlay val="0"/>
      <c:spPr>
        <a:noFill/>
        <a:ln>
          <a:noFill/>
        </a:ln>
        <a:effectLst/>
      </c:spPr>
      <c:txPr>
        <a:bodyPr rot="0" spcFirstLastPara="1" vertOverflow="ellipsis" vert="horz" wrap="square" anchor="ctr" anchorCtr="1"/>
        <a:lstStyle/>
        <a:p>
          <a:pPr>
            <a:defRPr lang="zh-CN" sz="1860" b="0" i="0" u="none" strike="noStrike" kern="1200" cap="none" spc="2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title>
    <c:autoTitleDeleted val="0"/>
    <c:plotArea>
      <c:layout/>
      <c:barChart>
        <c:barDir val="col"/>
        <c:grouping val="clustered"/>
        <c:varyColors val="0"/>
        <c:ser>
          <c:idx val="2"/>
          <c:order val="2"/>
          <c:tx>
            <c:strRef>
              <c:f>Sheet1!$A$4</c:f>
              <c:strCache>
                <c:ptCount val="1"/>
                <c:pt idx="0">
                  <c:v>营业利润</c:v>
                </c:pt>
              </c:strCache>
            </c:strRef>
          </c:tx>
          <c:spPr>
            <a:solidFill>
              <a:srgbClr val="86BBFF"/>
            </a:solidFill>
            <a:ln w="9525" cap="flat" cmpd="sng" algn="ctr">
              <a:noFill/>
              <a:round/>
            </a:ln>
            <a:effectLst>
              <a:outerShdw blurRad="40000" dist="20000" dir="5400000" rotWithShape="0">
                <a:srgbClr val="000000">
                  <a:alpha val="38000"/>
                </a:srgbClr>
              </a:outerShdw>
            </a:effectLst>
          </c:spPr>
          <c:invertIfNegative val="0"/>
          <c:dLbls>
            <c:dLbl>
              <c:idx val="0"/>
              <c:layout>
                <c:manualLayout>
                  <c:x val="-6.2056737588652502E-2"/>
                  <c:y val="-2.87356256820469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Sheet1!$B$1:$D$1</c:f>
              <c:strCache>
                <c:ptCount val="3"/>
                <c:pt idx="0">
                  <c:v>2018年E</c:v>
                </c:pt>
                <c:pt idx="1">
                  <c:v>2019年E</c:v>
                </c:pt>
                <c:pt idx="2">
                  <c:v>2020年E</c:v>
                </c:pt>
              </c:strCache>
            </c:strRef>
          </c:cat>
          <c:val>
            <c:numRef>
              <c:f>Sheet1!$B$4:$D$4</c:f>
              <c:numCache>
                <c:formatCode>_(* #,##0.00_);_(* \(#,##0.00\);_(* "-"??_);_(@_)</c:formatCode>
                <c:ptCount val="3"/>
                <c:pt idx="0">
                  <c:v>0.21</c:v>
                </c:pt>
                <c:pt idx="1">
                  <c:v>3.01</c:v>
                </c:pt>
                <c:pt idx="2">
                  <c:v>7.16</c:v>
                </c:pt>
              </c:numCache>
            </c:numRef>
          </c:val>
        </c:ser>
        <c:dLbls>
          <c:showLegendKey val="0"/>
          <c:showVal val="0"/>
          <c:showCatName val="0"/>
          <c:showSerName val="0"/>
          <c:showPercent val="0"/>
          <c:showBubbleSize val="0"/>
        </c:dLbls>
        <c:gapWidth val="150"/>
        <c:axId val="-196340592"/>
        <c:axId val="-2022914976"/>
      </c:barChart>
      <c:lineChart>
        <c:grouping val="standard"/>
        <c:varyColors val="0"/>
        <c:ser>
          <c:idx val="0"/>
          <c:order val="0"/>
          <c:tx>
            <c:strRef>
              <c:f>Sheet1!$A$2</c:f>
              <c:strCache>
                <c:ptCount val="1"/>
                <c:pt idx="0">
                  <c:v>营业收入</c:v>
                </c:pt>
              </c:strCache>
            </c:strRef>
          </c:tx>
          <c:spPr>
            <a:ln w="15875" cap="rnd">
              <a:solidFill>
                <a:srgbClr val="2DCC92"/>
              </a:solidFill>
              <a:round/>
            </a:ln>
            <a:effectLst/>
          </c:spPr>
          <c:marker>
            <c:symbol val="circle"/>
            <c:size val="5"/>
            <c:spPr>
              <a:solidFill>
                <a:srgbClr val="2DCC92"/>
              </a:solidFill>
              <a:ln w="19050" cap="flat" cmpd="sng" algn="ctr">
                <a:solidFill>
                  <a:schemeClr val="bg1"/>
                </a:solidFill>
                <a:prstDash val="solid"/>
                <a:round/>
              </a:ln>
              <a:effectLst/>
            </c:spPr>
          </c:marker>
          <c:dLbls>
            <c:dLbl>
              <c:idx val="0"/>
              <c:layout>
                <c:manualLayout>
                  <c:x val="-2.30496453900709E-2"/>
                  <c:y val="-8.6206877046140606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Sheet1!$B$1:$D$1</c:f>
              <c:strCache>
                <c:ptCount val="3"/>
                <c:pt idx="0">
                  <c:v>2018年E</c:v>
                </c:pt>
                <c:pt idx="1">
                  <c:v>2019年E</c:v>
                </c:pt>
                <c:pt idx="2">
                  <c:v>2020年E</c:v>
                </c:pt>
              </c:strCache>
            </c:strRef>
          </c:cat>
          <c:val>
            <c:numRef>
              <c:f>Sheet1!$B$2:$D$2</c:f>
              <c:numCache>
                <c:formatCode>_(* #,##0.00_);_(* \(#,##0.00\);_(* "-"??_);_(@_)</c:formatCode>
                <c:ptCount val="3"/>
                <c:pt idx="0">
                  <c:v>3.39</c:v>
                </c:pt>
                <c:pt idx="1">
                  <c:v>10.45</c:v>
                </c:pt>
                <c:pt idx="2">
                  <c:v>27.68</c:v>
                </c:pt>
              </c:numCache>
            </c:numRef>
          </c:val>
          <c:smooth val="0"/>
        </c:ser>
        <c:ser>
          <c:idx val="1"/>
          <c:order val="1"/>
          <c:tx>
            <c:strRef>
              <c:f>Sheet1!$A$3</c:f>
              <c:strCache>
                <c:ptCount val="1"/>
                <c:pt idx="0">
                  <c:v>营业成本</c:v>
                </c:pt>
              </c:strCache>
            </c:strRef>
          </c:tx>
          <c:spPr>
            <a:ln w="15875" cap="rnd">
              <a:solidFill>
                <a:schemeClr val="accent2"/>
              </a:solidFill>
              <a:round/>
            </a:ln>
            <a:effectLst/>
          </c:spPr>
          <c:marker>
            <c:symbol val="circle"/>
            <c:size val="5"/>
            <c:spPr>
              <a:solidFill>
                <a:srgbClr val="FA646A"/>
              </a:solidFill>
              <a:ln w="19050" cap="flat" cmpd="sng" algn="ctr">
                <a:solidFill>
                  <a:schemeClr val="bg1"/>
                </a:solidFill>
                <a:round/>
              </a:ln>
              <a:effectLst/>
            </c:spPr>
          </c:marker>
          <c:dPt>
            <c:idx val="2"/>
            <c:marker>
              <c:symbol val="circle"/>
              <c:size val="5"/>
              <c:spPr>
                <a:solidFill>
                  <a:srgbClr val="FA646A"/>
                </a:solidFill>
                <a:ln w="19050" cap="flat" cmpd="sng" algn="ctr">
                  <a:solidFill>
                    <a:schemeClr val="bg1"/>
                  </a:solidFill>
                  <a:round/>
                </a:ln>
                <a:effectLst/>
              </c:spPr>
            </c:marker>
            <c:bubble3D val="0"/>
            <c:spPr>
              <a:ln w="15875" cap="rnd">
                <a:solidFill>
                  <a:srgbClr val="FA646A"/>
                </a:solidFill>
                <a:round/>
              </a:ln>
              <a:effectLst/>
            </c:spPr>
          </c:dPt>
          <c:dLbls>
            <c:dLbl>
              <c:idx val="0"/>
              <c:layout>
                <c:manualLayout>
                  <c:x val="6.5602836879432594E-2"/>
                  <c:y val="2.8735625682046899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Sheet1!$B$1:$D$1</c:f>
              <c:strCache>
                <c:ptCount val="3"/>
                <c:pt idx="0">
                  <c:v>2018年E</c:v>
                </c:pt>
                <c:pt idx="1">
                  <c:v>2019年E</c:v>
                </c:pt>
                <c:pt idx="2">
                  <c:v>2020年E</c:v>
                </c:pt>
              </c:strCache>
            </c:strRef>
          </c:cat>
          <c:val>
            <c:numRef>
              <c:f>Sheet1!$B$3:$D$3</c:f>
              <c:numCache>
                <c:formatCode>_(* #,##0.00_);_(* \(#,##0.00\);_(* "-"??_);_(@_)</c:formatCode>
                <c:ptCount val="3"/>
                <c:pt idx="0">
                  <c:v>3.18</c:v>
                </c:pt>
                <c:pt idx="1">
                  <c:v>7.44</c:v>
                </c:pt>
                <c:pt idx="2">
                  <c:v>20.52</c:v>
                </c:pt>
              </c:numCache>
            </c:numRef>
          </c:val>
          <c:smooth val="0"/>
        </c:ser>
        <c:dLbls>
          <c:showLegendKey val="0"/>
          <c:showVal val="0"/>
          <c:showCatName val="0"/>
          <c:showSerName val="0"/>
          <c:showPercent val="0"/>
          <c:showBubbleSize val="0"/>
        </c:dLbls>
        <c:marker val="1"/>
        <c:smooth val="0"/>
        <c:axId val="-115730000"/>
        <c:axId val="-406452496"/>
      </c:lineChart>
      <c:catAx>
        <c:axId val="-11573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406452496"/>
        <c:crosses val="autoZero"/>
        <c:auto val="1"/>
        <c:lblAlgn val="ctr"/>
        <c:lblOffset val="100"/>
        <c:noMultiLvlLbl val="0"/>
      </c:catAx>
      <c:valAx>
        <c:axId val="-406452496"/>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115730000"/>
        <c:crosses val="autoZero"/>
        <c:crossBetween val="between"/>
      </c:valAx>
      <c:catAx>
        <c:axId val="-196340592"/>
        <c:scaling>
          <c:orientation val="minMax"/>
        </c:scaling>
        <c:delete val="1"/>
        <c:axPos val="b"/>
        <c:numFmt formatCode="General" sourceLinked="1"/>
        <c:majorTickMark val="none"/>
        <c:minorTickMark val="none"/>
        <c:tickLblPos val="nextTo"/>
        <c:crossAx val="-2022914976"/>
        <c:crosses val="autoZero"/>
        <c:auto val="1"/>
        <c:lblAlgn val="ctr"/>
        <c:lblOffset val="100"/>
        <c:noMultiLvlLbl val="0"/>
      </c:catAx>
      <c:valAx>
        <c:axId val="-2022914976"/>
        <c:scaling>
          <c:orientation val="minMax"/>
        </c:scaling>
        <c:delete val="0"/>
        <c:axPos val="r"/>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196340592"/>
        <c:crosses val="max"/>
        <c:crossBetween val="between"/>
      </c:valAx>
      <c:spPr>
        <a:noFill/>
        <a:ln>
          <a:noFill/>
        </a:ln>
        <a:effectLst/>
      </c:spPr>
    </c:plotArea>
    <c:legend>
      <c:legendPos val="r"/>
      <c:layout>
        <c:manualLayout>
          <c:xMode val="edge"/>
          <c:yMode val="edge"/>
          <c:x val="0.83990719257540603"/>
          <c:y val="0.79234122042341204"/>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5"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5"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4655" cy="340421"/>
          </a:xfrm>
          <a:prstGeom prst="rect">
            <a:avLst/>
          </a:prstGeom>
        </p:spPr>
        <p:txBody>
          <a:bodyPr vert="horz" lIns="76197" tIns="38098" rIns="76197" bIns="38098" rtlCol="0"/>
          <a:lstStyle>
            <a:lvl1pPr algn="l">
              <a:defRPr sz="1000"/>
            </a:lvl1pPr>
          </a:lstStyle>
          <a:p>
            <a:endParaRPr lang="zh-CN" altLang="en-US"/>
          </a:p>
        </p:txBody>
      </p:sp>
      <p:sp>
        <p:nvSpPr>
          <p:cNvPr id="3" name="日期占位符 2"/>
          <p:cNvSpPr>
            <a:spLocks noGrp="1"/>
          </p:cNvSpPr>
          <p:nvPr>
            <p:ph type="dt" sz="quarter" idx="1"/>
          </p:nvPr>
        </p:nvSpPr>
        <p:spPr>
          <a:xfrm>
            <a:off x="5627466" y="0"/>
            <a:ext cx="4304655" cy="340421"/>
          </a:xfrm>
          <a:prstGeom prst="rect">
            <a:avLst/>
          </a:prstGeom>
        </p:spPr>
        <p:txBody>
          <a:bodyPr vert="horz" lIns="76197" tIns="38098" rIns="76197" bIns="38098" rtlCol="0"/>
          <a:lstStyle>
            <a:lvl1pPr algn="r">
              <a:defRPr sz="1000"/>
            </a:lvl1pPr>
          </a:lstStyle>
          <a:p>
            <a:fld id="{495CC696-E4D3-410A-8EF3-AEF44369AF27}" type="datetimeFigureOut">
              <a:rPr lang="zh-CN" altLang="en-US" smtClean="0"/>
              <a:t>2017/12/25</a:t>
            </a:fld>
            <a:endParaRPr lang="zh-CN" altLang="en-US"/>
          </a:p>
        </p:txBody>
      </p:sp>
      <p:sp>
        <p:nvSpPr>
          <p:cNvPr id="4" name="页脚占位符 3"/>
          <p:cNvSpPr>
            <a:spLocks noGrp="1"/>
          </p:cNvSpPr>
          <p:nvPr>
            <p:ph type="ftr" sz="quarter" idx="2"/>
          </p:nvPr>
        </p:nvSpPr>
        <p:spPr>
          <a:xfrm>
            <a:off x="0" y="6462017"/>
            <a:ext cx="4304655" cy="340421"/>
          </a:xfrm>
          <a:prstGeom prst="rect">
            <a:avLst/>
          </a:prstGeom>
        </p:spPr>
        <p:txBody>
          <a:bodyPr vert="horz" lIns="76197" tIns="38098" rIns="76197" bIns="38098" rtlCol="0" anchor="b"/>
          <a:lstStyle>
            <a:lvl1pPr algn="l">
              <a:defRPr sz="1000"/>
            </a:lvl1pPr>
          </a:lstStyle>
          <a:p>
            <a:endParaRPr lang="zh-CN" altLang="en-US"/>
          </a:p>
        </p:txBody>
      </p:sp>
      <p:sp>
        <p:nvSpPr>
          <p:cNvPr id="5" name="灯片编号占位符 4"/>
          <p:cNvSpPr>
            <a:spLocks noGrp="1"/>
          </p:cNvSpPr>
          <p:nvPr>
            <p:ph type="sldNum" sz="quarter" idx="3"/>
          </p:nvPr>
        </p:nvSpPr>
        <p:spPr>
          <a:xfrm>
            <a:off x="5627466" y="6462017"/>
            <a:ext cx="4304655" cy="340421"/>
          </a:xfrm>
          <a:prstGeom prst="rect">
            <a:avLst/>
          </a:prstGeom>
        </p:spPr>
        <p:txBody>
          <a:bodyPr vert="horz" lIns="76197" tIns="38098" rIns="76197" bIns="38098" rtlCol="0" anchor="b"/>
          <a:lstStyle>
            <a:lvl1pPr algn="r">
              <a:defRPr sz="1000"/>
            </a:lvl1pPr>
          </a:lstStyle>
          <a:p>
            <a:fld id="{E9432330-59FA-4C4E-8128-4E1696BE2C09}" type="slidenum">
              <a:rPr lang="zh-CN" altLang="en-US" smtClean="0"/>
              <a:t>‹#›</a:t>
            </a:fld>
            <a:endParaRPr lang="zh-CN" altLang="en-US"/>
          </a:p>
        </p:txBody>
      </p:sp>
    </p:spTree>
    <p:extLst>
      <p:ext uri="{BB962C8B-B14F-4D97-AF65-F5344CB8AC3E}">
        <p14:creationId xmlns:p14="http://schemas.microsoft.com/office/powerpoint/2010/main" val="341099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4655" cy="340421"/>
          </a:xfrm>
          <a:prstGeom prst="rect">
            <a:avLst/>
          </a:prstGeom>
        </p:spPr>
        <p:txBody>
          <a:bodyPr vert="horz" lIns="76197" tIns="38098" rIns="76197" bIns="38098" rtlCol="0"/>
          <a:lstStyle>
            <a:lvl1pPr algn="l">
              <a:defRPr sz="1000"/>
            </a:lvl1pPr>
          </a:lstStyle>
          <a:p>
            <a:endParaRPr lang="zh-CN" altLang="en-US"/>
          </a:p>
        </p:txBody>
      </p:sp>
      <p:sp>
        <p:nvSpPr>
          <p:cNvPr id="3" name="日期占位符 2"/>
          <p:cNvSpPr>
            <a:spLocks noGrp="1"/>
          </p:cNvSpPr>
          <p:nvPr>
            <p:ph type="dt" idx="1"/>
          </p:nvPr>
        </p:nvSpPr>
        <p:spPr>
          <a:xfrm>
            <a:off x="5627466" y="0"/>
            <a:ext cx="4304655" cy="340421"/>
          </a:xfrm>
          <a:prstGeom prst="rect">
            <a:avLst/>
          </a:prstGeom>
        </p:spPr>
        <p:txBody>
          <a:bodyPr vert="horz" lIns="76197" tIns="38098" rIns="76197" bIns="38098" rtlCol="0"/>
          <a:lstStyle>
            <a:lvl1pPr algn="r">
              <a:defRPr sz="1000"/>
            </a:lvl1pPr>
          </a:lstStyle>
          <a:p>
            <a:fld id="{52248099-FA36-4CED-B3CD-3943E0397284}" type="datetimeFigureOut">
              <a:rPr lang="zh-CN" altLang="en-US" smtClean="0"/>
              <a:t>2017/12/25</a:t>
            </a:fld>
            <a:endParaRPr lang="zh-CN" altLang="en-US"/>
          </a:p>
        </p:txBody>
      </p:sp>
      <p:sp>
        <p:nvSpPr>
          <p:cNvPr id="4" name="幻灯片图像占位符 3"/>
          <p:cNvSpPr>
            <a:spLocks noGrp="1" noRot="1" noChangeAspect="1"/>
          </p:cNvSpPr>
          <p:nvPr>
            <p:ph type="sldImg" idx="2"/>
          </p:nvPr>
        </p:nvSpPr>
        <p:spPr>
          <a:xfrm>
            <a:off x="2928938" y="850900"/>
            <a:ext cx="4076700" cy="2295525"/>
          </a:xfrm>
          <a:prstGeom prst="rect">
            <a:avLst/>
          </a:prstGeom>
          <a:noFill/>
          <a:ln w="12700">
            <a:solidFill>
              <a:prstClr val="black"/>
            </a:solidFill>
          </a:ln>
        </p:spPr>
        <p:txBody>
          <a:bodyPr vert="horz" lIns="76197" tIns="38098" rIns="76197" bIns="38098" rtlCol="0" anchor="ctr"/>
          <a:lstStyle/>
          <a:p>
            <a:endParaRPr lang="zh-CN" altLang="en-US"/>
          </a:p>
        </p:txBody>
      </p:sp>
      <p:sp>
        <p:nvSpPr>
          <p:cNvPr id="5" name="备注占位符 4"/>
          <p:cNvSpPr>
            <a:spLocks noGrp="1"/>
          </p:cNvSpPr>
          <p:nvPr>
            <p:ph type="body" sz="quarter" idx="3"/>
          </p:nvPr>
        </p:nvSpPr>
        <p:spPr>
          <a:xfrm>
            <a:off x="993949" y="3274309"/>
            <a:ext cx="7946678" cy="2678572"/>
          </a:xfrm>
          <a:prstGeom prst="rect">
            <a:avLst/>
          </a:prstGeom>
        </p:spPr>
        <p:txBody>
          <a:bodyPr vert="horz" lIns="76197" tIns="38098" rIns="76197" bIns="38098"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462017"/>
            <a:ext cx="4304655" cy="340421"/>
          </a:xfrm>
          <a:prstGeom prst="rect">
            <a:avLst/>
          </a:prstGeom>
        </p:spPr>
        <p:txBody>
          <a:bodyPr vert="horz" lIns="76197" tIns="38098" rIns="76197" bIns="38098" rtlCol="0" anchor="b"/>
          <a:lstStyle>
            <a:lvl1pPr algn="l">
              <a:defRPr sz="1000"/>
            </a:lvl1pPr>
          </a:lstStyle>
          <a:p>
            <a:endParaRPr lang="zh-CN" altLang="en-US"/>
          </a:p>
        </p:txBody>
      </p:sp>
      <p:sp>
        <p:nvSpPr>
          <p:cNvPr id="7" name="灯片编号占位符 6"/>
          <p:cNvSpPr>
            <a:spLocks noGrp="1"/>
          </p:cNvSpPr>
          <p:nvPr>
            <p:ph type="sldNum" sz="quarter" idx="5"/>
          </p:nvPr>
        </p:nvSpPr>
        <p:spPr>
          <a:xfrm>
            <a:off x="5627466" y="6462017"/>
            <a:ext cx="4304655" cy="340421"/>
          </a:xfrm>
          <a:prstGeom prst="rect">
            <a:avLst/>
          </a:prstGeom>
        </p:spPr>
        <p:txBody>
          <a:bodyPr vert="horz" lIns="76197" tIns="38098" rIns="76197" bIns="38098" rtlCol="0" anchor="b"/>
          <a:lstStyle>
            <a:lvl1pPr algn="r">
              <a:defRPr sz="1000"/>
            </a:lvl1pPr>
          </a:lstStyle>
          <a:p>
            <a:fld id="{1559BE65-5E72-4ACF-A5E5-7E403BE9086B}" type="slidenum">
              <a:rPr lang="zh-CN" altLang="en-US" smtClean="0"/>
              <a:t>‹#›</a:t>
            </a:fld>
            <a:endParaRPr lang="zh-CN" altLang="en-US"/>
          </a:p>
        </p:txBody>
      </p:sp>
    </p:spTree>
    <p:extLst>
      <p:ext uri="{BB962C8B-B14F-4D97-AF65-F5344CB8AC3E}">
        <p14:creationId xmlns:p14="http://schemas.microsoft.com/office/powerpoint/2010/main" val="130111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48531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05416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59BE65-5E72-4ACF-A5E5-7E403BE9086B}" type="slidenum">
              <a:rPr lang="zh-CN" altLang="en-US" smtClean="0"/>
              <a:t>8</a:t>
            </a:fld>
            <a:endParaRPr lang="zh-CN" altLang="en-US"/>
          </a:p>
        </p:txBody>
      </p:sp>
    </p:spTree>
    <p:extLst>
      <p:ext uri="{BB962C8B-B14F-4D97-AF65-F5344CB8AC3E}">
        <p14:creationId xmlns:p14="http://schemas.microsoft.com/office/powerpoint/2010/main" val="328349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59BE65-5E72-4ACF-A5E5-7E403BE9086B}" type="slidenum">
              <a:rPr lang="zh-CN" altLang="en-US" smtClean="0"/>
              <a:t>9</a:t>
            </a:fld>
            <a:endParaRPr lang="zh-CN" altLang="en-US"/>
          </a:p>
        </p:txBody>
      </p:sp>
    </p:spTree>
    <p:extLst>
      <p:ext uri="{BB962C8B-B14F-4D97-AF65-F5344CB8AC3E}">
        <p14:creationId xmlns:p14="http://schemas.microsoft.com/office/powerpoint/2010/main" val="42256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761365">
              <a:defRPr/>
            </a:pPr>
            <a:endParaRPr lang="zh-CN" altLang="en-US" sz="1000" dirty="0">
              <a:latin typeface="微软雅黑" panose="020B0503020204020204" charset="-122"/>
              <a:cs typeface="微软雅黑" panose="020B0503020204020204" charset="-122"/>
            </a:endParaRPr>
          </a:p>
        </p:txBody>
      </p:sp>
      <p:sp>
        <p:nvSpPr>
          <p:cNvPr id="4" name="灯片编号占位符 3"/>
          <p:cNvSpPr>
            <a:spLocks noGrp="1"/>
          </p:cNvSpPr>
          <p:nvPr>
            <p:ph type="sldNum" sz="quarter" idx="10"/>
          </p:nvPr>
        </p:nvSpPr>
        <p:spPr/>
        <p:txBody>
          <a:bodyPr/>
          <a:lstStyle/>
          <a:p>
            <a:fld id="{1559BE65-5E72-4ACF-A5E5-7E403BE9086B}" type="slidenum">
              <a:rPr lang="zh-CN" altLang="en-US" smtClean="0"/>
              <a:t>10</a:t>
            </a:fld>
            <a:endParaRPr lang="zh-CN" altLang="en-US"/>
          </a:p>
        </p:txBody>
      </p:sp>
    </p:spTree>
    <p:extLst>
      <p:ext uri="{BB962C8B-B14F-4D97-AF65-F5344CB8AC3E}">
        <p14:creationId xmlns:p14="http://schemas.microsoft.com/office/powerpoint/2010/main" val="345707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59BE65-5E72-4ACF-A5E5-7E403BE9086B}" type="slidenum">
              <a:rPr lang="zh-CN" altLang="en-US" smtClean="0"/>
              <a:t>14</a:t>
            </a:fld>
            <a:endParaRPr lang="zh-CN" altLang="en-US"/>
          </a:p>
        </p:txBody>
      </p:sp>
    </p:spTree>
    <p:extLst>
      <p:ext uri="{BB962C8B-B14F-4D97-AF65-F5344CB8AC3E}">
        <p14:creationId xmlns:p14="http://schemas.microsoft.com/office/powerpoint/2010/main" val="2122109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20</a:t>
            </a:fld>
            <a:endParaRPr lang="zh-CN" altLang="en-US"/>
          </a:p>
        </p:txBody>
      </p:sp>
    </p:spTree>
    <p:extLst>
      <p:ext uri="{BB962C8B-B14F-4D97-AF65-F5344CB8AC3E}">
        <p14:creationId xmlns:p14="http://schemas.microsoft.com/office/powerpoint/2010/main" val="2006668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1559BE65-5E72-4ACF-A5E5-7E403BE9086B}" type="slidenum">
              <a:rPr lang="zh-CN" altLang="en-US" smtClean="0"/>
              <a:t>23</a:t>
            </a:fld>
            <a:endParaRPr lang="zh-CN" altLang="en-US"/>
          </a:p>
        </p:txBody>
      </p:sp>
    </p:spTree>
    <p:extLst>
      <p:ext uri="{BB962C8B-B14F-4D97-AF65-F5344CB8AC3E}">
        <p14:creationId xmlns:p14="http://schemas.microsoft.com/office/powerpoint/2010/main" val="2361367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64406" y="2242121"/>
            <a:ext cx="10929938" cy="151885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928812" y="4050284"/>
            <a:ext cx="9001125" cy="18081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12/25/2017</a:t>
            </a:fld>
            <a:endParaRPr lang="en-US"/>
          </a:p>
        </p:txBody>
      </p:sp>
      <p:sp>
        <p:nvSpPr>
          <p:cNvPr id="6" name="Holder 6"/>
          <p:cNvSpPr>
            <a:spLocks noGrp="1"/>
          </p:cNvSpPr>
          <p:nvPr>
            <p:ph type="sldNum" sz="quarter" idx="7"/>
          </p:nvPr>
        </p:nvSpPr>
        <p:spPr/>
        <p:txBody>
          <a:bodyPr lIns="0" tIns="0" rIns="0" bIns="0"/>
          <a:lstStyle>
            <a:lvl1pPr>
              <a:defRPr sz="1250" b="0" i="0">
                <a:solidFill>
                  <a:schemeClr val="bg1"/>
                </a:solidFill>
                <a:latin typeface="Calibri" panose="020F0502020204030204"/>
                <a:cs typeface="Calibri" panose="020F0502020204030204"/>
              </a:defRPr>
            </a:lvl1pPr>
          </a:lstStyle>
          <a:p>
            <a:pPr marL="107315">
              <a:lnSpc>
                <a:spcPts val="1300"/>
              </a:lnSpc>
            </a:pPr>
            <a:fld id="{81D60167-4931-47E6-BA6A-407CBD079E47}" type="slidenum">
              <a:rPr spc="10" dirty="0">
                <a:solidFill>
                  <a:srgbClr val="888888"/>
                </a:solidFill>
              </a:rPr>
              <a:t>‹#›</a:t>
            </a:fld>
            <a:endParaRPr spc="10" dirty="0">
              <a:solidFill>
                <a:srgbClr val="888888"/>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0" i="0">
                <a:solidFill>
                  <a:schemeClr val="tx1"/>
                </a:solidFill>
                <a:latin typeface="Calibri Light" panose="020F0302020204030204"/>
                <a:cs typeface="Calibri Light" panose="020F0302020204030204"/>
              </a:defRPr>
            </a:lvl1pPr>
          </a:lstStyle>
          <a:p>
            <a:endParaRPr/>
          </a:p>
        </p:txBody>
      </p:sp>
      <p:sp>
        <p:nvSpPr>
          <p:cNvPr id="3" name="Holder 3"/>
          <p:cNvSpPr>
            <a:spLocks noGrp="1"/>
          </p:cNvSpPr>
          <p:nvPr>
            <p:ph type="body" idx="1"/>
          </p:nvPr>
        </p:nvSpPr>
        <p:spPr/>
        <p:txBody>
          <a:bodyPr lIns="0" tIns="0" rIns="0" bIns="0"/>
          <a:lstStyle>
            <a:lvl1pPr>
              <a:defRPr sz="8000" b="1" i="0">
                <a:solidFill>
                  <a:srgbClr val="F9BA2D"/>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12/25/2017</a:t>
            </a:fld>
            <a:endParaRPr lang="en-US"/>
          </a:p>
        </p:txBody>
      </p:sp>
      <p:sp>
        <p:nvSpPr>
          <p:cNvPr id="6" name="Holder 6"/>
          <p:cNvSpPr>
            <a:spLocks noGrp="1"/>
          </p:cNvSpPr>
          <p:nvPr>
            <p:ph type="sldNum" sz="quarter" idx="7"/>
          </p:nvPr>
        </p:nvSpPr>
        <p:spPr/>
        <p:txBody>
          <a:bodyPr lIns="0" tIns="0" rIns="0" bIns="0"/>
          <a:lstStyle>
            <a:lvl1pPr>
              <a:defRPr sz="1250" b="0" i="0">
                <a:solidFill>
                  <a:schemeClr val="bg1"/>
                </a:solidFill>
                <a:latin typeface="Calibri" panose="020F0502020204030204"/>
                <a:cs typeface="Calibri" panose="020F0502020204030204"/>
              </a:defRPr>
            </a:lvl1pPr>
          </a:lstStyle>
          <a:p>
            <a:pPr marL="107315">
              <a:lnSpc>
                <a:spcPts val="1300"/>
              </a:lnSpc>
            </a:pPr>
            <a:fld id="{81D60167-4931-47E6-BA6A-407CBD079E47}" type="slidenum">
              <a:rPr spc="10" dirty="0">
                <a:solidFill>
                  <a:srgbClr val="888888"/>
                </a:solidFill>
              </a:rPr>
              <a:t>‹#›</a:t>
            </a:fld>
            <a:endParaRPr spc="10" dirty="0">
              <a:solidFill>
                <a:srgbClr val="888888"/>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0" i="0">
                <a:solidFill>
                  <a:schemeClr val="tx1"/>
                </a:solidFill>
                <a:latin typeface="Calibri Light" panose="020F0302020204030204"/>
                <a:cs typeface="Calibri Light" panose="020F0302020204030204"/>
              </a:defRPr>
            </a:lvl1pPr>
          </a:lstStyle>
          <a:p>
            <a:endParaRPr/>
          </a:p>
        </p:txBody>
      </p:sp>
      <p:sp>
        <p:nvSpPr>
          <p:cNvPr id="3" name="Holder 3"/>
          <p:cNvSpPr>
            <a:spLocks noGrp="1"/>
          </p:cNvSpPr>
          <p:nvPr>
            <p:ph sz="half" idx="2"/>
          </p:nvPr>
        </p:nvSpPr>
        <p:spPr>
          <a:xfrm>
            <a:off x="642937" y="1663509"/>
            <a:ext cx="5593556" cy="47735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22256" y="1663509"/>
            <a:ext cx="5593556" cy="47735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12/25/2017</a:t>
            </a:fld>
            <a:endParaRPr lang="en-US"/>
          </a:p>
        </p:txBody>
      </p:sp>
      <p:sp>
        <p:nvSpPr>
          <p:cNvPr id="7" name="Holder 7"/>
          <p:cNvSpPr>
            <a:spLocks noGrp="1"/>
          </p:cNvSpPr>
          <p:nvPr>
            <p:ph type="sldNum" sz="quarter" idx="7"/>
          </p:nvPr>
        </p:nvSpPr>
        <p:spPr/>
        <p:txBody>
          <a:bodyPr lIns="0" tIns="0" rIns="0" bIns="0"/>
          <a:lstStyle>
            <a:lvl1pPr>
              <a:defRPr sz="1250" b="0" i="0">
                <a:solidFill>
                  <a:schemeClr val="bg1"/>
                </a:solidFill>
                <a:latin typeface="Calibri" panose="020F0502020204030204"/>
                <a:cs typeface="Calibri" panose="020F0502020204030204"/>
              </a:defRPr>
            </a:lvl1pPr>
          </a:lstStyle>
          <a:p>
            <a:pPr marL="107315">
              <a:lnSpc>
                <a:spcPts val="1300"/>
              </a:lnSpc>
            </a:pPr>
            <a:fld id="{81D60167-4931-47E6-BA6A-407CBD079E47}" type="slidenum">
              <a:rPr spc="10" dirty="0">
                <a:solidFill>
                  <a:srgbClr val="888888"/>
                </a:solidFill>
              </a:rPr>
              <a:t>‹#›</a:t>
            </a:fld>
            <a:endParaRPr spc="10" dirty="0">
              <a:solidFill>
                <a:srgbClr val="888888"/>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0" i="0">
                <a:solidFill>
                  <a:schemeClr val="tx1"/>
                </a:solidFill>
                <a:latin typeface="Calibri Light" panose="020F0302020204030204"/>
                <a:cs typeface="Calibri Light" panose="020F030202020403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12/25/2017</a:t>
            </a:fld>
            <a:endParaRPr lang="en-US"/>
          </a:p>
        </p:txBody>
      </p:sp>
      <p:sp>
        <p:nvSpPr>
          <p:cNvPr id="5" name="Holder 5"/>
          <p:cNvSpPr>
            <a:spLocks noGrp="1"/>
          </p:cNvSpPr>
          <p:nvPr>
            <p:ph type="sldNum" sz="quarter" idx="7"/>
          </p:nvPr>
        </p:nvSpPr>
        <p:spPr/>
        <p:txBody>
          <a:bodyPr lIns="0" tIns="0" rIns="0" bIns="0"/>
          <a:lstStyle>
            <a:lvl1pPr>
              <a:defRPr sz="1250" b="0" i="0">
                <a:solidFill>
                  <a:schemeClr val="bg1"/>
                </a:solidFill>
                <a:latin typeface="Calibri" panose="020F0502020204030204"/>
                <a:cs typeface="Calibri" panose="020F0502020204030204"/>
              </a:defRPr>
            </a:lvl1pPr>
          </a:lstStyle>
          <a:p>
            <a:pPr marL="107315">
              <a:lnSpc>
                <a:spcPts val="1300"/>
              </a:lnSpc>
            </a:pPr>
            <a:fld id="{81D60167-4931-47E6-BA6A-407CBD079E47}" type="slidenum">
              <a:rPr spc="10" dirty="0">
                <a:solidFill>
                  <a:srgbClr val="888888"/>
                </a:solidFill>
              </a:rPr>
              <a:t>‹#›</a:t>
            </a:fld>
            <a:endParaRPr spc="10" dirty="0">
              <a:solidFill>
                <a:srgbClr val="888888"/>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858750" cy="723265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9179052" y="3454908"/>
            <a:ext cx="2828544" cy="120396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12/25/2017</a:t>
            </a:fld>
            <a:endParaRPr lang="en-US"/>
          </a:p>
        </p:txBody>
      </p:sp>
      <p:sp>
        <p:nvSpPr>
          <p:cNvPr id="4" name="Holder 4"/>
          <p:cNvSpPr>
            <a:spLocks noGrp="1"/>
          </p:cNvSpPr>
          <p:nvPr>
            <p:ph type="sldNum" sz="quarter" idx="7"/>
          </p:nvPr>
        </p:nvSpPr>
        <p:spPr/>
        <p:txBody>
          <a:bodyPr lIns="0" tIns="0" rIns="0" bIns="0"/>
          <a:lstStyle>
            <a:lvl1pPr>
              <a:defRPr sz="1250" b="0" i="0">
                <a:solidFill>
                  <a:schemeClr val="bg1"/>
                </a:solidFill>
                <a:latin typeface="Calibri" panose="020F0502020204030204"/>
                <a:cs typeface="Calibri" panose="020F0502020204030204"/>
              </a:defRPr>
            </a:lvl1pPr>
          </a:lstStyle>
          <a:p>
            <a:pPr marL="107315">
              <a:lnSpc>
                <a:spcPts val="1300"/>
              </a:lnSpc>
            </a:pPr>
            <a:fld id="{81D60167-4931-47E6-BA6A-407CBD079E47}" type="slidenum">
              <a:rPr spc="10" dirty="0">
                <a:solidFill>
                  <a:srgbClr val="888888"/>
                </a:solidFill>
              </a:rPr>
              <a:t>‹#›</a:t>
            </a:fld>
            <a:endParaRPr spc="10" dirty="0">
              <a:solidFill>
                <a:srgbClr val="888888"/>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2937" y="6726364"/>
            <a:ext cx="2957512" cy="276999"/>
          </a:xfrm>
        </p:spPr>
        <p:txBody>
          <a:bodyPr/>
          <a:lstStyle/>
          <a:p>
            <a:fld id="{32BF82D2-7A68-459D-A996-9BDDA2518FA4}" type="datetimeFigureOut">
              <a:rPr lang="zh-CN" altLang="en-US" smtClean="0"/>
              <a:t>2017/12/25</a:t>
            </a:fld>
            <a:endParaRPr lang="zh-CN" altLang="en-US"/>
          </a:p>
        </p:txBody>
      </p:sp>
      <p:sp>
        <p:nvSpPr>
          <p:cNvPr id="3" name="Footer Placeholder 2"/>
          <p:cNvSpPr>
            <a:spLocks noGrp="1"/>
          </p:cNvSpPr>
          <p:nvPr>
            <p:ph type="ftr" sz="quarter" idx="11"/>
          </p:nvPr>
        </p:nvSpPr>
        <p:spPr>
          <a:xfrm>
            <a:off x="4371975" y="6726364"/>
            <a:ext cx="4114800" cy="276999"/>
          </a:xfrm>
        </p:spPr>
        <p:txBody>
          <a:bodyPr/>
          <a:lstStyle/>
          <a:p>
            <a:r>
              <a:rPr lang="zh-CN" altLang="en-US"/>
              <a:t>机密</a:t>
            </a:r>
          </a:p>
        </p:txBody>
      </p:sp>
      <p:sp>
        <p:nvSpPr>
          <p:cNvPr id="4" name="Slide Number Placeholder 3"/>
          <p:cNvSpPr>
            <a:spLocks noGrp="1"/>
          </p:cNvSpPr>
          <p:nvPr>
            <p:ph type="sldNum" sz="quarter" idx="12"/>
          </p:nvPr>
        </p:nvSpPr>
        <p:spPr>
          <a:xfrm>
            <a:off x="11693880" y="6816941"/>
            <a:ext cx="214629" cy="192360"/>
          </a:xfrm>
        </p:spPr>
        <p:txBody>
          <a:bodyPr/>
          <a:lstStyle/>
          <a:p>
            <a:fld id="{3E01EE5D-26FB-46D5-A381-ECFB35BF1D34}"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217710" y="2576868"/>
            <a:ext cx="6423329" cy="1014095"/>
          </a:xfrm>
          <a:prstGeom prst="rect">
            <a:avLst/>
          </a:prstGeom>
        </p:spPr>
        <p:txBody>
          <a:bodyPr wrap="square" lIns="0" tIns="0" rIns="0" bIns="0">
            <a:spAutoFit/>
          </a:bodyPr>
          <a:lstStyle>
            <a:lvl1pPr>
              <a:defRPr sz="6300" b="0" i="0">
                <a:solidFill>
                  <a:schemeClr val="tx1"/>
                </a:solidFill>
                <a:latin typeface="Calibri Light" panose="020F0302020204030204"/>
                <a:cs typeface="Calibri Light" panose="020F0302020204030204"/>
              </a:defRPr>
            </a:lvl1pPr>
          </a:lstStyle>
          <a:p>
            <a:endParaRPr/>
          </a:p>
        </p:txBody>
      </p:sp>
      <p:sp>
        <p:nvSpPr>
          <p:cNvPr id="3" name="Holder 3"/>
          <p:cNvSpPr>
            <a:spLocks noGrp="1"/>
          </p:cNvSpPr>
          <p:nvPr>
            <p:ph type="body" idx="1"/>
          </p:nvPr>
        </p:nvSpPr>
        <p:spPr>
          <a:xfrm>
            <a:off x="57137" y="1600200"/>
            <a:ext cx="12744475" cy="4846320"/>
          </a:xfrm>
          <a:prstGeom prst="rect">
            <a:avLst/>
          </a:prstGeom>
        </p:spPr>
        <p:txBody>
          <a:bodyPr wrap="square" lIns="0" tIns="0" rIns="0" bIns="0">
            <a:spAutoFit/>
          </a:bodyPr>
          <a:lstStyle>
            <a:lvl1pPr>
              <a:defRPr sz="8000" b="1" i="0">
                <a:solidFill>
                  <a:srgbClr val="F9BA2D"/>
                </a:solidFill>
                <a:latin typeface="微软雅黑" panose="020B0503020204020204" charset="-122"/>
                <a:cs typeface="微软雅黑" panose="020B0503020204020204" charset="-122"/>
              </a:defRPr>
            </a:lvl1pPr>
          </a:lstStyle>
          <a:p>
            <a:endParaRPr/>
          </a:p>
        </p:txBody>
      </p:sp>
      <p:sp>
        <p:nvSpPr>
          <p:cNvPr id="4" name="Holder 4"/>
          <p:cNvSpPr>
            <a:spLocks noGrp="1"/>
          </p:cNvSpPr>
          <p:nvPr>
            <p:ph type="ftr" sz="quarter" idx="5"/>
          </p:nvPr>
        </p:nvSpPr>
        <p:spPr>
          <a:xfrm>
            <a:off x="4371975" y="6726364"/>
            <a:ext cx="4114800" cy="36163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42937" y="6726364"/>
            <a:ext cx="2957512" cy="36163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12/25/2017</a:t>
            </a:fld>
            <a:endParaRPr lang="en-US"/>
          </a:p>
        </p:txBody>
      </p:sp>
      <p:sp>
        <p:nvSpPr>
          <p:cNvPr id="6" name="Holder 6"/>
          <p:cNvSpPr>
            <a:spLocks noGrp="1"/>
          </p:cNvSpPr>
          <p:nvPr>
            <p:ph type="sldNum" sz="quarter" idx="7"/>
          </p:nvPr>
        </p:nvSpPr>
        <p:spPr>
          <a:xfrm>
            <a:off x="11693880" y="6816941"/>
            <a:ext cx="214629" cy="186690"/>
          </a:xfrm>
          <a:prstGeom prst="rect">
            <a:avLst/>
          </a:prstGeom>
        </p:spPr>
        <p:txBody>
          <a:bodyPr wrap="square" lIns="0" tIns="0" rIns="0" bIns="0">
            <a:spAutoFit/>
          </a:bodyPr>
          <a:lstStyle>
            <a:lvl1pPr>
              <a:defRPr sz="1250" b="0" i="0">
                <a:solidFill>
                  <a:schemeClr val="bg1"/>
                </a:solidFill>
                <a:latin typeface="Calibri" panose="020F0502020204030204"/>
                <a:cs typeface="Calibri" panose="020F0502020204030204"/>
              </a:defRPr>
            </a:lvl1pPr>
          </a:lstStyle>
          <a:p>
            <a:pPr marL="107315">
              <a:lnSpc>
                <a:spcPts val="1300"/>
              </a:lnSpc>
            </a:pPr>
            <a:fld id="{81D60167-4931-47E6-BA6A-407CBD079E47}" type="slidenum">
              <a:rPr spc="10" dirty="0">
                <a:solidFill>
                  <a:srgbClr val="888888"/>
                </a:solidFill>
              </a:rPr>
              <a:t>‹#›</a:t>
            </a:fld>
            <a:endParaRPr spc="10" dirty="0">
              <a:solidFill>
                <a:srgbClr val="888888"/>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13" Type="http://schemas.openxmlformats.org/officeDocument/2006/relationships/image" Target="../media/image56.jpeg"/><Relationship Id="rId18" Type="http://schemas.openxmlformats.org/officeDocument/2006/relationships/image" Target="../media/image61.jpeg"/><Relationship Id="rId26" Type="http://schemas.openxmlformats.org/officeDocument/2006/relationships/image" Target="../media/image69.jpeg"/><Relationship Id="rId39" Type="http://schemas.openxmlformats.org/officeDocument/2006/relationships/image" Target="../media/image82.png"/><Relationship Id="rId21" Type="http://schemas.openxmlformats.org/officeDocument/2006/relationships/image" Target="../media/image64.jpeg"/><Relationship Id="rId34" Type="http://schemas.openxmlformats.org/officeDocument/2006/relationships/image" Target="../media/image77.jpe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55" Type="http://schemas.openxmlformats.org/officeDocument/2006/relationships/image" Target="../media/image98.png"/><Relationship Id="rId7" Type="http://schemas.openxmlformats.org/officeDocument/2006/relationships/image" Target="../media/image51.jpeg"/><Relationship Id="rId2" Type="http://schemas.openxmlformats.org/officeDocument/2006/relationships/notesSlide" Target="../notesSlides/notesSlide8.xml"/><Relationship Id="rId16" Type="http://schemas.openxmlformats.org/officeDocument/2006/relationships/image" Target="../media/image59.jpeg"/><Relationship Id="rId29" Type="http://schemas.openxmlformats.org/officeDocument/2006/relationships/image" Target="../media/image72.jpeg"/><Relationship Id="rId11" Type="http://schemas.openxmlformats.org/officeDocument/2006/relationships/image" Target="../media/image54.jpeg"/><Relationship Id="rId24" Type="http://schemas.openxmlformats.org/officeDocument/2006/relationships/image" Target="../media/image67.jpeg"/><Relationship Id="rId32" Type="http://schemas.openxmlformats.org/officeDocument/2006/relationships/image" Target="../media/image75.jpeg"/><Relationship Id="rId37" Type="http://schemas.openxmlformats.org/officeDocument/2006/relationships/image" Target="../media/image80.jpe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9.png"/><Relationship Id="rId10" Type="http://schemas.openxmlformats.org/officeDocument/2006/relationships/image" Target="../media/image4.png"/><Relationship Id="rId19" Type="http://schemas.openxmlformats.org/officeDocument/2006/relationships/image" Target="../media/image62.jpeg"/><Relationship Id="rId31" Type="http://schemas.openxmlformats.org/officeDocument/2006/relationships/image" Target="../media/image74.jpe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8.jpeg"/><Relationship Id="rId9" Type="http://schemas.openxmlformats.org/officeDocument/2006/relationships/image" Target="../media/image53.jpeg"/><Relationship Id="rId14" Type="http://schemas.openxmlformats.org/officeDocument/2006/relationships/image" Target="../media/image57.jpeg"/><Relationship Id="rId22" Type="http://schemas.openxmlformats.org/officeDocument/2006/relationships/image" Target="../media/image65.jpeg"/><Relationship Id="rId27" Type="http://schemas.openxmlformats.org/officeDocument/2006/relationships/image" Target="../media/image70.jpeg"/><Relationship Id="rId30" Type="http://schemas.openxmlformats.org/officeDocument/2006/relationships/image" Target="../media/image73.jpeg"/><Relationship Id="rId35" Type="http://schemas.openxmlformats.org/officeDocument/2006/relationships/image" Target="../media/image78.jpe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2.png"/><Relationship Id="rId51" Type="http://schemas.openxmlformats.org/officeDocument/2006/relationships/image" Target="../media/image94.png"/><Relationship Id="rId3" Type="http://schemas.openxmlformats.org/officeDocument/2006/relationships/image" Target="../media/image47.png"/><Relationship Id="rId12" Type="http://schemas.openxmlformats.org/officeDocument/2006/relationships/image" Target="../media/image55.jpeg"/><Relationship Id="rId17" Type="http://schemas.openxmlformats.org/officeDocument/2006/relationships/image" Target="../media/image60.jpeg"/><Relationship Id="rId25" Type="http://schemas.openxmlformats.org/officeDocument/2006/relationships/image" Target="../media/image68.jpeg"/><Relationship Id="rId33" Type="http://schemas.openxmlformats.org/officeDocument/2006/relationships/image" Target="../media/image76.jpeg"/><Relationship Id="rId38" Type="http://schemas.openxmlformats.org/officeDocument/2006/relationships/image" Target="../media/image81.jpeg"/><Relationship Id="rId46" Type="http://schemas.openxmlformats.org/officeDocument/2006/relationships/image" Target="../media/image89.png"/><Relationship Id="rId20" Type="http://schemas.openxmlformats.org/officeDocument/2006/relationships/image" Target="../media/image63.jpeg"/><Relationship Id="rId41" Type="http://schemas.openxmlformats.org/officeDocument/2006/relationships/image" Target="../media/image84.png"/><Relationship Id="rId54"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50.jpeg"/><Relationship Id="rId15" Type="http://schemas.openxmlformats.org/officeDocument/2006/relationships/image" Target="../media/image58.jpeg"/><Relationship Id="rId23" Type="http://schemas.openxmlformats.org/officeDocument/2006/relationships/image" Target="../media/image66.jpeg"/><Relationship Id="rId28" Type="http://schemas.openxmlformats.org/officeDocument/2006/relationships/image" Target="../media/image71.jpeg"/><Relationship Id="rId36" Type="http://schemas.openxmlformats.org/officeDocument/2006/relationships/image" Target="../media/image79.jpeg"/><Relationship Id="rId49" Type="http://schemas.openxmlformats.org/officeDocument/2006/relationships/image" Target="../media/image92.png"/></Relationships>
</file>

<file path=ppt/slides/_rels/slide2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93870" y="4996815"/>
            <a:ext cx="7747634" cy="584775"/>
          </a:xfrm>
          <a:prstGeom prst="rect">
            <a:avLst/>
          </a:prstGeom>
        </p:spPr>
        <p:txBody>
          <a:bodyPr vert="horz" wrap="square" lIns="0" tIns="0" rIns="0" bIns="0" rtlCol="0">
            <a:spAutoFit/>
          </a:bodyPr>
          <a:lstStyle/>
          <a:p>
            <a:pPr marL="12700" algn="r">
              <a:lnSpc>
                <a:spcPct val="100000"/>
              </a:lnSpc>
            </a:pPr>
            <a:r>
              <a:rPr lang="zh-CN" altLang="en-US" sz="3800" b="1" dirty="0" smtClean="0">
                <a:solidFill>
                  <a:srgbClr val="F05555"/>
                </a:solidFill>
                <a:latin typeface="微软雅黑" panose="020B0503020204020204" charset="-122"/>
                <a:ea typeface="微软雅黑" panose="020B0503020204020204" charset="-122"/>
                <a:cs typeface="微软雅黑" panose="020B0503020204020204" charset="-122"/>
              </a:rPr>
              <a:t>中国领先的本地化亲子服务平台</a:t>
            </a:r>
            <a:endParaRPr sz="3800" b="1" dirty="0">
              <a:latin typeface="微软雅黑" panose="020B0503020204020204" charset="-122"/>
              <a:ea typeface="微软雅黑" panose="020B0503020204020204" charset="-122"/>
              <a:cs typeface="微软雅黑" panose="020B0503020204020204" charset="-122"/>
            </a:endParaRPr>
          </a:p>
        </p:txBody>
      </p:sp>
      <p:sp>
        <p:nvSpPr>
          <p:cNvPr id="3" name="object 3"/>
          <p:cNvSpPr txBox="1"/>
          <p:nvPr/>
        </p:nvSpPr>
        <p:spPr>
          <a:xfrm>
            <a:off x="10241851" y="5967679"/>
            <a:ext cx="1799589" cy="381000"/>
          </a:xfrm>
          <a:prstGeom prst="rect">
            <a:avLst/>
          </a:prstGeom>
        </p:spPr>
        <p:txBody>
          <a:bodyPr vert="horz" wrap="square" lIns="0" tIns="0" rIns="0" bIns="0" rtlCol="0">
            <a:spAutoFit/>
          </a:bodyPr>
          <a:lstStyle/>
          <a:p>
            <a:pPr marL="12700">
              <a:lnSpc>
                <a:spcPct val="100000"/>
              </a:lnSpc>
            </a:pPr>
            <a:r>
              <a:rPr sz="2500" spc="15" dirty="0">
                <a:solidFill>
                  <a:srgbClr val="808080"/>
                </a:solidFill>
                <a:latin typeface="微软雅黑" panose="020B0503020204020204" charset="-122"/>
                <a:ea typeface="微软雅黑" panose="020B0503020204020204" charset="-122"/>
                <a:cs typeface="微软雅黑" panose="020B0503020204020204" charset="-122"/>
              </a:rPr>
              <a:t>2017年</a:t>
            </a:r>
            <a:r>
              <a:rPr sz="2500" spc="15" dirty="0" smtClean="0">
                <a:solidFill>
                  <a:srgbClr val="808080"/>
                </a:solidFill>
                <a:latin typeface="微软雅黑" panose="020B0503020204020204" charset="-122"/>
                <a:ea typeface="微软雅黑" panose="020B0503020204020204" charset="-122"/>
                <a:cs typeface="微软雅黑" panose="020B0503020204020204" charset="-122"/>
              </a:rPr>
              <a:t>1</a:t>
            </a:r>
            <a:r>
              <a:rPr lang="en-US" sz="2500" spc="15" dirty="0">
                <a:solidFill>
                  <a:srgbClr val="808080"/>
                </a:solidFill>
                <a:latin typeface="微软雅黑" panose="020B0503020204020204" charset="-122"/>
                <a:ea typeface="微软雅黑" panose="020B0503020204020204" charset="-122"/>
                <a:cs typeface="微软雅黑" panose="020B0503020204020204" charset="-122"/>
              </a:rPr>
              <a:t>2</a:t>
            </a:r>
            <a:r>
              <a:rPr sz="2500" spc="15" dirty="0" smtClean="0">
                <a:solidFill>
                  <a:srgbClr val="808080"/>
                </a:solidFill>
                <a:latin typeface="微软雅黑" panose="020B0503020204020204" charset="-122"/>
                <a:ea typeface="微软雅黑" panose="020B0503020204020204" charset="-122"/>
                <a:cs typeface="微软雅黑" panose="020B0503020204020204" charset="-122"/>
              </a:rPr>
              <a:t>月</a:t>
            </a:r>
            <a:endParaRPr sz="2500" spc="15" dirty="0">
              <a:solidFill>
                <a:srgbClr val="8080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p:cNvSpPr/>
          <p:nvPr/>
        </p:nvSpPr>
        <p:spPr>
          <a:xfrm>
            <a:off x="1002665" y="3735705"/>
            <a:ext cx="5572760" cy="718185"/>
          </a:xfrm>
          <a:prstGeom prst="roundRect">
            <a:avLst/>
          </a:prstGeom>
          <a:solidFill>
            <a:srgbClr val="2DCC9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798830" y="3735705"/>
            <a:ext cx="1420495" cy="718185"/>
          </a:xfrm>
          <a:prstGeom prst="roundRect">
            <a:avLst/>
          </a:prstGeom>
          <a:solidFill>
            <a:srgbClr val="2D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bject 3"/>
          <p:cNvSpPr/>
          <p:nvPr/>
        </p:nvSpPr>
        <p:spPr>
          <a:xfrm>
            <a:off x="11539007" y="6783457"/>
            <a:ext cx="504603" cy="215170"/>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2DCC92"/>
          </a:solidFill>
        </p:spPr>
        <p:txBody>
          <a:bodyPr wrap="square" lIns="0" tIns="0" rIns="0" bIns="0" rtlCol="0"/>
          <a:lstStyle/>
          <a:p>
            <a:endParaRPr sz="1795">
              <a:latin typeface="微软雅黑" panose="020B0503020204020204" charset="-122"/>
              <a:ea typeface="微软雅黑" panose="020B0503020204020204" charset="-122"/>
            </a:endParaRPr>
          </a:p>
        </p:txBody>
      </p:sp>
      <p:sp>
        <p:nvSpPr>
          <p:cNvPr id="4" name="object 4"/>
          <p:cNvSpPr/>
          <p:nvPr/>
        </p:nvSpPr>
        <p:spPr>
          <a:xfrm>
            <a:off x="708618" y="6541756"/>
            <a:ext cx="11335487" cy="29196"/>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sz="1795">
              <a:latin typeface="微软雅黑" panose="020B0503020204020204" charset="-122"/>
              <a:ea typeface="微软雅黑" panose="020B0503020204020204" charset="-122"/>
            </a:endParaRPr>
          </a:p>
        </p:txBody>
      </p:sp>
      <p:sp>
        <p:nvSpPr>
          <p:cNvPr id="5" name="object 5"/>
          <p:cNvSpPr txBox="1"/>
          <p:nvPr/>
        </p:nvSpPr>
        <p:spPr>
          <a:xfrm>
            <a:off x="3085027" y="1118697"/>
            <a:ext cx="5169170" cy="368935"/>
          </a:xfrm>
          <a:prstGeom prst="rect">
            <a:avLst/>
          </a:prstGeom>
        </p:spPr>
        <p:txBody>
          <a:bodyPr vert="horz" wrap="square" lIns="0" tIns="0" rIns="0" bIns="0" rtlCol="0">
            <a:spAutoFit/>
          </a:bodyPr>
          <a:lstStyle/>
          <a:p>
            <a:pPr marL="12065"/>
            <a:r>
              <a:rPr lang="zh-CN" altLang="en-US" sz="2400" b="1" dirty="0">
                <a:solidFill>
                  <a:srgbClr val="2DCC92"/>
                </a:solidFill>
                <a:latin typeface="微软雅黑" panose="020B0503020204020204" charset="-122"/>
                <a:ea typeface="微软雅黑" panose="020B0503020204020204" charset="-122"/>
                <a:cs typeface="微软雅黑" panose="020B0503020204020204" charset="-122"/>
              </a:rPr>
              <a:t>运营数据验证模式创新价值</a:t>
            </a:r>
          </a:p>
        </p:txBody>
      </p:sp>
      <p:sp>
        <p:nvSpPr>
          <p:cNvPr id="14" name="object 14"/>
          <p:cNvSpPr txBox="1"/>
          <p:nvPr/>
        </p:nvSpPr>
        <p:spPr>
          <a:xfrm>
            <a:off x="3248858" y="5855969"/>
            <a:ext cx="2944472" cy="461645"/>
          </a:xfrm>
          <a:prstGeom prst="rect">
            <a:avLst/>
          </a:prstGeom>
        </p:spPr>
        <p:txBody>
          <a:bodyPr vert="horz" wrap="square" lIns="0" tIns="0" rIns="0" bIns="0" rtlCol="0">
            <a:spAutoFit/>
          </a:bodyPr>
          <a:lstStyle/>
          <a:p>
            <a:pPr marL="12065" marR="5080">
              <a:lnSpc>
                <a:spcPct val="150000"/>
              </a:lnSpc>
            </a:pPr>
            <a:r>
              <a:rPr sz="1000" spc="-5" dirty="0" err="1">
                <a:solidFill>
                  <a:srgbClr val="808080"/>
                </a:solidFill>
                <a:latin typeface="微软雅黑" panose="020B0503020204020204" charset="-122"/>
                <a:ea typeface="微软雅黑" panose="020B0503020204020204" charset="-122"/>
                <a:cs typeface="微软雅黑" panose="020B0503020204020204" charset="-122"/>
              </a:rPr>
              <a:t>以线下渠道导入流量为主，实现高转化率和复购率</a:t>
            </a:r>
            <a:r>
              <a:rPr sz="1000" spc="-5" dirty="0">
                <a:solidFill>
                  <a:srgbClr val="808080"/>
                </a:solidFill>
                <a:latin typeface="微软雅黑" panose="020B0503020204020204" charset="-122"/>
                <a:ea typeface="微软雅黑" panose="020B0503020204020204" charset="-122"/>
                <a:cs typeface="微软雅黑" panose="020B0503020204020204" charset="-122"/>
              </a:rPr>
              <a:t>  </a:t>
            </a:r>
            <a:r>
              <a:rPr sz="1000" spc="-5" dirty="0" err="1">
                <a:solidFill>
                  <a:srgbClr val="808080"/>
                </a:solidFill>
                <a:latin typeface="微软雅黑" panose="020B0503020204020204" charset="-122"/>
                <a:ea typeface="微软雅黑" panose="020B0503020204020204" charset="-122"/>
                <a:cs typeface="微软雅黑" panose="020B0503020204020204" charset="-122"/>
              </a:rPr>
              <a:t>会员和营销资源依托淘璞在商户间共享形成订单闭环</a:t>
            </a:r>
            <a:endParaRPr sz="1000" dirty="0">
              <a:latin typeface="微软雅黑" panose="020B0503020204020204" charset="-122"/>
              <a:ea typeface="微软雅黑" panose="020B0503020204020204" charset="-122"/>
              <a:cs typeface="微软雅黑" panose="020B0503020204020204" charset="-122"/>
            </a:endParaRPr>
          </a:p>
        </p:txBody>
      </p:sp>
      <p:sp>
        <p:nvSpPr>
          <p:cNvPr id="15" name="object 15"/>
          <p:cNvSpPr txBox="1"/>
          <p:nvPr/>
        </p:nvSpPr>
        <p:spPr>
          <a:xfrm>
            <a:off x="2290428" y="5897554"/>
            <a:ext cx="634721" cy="368935"/>
          </a:xfrm>
          <a:prstGeom prst="rect">
            <a:avLst/>
          </a:prstGeom>
        </p:spPr>
        <p:txBody>
          <a:bodyPr vert="horz" wrap="square" lIns="0" tIns="0" rIns="0" bIns="0" rtlCol="0">
            <a:spAutoFit/>
          </a:bodyPr>
          <a:lstStyle/>
          <a:p>
            <a:pPr marL="12065"/>
            <a:r>
              <a:rPr sz="2400" b="1" dirty="0">
                <a:solidFill>
                  <a:srgbClr val="FA646A"/>
                </a:solidFill>
                <a:latin typeface="微软雅黑" panose="020B0503020204020204" charset="-122"/>
                <a:ea typeface="微软雅黑" panose="020B0503020204020204" charset="-122"/>
                <a:cs typeface="微软雅黑" panose="020B0503020204020204" charset="-122"/>
              </a:rPr>
              <a:t>亮点</a:t>
            </a:r>
          </a:p>
        </p:txBody>
      </p:sp>
      <p:sp>
        <p:nvSpPr>
          <p:cNvPr id="16" name="object 16"/>
          <p:cNvSpPr txBox="1"/>
          <p:nvPr/>
        </p:nvSpPr>
        <p:spPr>
          <a:xfrm>
            <a:off x="8338688" y="5855980"/>
            <a:ext cx="1548085" cy="461645"/>
          </a:xfrm>
          <a:prstGeom prst="rect">
            <a:avLst/>
          </a:prstGeom>
        </p:spPr>
        <p:txBody>
          <a:bodyPr vert="horz" wrap="square" lIns="0" tIns="0" rIns="0" bIns="0" rtlCol="0">
            <a:spAutoFit/>
          </a:bodyPr>
          <a:lstStyle/>
          <a:p>
            <a:pPr marL="12065" marR="5080">
              <a:lnSpc>
                <a:spcPct val="150000"/>
              </a:lnSpc>
            </a:pPr>
            <a:r>
              <a:rPr sz="1000" spc="-5" dirty="0" smtClean="0">
                <a:solidFill>
                  <a:srgbClr val="808080"/>
                </a:solidFill>
                <a:latin typeface="微软雅黑" panose="020B0503020204020204" charset="-122"/>
                <a:ea typeface="微软雅黑" panose="020B0503020204020204" charset="-122"/>
                <a:cs typeface="微软雅黑" panose="020B0503020204020204" charset="-122"/>
              </a:rPr>
              <a:t>提</a:t>
            </a:r>
            <a:r>
              <a:rPr lang="zh-CN" altLang="en-US" sz="1000" spc="-5" dirty="0" smtClean="0">
                <a:solidFill>
                  <a:srgbClr val="808080"/>
                </a:solidFill>
                <a:latin typeface="微软雅黑" panose="020B0503020204020204" charset="-122"/>
                <a:ea typeface="微软雅黑" panose="020B0503020204020204" charset="-122"/>
                <a:cs typeface="微软雅黑" panose="020B0503020204020204" charset="-122"/>
              </a:rPr>
              <a:t>高</a:t>
            </a:r>
            <a:r>
              <a:rPr sz="1000" spc="-5" dirty="0" err="1" smtClean="0">
                <a:solidFill>
                  <a:srgbClr val="808080"/>
                </a:solidFill>
                <a:latin typeface="微软雅黑" panose="020B0503020204020204" charset="-122"/>
                <a:ea typeface="微软雅黑" panose="020B0503020204020204" charset="-122"/>
                <a:cs typeface="微软雅黑" panose="020B0503020204020204" charset="-122"/>
              </a:rPr>
              <a:t>线下门店覆盖广度</a:t>
            </a:r>
            <a:endParaRPr lang="en-US" sz="1000" spc="-5" dirty="0">
              <a:solidFill>
                <a:srgbClr val="808080"/>
              </a:solidFill>
              <a:latin typeface="微软雅黑" panose="020B0503020204020204" charset="-122"/>
              <a:ea typeface="微软雅黑" panose="020B0503020204020204" charset="-122"/>
              <a:cs typeface="微软雅黑" panose="020B0503020204020204" charset="-122"/>
            </a:endParaRPr>
          </a:p>
          <a:p>
            <a:pPr marL="12065" marR="5080">
              <a:lnSpc>
                <a:spcPct val="150000"/>
              </a:lnSpc>
            </a:pPr>
            <a:r>
              <a:rPr sz="1000" spc="-5" dirty="0" err="1">
                <a:solidFill>
                  <a:srgbClr val="808080"/>
                </a:solidFill>
                <a:latin typeface="微软雅黑" panose="020B0503020204020204" charset="-122"/>
                <a:ea typeface="微软雅黑" panose="020B0503020204020204" charset="-122"/>
                <a:cs typeface="微软雅黑" panose="020B0503020204020204" charset="-122"/>
              </a:rPr>
              <a:t>持续的产品服务创新</a:t>
            </a:r>
            <a:endParaRPr sz="1000" dirty="0">
              <a:latin typeface="微软雅黑" panose="020B0503020204020204" charset="-122"/>
              <a:ea typeface="微软雅黑" panose="020B0503020204020204" charset="-122"/>
              <a:cs typeface="微软雅黑" panose="020B0503020204020204" charset="-122"/>
            </a:endParaRPr>
          </a:p>
        </p:txBody>
      </p:sp>
      <p:sp>
        <p:nvSpPr>
          <p:cNvPr id="17" name="object 17"/>
          <p:cNvSpPr/>
          <p:nvPr/>
        </p:nvSpPr>
        <p:spPr>
          <a:xfrm>
            <a:off x="2821" y="1588"/>
            <a:ext cx="2225968" cy="20565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sz="1795">
              <a:latin typeface="微软雅黑" panose="020B0503020204020204" charset="-122"/>
              <a:ea typeface="微软雅黑" panose="020B0503020204020204" charset="-122"/>
            </a:endParaRPr>
          </a:p>
        </p:txBody>
      </p:sp>
      <p:sp>
        <p:nvSpPr>
          <p:cNvPr id="18" name="object 18"/>
          <p:cNvSpPr/>
          <p:nvPr/>
        </p:nvSpPr>
        <p:spPr>
          <a:xfrm>
            <a:off x="2219268" y="1588"/>
            <a:ext cx="2231680" cy="20565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sz="1795">
              <a:latin typeface="微软雅黑" panose="020B0503020204020204" charset="-122"/>
              <a:ea typeface="微软雅黑" panose="020B0503020204020204" charset="-122"/>
            </a:endParaRPr>
          </a:p>
        </p:txBody>
      </p:sp>
      <p:sp>
        <p:nvSpPr>
          <p:cNvPr id="19" name="object 19"/>
          <p:cNvSpPr/>
          <p:nvPr/>
        </p:nvSpPr>
        <p:spPr>
          <a:xfrm>
            <a:off x="4450947" y="1588"/>
            <a:ext cx="2231680" cy="20565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sz="1795">
              <a:latin typeface="微软雅黑" panose="020B0503020204020204" charset="-122"/>
              <a:ea typeface="微软雅黑" panose="020B0503020204020204" charset="-122"/>
            </a:endParaRPr>
          </a:p>
        </p:txBody>
      </p:sp>
      <p:sp>
        <p:nvSpPr>
          <p:cNvPr id="20" name="object 20"/>
          <p:cNvSpPr/>
          <p:nvPr/>
        </p:nvSpPr>
        <p:spPr>
          <a:xfrm>
            <a:off x="6682627" y="1588"/>
            <a:ext cx="6173299" cy="20565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sz="1795">
              <a:latin typeface="微软雅黑" panose="020B0503020204020204" charset="-122"/>
              <a:ea typeface="微软雅黑" panose="020B0503020204020204" charset="-122"/>
            </a:endParaRPr>
          </a:p>
        </p:txBody>
      </p:sp>
      <p:sp>
        <p:nvSpPr>
          <p:cNvPr id="21" name="object 21"/>
          <p:cNvSpPr/>
          <p:nvPr/>
        </p:nvSpPr>
        <p:spPr>
          <a:xfrm>
            <a:off x="10891591" y="1066396"/>
            <a:ext cx="1153161" cy="488988"/>
          </a:xfrm>
          <a:prstGeom prst="rect">
            <a:avLst/>
          </a:prstGeom>
          <a:blipFill>
            <a:blip r:embed="rId3" cstate="print"/>
            <a:stretch>
              <a:fillRect/>
            </a:stretch>
          </a:blipFill>
        </p:spPr>
        <p:txBody>
          <a:bodyPr wrap="square" lIns="0" tIns="0" rIns="0" bIns="0" rtlCol="0"/>
          <a:lstStyle/>
          <a:p>
            <a:endParaRPr sz="1795">
              <a:latin typeface="微软雅黑" panose="020B0503020204020204" charset="-122"/>
              <a:ea typeface="微软雅黑" panose="020B0503020204020204" charset="-122"/>
            </a:endParaRPr>
          </a:p>
        </p:txBody>
      </p:sp>
      <p:sp>
        <p:nvSpPr>
          <p:cNvPr id="22" name="object 22"/>
          <p:cNvSpPr txBox="1"/>
          <p:nvPr/>
        </p:nvSpPr>
        <p:spPr>
          <a:xfrm>
            <a:off x="7397307" y="5897554"/>
            <a:ext cx="634721" cy="368935"/>
          </a:xfrm>
          <a:prstGeom prst="rect">
            <a:avLst/>
          </a:prstGeom>
        </p:spPr>
        <p:txBody>
          <a:bodyPr vert="horz" wrap="square" lIns="0" tIns="0" rIns="0" bIns="0" rtlCol="0">
            <a:spAutoFit/>
          </a:bodyPr>
          <a:lstStyle/>
          <a:p>
            <a:pPr marL="12065"/>
            <a:r>
              <a:rPr sz="2400" b="1" dirty="0">
                <a:solidFill>
                  <a:srgbClr val="F8B933"/>
                </a:solidFill>
                <a:latin typeface="微软雅黑" panose="020B0503020204020204" charset="-122"/>
                <a:ea typeface="微软雅黑" panose="020B0503020204020204" charset="-122"/>
                <a:cs typeface="微软雅黑" panose="020B0503020204020204" charset="-122"/>
              </a:rPr>
              <a:t>挑战</a:t>
            </a:r>
          </a:p>
        </p:txBody>
      </p:sp>
      <p:sp>
        <p:nvSpPr>
          <p:cNvPr id="24" name="object 24"/>
          <p:cNvSpPr txBox="1">
            <a:spLocks noGrp="1"/>
          </p:cNvSpPr>
          <p:nvPr>
            <p:ph type="sldNum" sz="quarter" idx="4294967295"/>
          </p:nvPr>
        </p:nvSpPr>
        <p:spPr>
          <a:xfrm>
            <a:off x="10892155" y="6804025"/>
            <a:ext cx="1014095" cy="158115"/>
          </a:xfrm>
          <a:prstGeom prst="rect">
            <a:avLst/>
          </a:prstGeom>
        </p:spPr>
        <p:txBody>
          <a:bodyPr vert="horz" wrap="square" lIns="0" tIns="0" rIns="0" bIns="0" rtlCol="0">
            <a:spAutoFit/>
          </a:bodyPr>
          <a:lstStyle/>
          <a:p>
            <a:pPr marL="24130" algn="r">
              <a:lnSpc>
                <a:spcPts val="1235"/>
              </a:lnSpc>
            </a:pPr>
            <a:fld id="{81D60167-4931-47E6-BA6A-407CBD079E47}" type="slidenum">
              <a:rPr sz="1000" spc="9" dirty="0">
                <a:latin typeface="微软雅黑" panose="020B0503020204020204" charset="-122"/>
                <a:ea typeface="微软雅黑" panose="020B0503020204020204" charset="-122"/>
              </a:rPr>
              <a:t>10</a:t>
            </a:fld>
            <a:endParaRPr sz="1000" spc="9" dirty="0">
              <a:latin typeface="微软雅黑" panose="020B0503020204020204" charset="-122"/>
              <a:ea typeface="微软雅黑" panose="020B0503020204020204" charset="-122"/>
            </a:endParaRPr>
          </a:p>
        </p:txBody>
      </p:sp>
      <p:grpSp>
        <p:nvGrpSpPr>
          <p:cNvPr id="30" name="组合 29"/>
          <p:cNvGrpSpPr/>
          <p:nvPr/>
        </p:nvGrpSpPr>
        <p:grpSpPr>
          <a:xfrm>
            <a:off x="799143" y="2001587"/>
            <a:ext cx="5775964" cy="1447164"/>
            <a:chOff x="2160" y="5775"/>
            <a:chExt cx="9100" cy="2280"/>
          </a:xfrm>
        </p:grpSpPr>
        <p:sp>
          <p:nvSpPr>
            <p:cNvPr id="25" name="圆角矩形 24"/>
            <p:cNvSpPr/>
            <p:nvPr/>
          </p:nvSpPr>
          <p:spPr>
            <a:xfrm>
              <a:off x="2160" y="5775"/>
              <a:ext cx="2280" cy="2280"/>
            </a:xfrm>
            <a:prstGeom prst="roundRect">
              <a:avLst/>
            </a:prstGeom>
            <a:solidFill>
              <a:srgbClr val="2D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7" name="圆角矩形 26"/>
            <p:cNvSpPr/>
            <p:nvPr/>
          </p:nvSpPr>
          <p:spPr>
            <a:xfrm>
              <a:off x="4428" y="5775"/>
              <a:ext cx="2280" cy="2280"/>
            </a:xfrm>
            <a:prstGeom prst="roundRect">
              <a:avLst/>
            </a:pr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8" name="圆角矩形 27"/>
            <p:cNvSpPr/>
            <p:nvPr/>
          </p:nvSpPr>
          <p:spPr>
            <a:xfrm>
              <a:off x="6704" y="5775"/>
              <a:ext cx="2280" cy="228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9" name="圆角矩形 28"/>
            <p:cNvSpPr/>
            <p:nvPr/>
          </p:nvSpPr>
          <p:spPr>
            <a:xfrm>
              <a:off x="8980" y="5775"/>
              <a:ext cx="2280" cy="2280"/>
            </a:xfrm>
            <a:prstGeom prst="roundRect">
              <a:avLst/>
            </a:prstGeom>
            <a:solidFill>
              <a:srgbClr val="FA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grpSp>
      <p:sp>
        <p:nvSpPr>
          <p:cNvPr id="31" name="矩形 30"/>
          <p:cNvSpPr/>
          <p:nvPr/>
        </p:nvSpPr>
        <p:spPr>
          <a:xfrm>
            <a:off x="483870" y="2560320"/>
            <a:ext cx="6398260" cy="94932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050" name="楼群"/>
          <p:cNvSpPr/>
          <p:nvPr/>
        </p:nvSpPr>
        <p:spPr bwMode="auto">
          <a:xfrm>
            <a:off x="956555" y="2148842"/>
            <a:ext cx="304666" cy="304666"/>
          </a:xfrm>
          <a:custGeom>
            <a:avLst/>
            <a:gdLst>
              <a:gd name="T0" fmla="*/ 2147483646 w 5926"/>
              <a:gd name="T1" fmla="*/ 2147483646 h 5735"/>
              <a:gd name="T2" fmla="*/ 2147483646 w 5926"/>
              <a:gd name="T3" fmla="*/ 2147483646 h 5735"/>
              <a:gd name="T4" fmla="*/ 2147483646 w 5926"/>
              <a:gd name="T5" fmla="*/ 0 h 5735"/>
              <a:gd name="T6" fmla="*/ 2147483646 w 5926"/>
              <a:gd name="T7" fmla="*/ 2147483646 h 5735"/>
              <a:gd name="T8" fmla="*/ 2147483646 w 5926"/>
              <a:gd name="T9" fmla="*/ 2147483646 h 5735"/>
              <a:gd name="T10" fmla="*/ 2147483646 w 5926"/>
              <a:gd name="T11" fmla="*/ 2147483646 h 5735"/>
              <a:gd name="T12" fmla="*/ 0 w 5926"/>
              <a:gd name="T13" fmla="*/ 2147483646 h 5735"/>
              <a:gd name="T14" fmla="*/ 2147483646 w 5926"/>
              <a:gd name="T15" fmla="*/ 2147483646 h 5735"/>
              <a:gd name="T16" fmla="*/ 2147483646 w 5926"/>
              <a:gd name="T17" fmla="*/ 2147483646 h 5735"/>
              <a:gd name="T18" fmla="*/ 2147483646 w 5926"/>
              <a:gd name="T19" fmla="*/ 2147483646 h 5735"/>
              <a:gd name="T20" fmla="*/ 2147483646 w 5926"/>
              <a:gd name="T21" fmla="*/ 2147483646 h 5735"/>
              <a:gd name="T22" fmla="*/ 2147483646 w 5926"/>
              <a:gd name="T23" fmla="*/ 2147483646 h 5735"/>
              <a:gd name="T24" fmla="*/ 2147483646 w 5926"/>
              <a:gd name="T25" fmla="*/ 2147483646 h 5735"/>
              <a:gd name="T26" fmla="*/ 2147483646 w 5926"/>
              <a:gd name="T27" fmla="*/ 2147483646 h 5735"/>
              <a:gd name="T28" fmla="*/ 2147483646 w 5926"/>
              <a:gd name="T29" fmla="*/ 2147483646 h 5735"/>
              <a:gd name="T30" fmla="*/ 2147483646 w 5926"/>
              <a:gd name="T31" fmla="*/ 2147483646 h 5735"/>
              <a:gd name="T32" fmla="*/ 2147483646 w 5926"/>
              <a:gd name="T33" fmla="*/ 2147483646 h 5735"/>
              <a:gd name="T34" fmla="*/ 2147483646 w 5926"/>
              <a:gd name="T35" fmla="*/ 2147483646 h 5735"/>
              <a:gd name="T36" fmla="*/ 2147483646 w 5926"/>
              <a:gd name="T37" fmla="*/ 2147483646 h 5735"/>
              <a:gd name="T38" fmla="*/ 2147483646 w 5926"/>
              <a:gd name="T39" fmla="*/ 2147483646 h 5735"/>
              <a:gd name="T40" fmla="*/ 2147483646 w 5926"/>
              <a:gd name="T41" fmla="*/ 2147483646 h 5735"/>
              <a:gd name="T42" fmla="*/ 2147483646 w 5926"/>
              <a:gd name="T43" fmla="*/ 2147483646 h 5735"/>
              <a:gd name="T44" fmla="*/ 2147483646 w 5926"/>
              <a:gd name="T45" fmla="*/ 2147483646 h 5735"/>
              <a:gd name="T46" fmla="*/ 2147483646 w 5926"/>
              <a:gd name="T47" fmla="*/ 2147483646 h 5735"/>
              <a:gd name="T48" fmla="*/ 2147483646 w 5926"/>
              <a:gd name="T49" fmla="*/ 2147483646 h 5735"/>
              <a:gd name="T50" fmla="*/ 2147483646 w 5926"/>
              <a:gd name="T51" fmla="*/ 2147483646 h 5735"/>
              <a:gd name="T52" fmla="*/ 2147483646 w 5926"/>
              <a:gd name="T53" fmla="*/ 2147483646 h 5735"/>
              <a:gd name="T54" fmla="*/ 2147483646 w 5926"/>
              <a:gd name="T55" fmla="*/ 2147483646 h 5735"/>
              <a:gd name="T56" fmla="*/ 2147483646 w 5926"/>
              <a:gd name="T57" fmla="*/ 2147483646 h 5735"/>
              <a:gd name="T58" fmla="*/ 2147483646 w 5926"/>
              <a:gd name="T59" fmla="*/ 2147483646 h 5735"/>
              <a:gd name="T60" fmla="*/ 2147483646 w 5926"/>
              <a:gd name="T61" fmla="*/ 2147483646 h 5735"/>
              <a:gd name="T62" fmla="*/ 2147483646 w 5926"/>
              <a:gd name="T63" fmla="*/ 2147483646 h 5735"/>
              <a:gd name="T64" fmla="*/ 2147483646 w 5926"/>
              <a:gd name="T65" fmla="*/ 2147483646 h 5735"/>
              <a:gd name="T66" fmla="*/ 2147483646 w 5926"/>
              <a:gd name="T67" fmla="*/ 2147483646 h 5735"/>
              <a:gd name="T68" fmla="*/ 2147483646 w 5926"/>
              <a:gd name="T69" fmla="*/ 2147483646 h 5735"/>
              <a:gd name="T70" fmla="*/ 2147483646 w 5926"/>
              <a:gd name="T71" fmla="*/ 2147483646 h 5735"/>
              <a:gd name="T72" fmla="*/ 2147483646 w 5926"/>
              <a:gd name="T73" fmla="*/ 2147483646 h 5735"/>
              <a:gd name="T74" fmla="*/ 2147483646 w 5926"/>
              <a:gd name="T75" fmla="*/ 2147483646 h 5735"/>
              <a:gd name="T76" fmla="*/ 2147483646 w 5926"/>
              <a:gd name="T77" fmla="*/ 2147483646 h 5735"/>
              <a:gd name="T78" fmla="*/ 2147483646 w 5926"/>
              <a:gd name="T79" fmla="*/ 2147483646 h 5735"/>
              <a:gd name="T80" fmla="*/ 2147483646 w 5926"/>
              <a:gd name="T81" fmla="*/ 2147483646 h 5735"/>
              <a:gd name="T82" fmla="*/ 2147483646 w 5926"/>
              <a:gd name="T83" fmla="*/ 2147483646 h 5735"/>
              <a:gd name="T84" fmla="*/ 2147483646 w 5926"/>
              <a:gd name="T85" fmla="*/ 2147483646 h 5735"/>
              <a:gd name="T86" fmla="*/ 2147483646 w 5926"/>
              <a:gd name="T87" fmla="*/ 2147483646 h 5735"/>
              <a:gd name="T88" fmla="*/ 2147483646 w 5926"/>
              <a:gd name="T89" fmla="*/ 2147483646 h 5735"/>
              <a:gd name="T90" fmla="*/ 2147483646 w 5926"/>
              <a:gd name="T91" fmla="*/ 2147483646 h 5735"/>
              <a:gd name="T92" fmla="*/ 2147483646 w 5926"/>
              <a:gd name="T93" fmla="*/ 2147483646 h 5735"/>
              <a:gd name="T94" fmla="*/ 2147483646 w 5926"/>
              <a:gd name="T95" fmla="*/ 2147483646 h 5735"/>
              <a:gd name="T96" fmla="*/ 2147483646 w 5926"/>
              <a:gd name="T97" fmla="*/ 2147483646 h 5735"/>
              <a:gd name="T98" fmla="*/ 2147483646 w 5926"/>
              <a:gd name="T99" fmla="*/ 2147483646 h 5735"/>
              <a:gd name="T100" fmla="*/ 2147483646 w 5926"/>
              <a:gd name="T101" fmla="*/ 2147483646 h 57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26" h="5735">
                <a:moveTo>
                  <a:pt x="0" y="5408"/>
                </a:moveTo>
                <a:lnTo>
                  <a:pt x="407" y="5408"/>
                </a:lnTo>
                <a:lnTo>
                  <a:pt x="407" y="1609"/>
                </a:lnTo>
                <a:lnTo>
                  <a:pt x="407" y="1495"/>
                </a:lnTo>
                <a:lnTo>
                  <a:pt x="520" y="1464"/>
                </a:lnTo>
                <a:lnTo>
                  <a:pt x="2110" y="1038"/>
                </a:lnTo>
                <a:lnTo>
                  <a:pt x="2300" y="987"/>
                </a:lnTo>
                <a:lnTo>
                  <a:pt x="3099" y="1516"/>
                </a:lnTo>
                <a:lnTo>
                  <a:pt x="3099" y="5408"/>
                </a:lnTo>
                <a:lnTo>
                  <a:pt x="3235" y="5408"/>
                </a:lnTo>
                <a:lnTo>
                  <a:pt x="3235" y="622"/>
                </a:lnTo>
                <a:lnTo>
                  <a:pt x="3235" y="506"/>
                </a:lnTo>
                <a:lnTo>
                  <a:pt x="3347" y="477"/>
                </a:lnTo>
                <a:lnTo>
                  <a:pt x="4938" y="50"/>
                </a:lnTo>
                <a:lnTo>
                  <a:pt x="5128" y="0"/>
                </a:lnTo>
                <a:lnTo>
                  <a:pt x="5926" y="524"/>
                </a:lnTo>
                <a:lnTo>
                  <a:pt x="5926" y="5713"/>
                </a:lnTo>
                <a:lnTo>
                  <a:pt x="5128" y="5713"/>
                </a:lnTo>
                <a:lnTo>
                  <a:pt x="4825" y="5713"/>
                </a:lnTo>
                <a:lnTo>
                  <a:pt x="4825" y="392"/>
                </a:lnTo>
                <a:lnTo>
                  <a:pt x="3536" y="738"/>
                </a:lnTo>
                <a:lnTo>
                  <a:pt x="3536" y="5434"/>
                </a:lnTo>
                <a:lnTo>
                  <a:pt x="3790" y="5434"/>
                </a:lnTo>
                <a:lnTo>
                  <a:pt x="3790" y="5735"/>
                </a:lnTo>
                <a:lnTo>
                  <a:pt x="2149" y="5735"/>
                </a:lnTo>
                <a:lnTo>
                  <a:pt x="1998" y="5735"/>
                </a:lnTo>
                <a:lnTo>
                  <a:pt x="1998" y="5583"/>
                </a:lnTo>
                <a:lnTo>
                  <a:pt x="1998" y="1379"/>
                </a:lnTo>
                <a:lnTo>
                  <a:pt x="709" y="1725"/>
                </a:lnTo>
                <a:lnTo>
                  <a:pt x="709" y="5559"/>
                </a:lnTo>
                <a:lnTo>
                  <a:pt x="709" y="5710"/>
                </a:lnTo>
                <a:lnTo>
                  <a:pt x="557" y="5710"/>
                </a:lnTo>
                <a:lnTo>
                  <a:pt x="0" y="5710"/>
                </a:lnTo>
                <a:lnTo>
                  <a:pt x="0" y="5408"/>
                </a:lnTo>
                <a:close/>
                <a:moveTo>
                  <a:pt x="3760" y="3302"/>
                </a:moveTo>
                <a:lnTo>
                  <a:pt x="3760" y="3302"/>
                </a:lnTo>
                <a:lnTo>
                  <a:pt x="3760" y="3886"/>
                </a:lnTo>
                <a:lnTo>
                  <a:pt x="3920" y="3886"/>
                </a:lnTo>
                <a:lnTo>
                  <a:pt x="4084" y="3886"/>
                </a:lnTo>
                <a:lnTo>
                  <a:pt x="4084" y="3287"/>
                </a:lnTo>
                <a:lnTo>
                  <a:pt x="3920" y="3295"/>
                </a:lnTo>
                <a:lnTo>
                  <a:pt x="3760" y="3302"/>
                </a:lnTo>
                <a:close/>
                <a:moveTo>
                  <a:pt x="4271" y="819"/>
                </a:moveTo>
                <a:lnTo>
                  <a:pt x="4271" y="819"/>
                </a:lnTo>
                <a:lnTo>
                  <a:pt x="4271" y="1426"/>
                </a:lnTo>
                <a:lnTo>
                  <a:pt x="4444" y="1394"/>
                </a:lnTo>
                <a:lnTo>
                  <a:pt x="4622" y="1361"/>
                </a:lnTo>
                <a:lnTo>
                  <a:pt x="4622" y="736"/>
                </a:lnTo>
                <a:lnTo>
                  <a:pt x="4444" y="778"/>
                </a:lnTo>
                <a:lnTo>
                  <a:pt x="4271" y="819"/>
                </a:lnTo>
                <a:close/>
                <a:moveTo>
                  <a:pt x="3760" y="938"/>
                </a:moveTo>
                <a:lnTo>
                  <a:pt x="3760" y="938"/>
                </a:lnTo>
                <a:lnTo>
                  <a:pt x="3760" y="1522"/>
                </a:lnTo>
                <a:lnTo>
                  <a:pt x="3920" y="1492"/>
                </a:lnTo>
                <a:lnTo>
                  <a:pt x="4084" y="1461"/>
                </a:lnTo>
                <a:lnTo>
                  <a:pt x="4084" y="863"/>
                </a:lnTo>
                <a:lnTo>
                  <a:pt x="3920" y="901"/>
                </a:lnTo>
                <a:lnTo>
                  <a:pt x="3760" y="938"/>
                </a:lnTo>
                <a:close/>
                <a:moveTo>
                  <a:pt x="4271" y="1640"/>
                </a:moveTo>
                <a:lnTo>
                  <a:pt x="4271" y="1640"/>
                </a:lnTo>
                <a:lnTo>
                  <a:pt x="4271" y="2245"/>
                </a:lnTo>
                <a:lnTo>
                  <a:pt x="4444" y="2224"/>
                </a:lnTo>
                <a:lnTo>
                  <a:pt x="4622" y="2202"/>
                </a:lnTo>
                <a:lnTo>
                  <a:pt x="4622" y="1580"/>
                </a:lnTo>
                <a:lnTo>
                  <a:pt x="4444" y="1609"/>
                </a:lnTo>
                <a:lnTo>
                  <a:pt x="4271" y="1640"/>
                </a:lnTo>
                <a:close/>
                <a:moveTo>
                  <a:pt x="3760" y="1727"/>
                </a:moveTo>
                <a:lnTo>
                  <a:pt x="3760" y="1727"/>
                </a:lnTo>
                <a:lnTo>
                  <a:pt x="3760" y="2310"/>
                </a:lnTo>
                <a:lnTo>
                  <a:pt x="3920" y="2290"/>
                </a:lnTo>
                <a:lnTo>
                  <a:pt x="4084" y="2269"/>
                </a:lnTo>
                <a:lnTo>
                  <a:pt x="4084" y="1670"/>
                </a:lnTo>
                <a:lnTo>
                  <a:pt x="3920" y="1699"/>
                </a:lnTo>
                <a:lnTo>
                  <a:pt x="3760" y="1727"/>
                </a:lnTo>
                <a:close/>
                <a:moveTo>
                  <a:pt x="4271" y="2459"/>
                </a:moveTo>
                <a:lnTo>
                  <a:pt x="4271" y="2459"/>
                </a:lnTo>
                <a:lnTo>
                  <a:pt x="4271" y="3066"/>
                </a:lnTo>
                <a:lnTo>
                  <a:pt x="4444" y="3055"/>
                </a:lnTo>
                <a:lnTo>
                  <a:pt x="4622" y="3044"/>
                </a:lnTo>
                <a:lnTo>
                  <a:pt x="4622" y="2421"/>
                </a:lnTo>
                <a:lnTo>
                  <a:pt x="4444" y="2440"/>
                </a:lnTo>
                <a:lnTo>
                  <a:pt x="4271" y="2459"/>
                </a:lnTo>
                <a:close/>
                <a:moveTo>
                  <a:pt x="3760" y="2515"/>
                </a:moveTo>
                <a:lnTo>
                  <a:pt x="3760" y="2515"/>
                </a:lnTo>
                <a:lnTo>
                  <a:pt x="3760" y="3098"/>
                </a:lnTo>
                <a:lnTo>
                  <a:pt x="3920" y="3087"/>
                </a:lnTo>
                <a:lnTo>
                  <a:pt x="4084" y="3078"/>
                </a:lnTo>
                <a:lnTo>
                  <a:pt x="4084" y="2479"/>
                </a:lnTo>
                <a:lnTo>
                  <a:pt x="3920" y="2497"/>
                </a:lnTo>
                <a:lnTo>
                  <a:pt x="3760" y="2515"/>
                </a:lnTo>
                <a:close/>
                <a:moveTo>
                  <a:pt x="4271" y="3279"/>
                </a:moveTo>
                <a:lnTo>
                  <a:pt x="4271" y="3279"/>
                </a:lnTo>
                <a:lnTo>
                  <a:pt x="4271" y="3886"/>
                </a:lnTo>
                <a:lnTo>
                  <a:pt x="4444" y="3886"/>
                </a:lnTo>
                <a:lnTo>
                  <a:pt x="4622" y="3886"/>
                </a:lnTo>
                <a:lnTo>
                  <a:pt x="4622" y="3262"/>
                </a:lnTo>
                <a:lnTo>
                  <a:pt x="4444" y="3270"/>
                </a:lnTo>
                <a:lnTo>
                  <a:pt x="4271" y="3279"/>
                </a:lnTo>
                <a:close/>
                <a:moveTo>
                  <a:pt x="918" y="4350"/>
                </a:moveTo>
                <a:lnTo>
                  <a:pt x="918" y="4350"/>
                </a:lnTo>
                <a:lnTo>
                  <a:pt x="918" y="4933"/>
                </a:lnTo>
                <a:lnTo>
                  <a:pt x="1077" y="4933"/>
                </a:lnTo>
                <a:lnTo>
                  <a:pt x="1241" y="4933"/>
                </a:lnTo>
                <a:lnTo>
                  <a:pt x="1241" y="4334"/>
                </a:lnTo>
                <a:lnTo>
                  <a:pt x="1077" y="4343"/>
                </a:lnTo>
                <a:lnTo>
                  <a:pt x="918" y="4350"/>
                </a:lnTo>
                <a:close/>
                <a:moveTo>
                  <a:pt x="1429" y="1866"/>
                </a:moveTo>
                <a:lnTo>
                  <a:pt x="1429" y="1866"/>
                </a:lnTo>
                <a:lnTo>
                  <a:pt x="1429" y="2473"/>
                </a:lnTo>
                <a:lnTo>
                  <a:pt x="1601" y="2441"/>
                </a:lnTo>
                <a:lnTo>
                  <a:pt x="1780" y="2407"/>
                </a:lnTo>
                <a:lnTo>
                  <a:pt x="1780" y="1784"/>
                </a:lnTo>
                <a:lnTo>
                  <a:pt x="1601" y="1825"/>
                </a:lnTo>
                <a:lnTo>
                  <a:pt x="1429" y="1866"/>
                </a:lnTo>
                <a:close/>
                <a:moveTo>
                  <a:pt x="918" y="1986"/>
                </a:moveTo>
                <a:lnTo>
                  <a:pt x="918" y="1986"/>
                </a:lnTo>
                <a:lnTo>
                  <a:pt x="918" y="2569"/>
                </a:lnTo>
                <a:lnTo>
                  <a:pt x="1077" y="2539"/>
                </a:lnTo>
                <a:lnTo>
                  <a:pt x="1241" y="2509"/>
                </a:lnTo>
                <a:lnTo>
                  <a:pt x="1241" y="1909"/>
                </a:lnTo>
                <a:lnTo>
                  <a:pt x="1077" y="1948"/>
                </a:lnTo>
                <a:lnTo>
                  <a:pt x="918" y="1986"/>
                </a:lnTo>
                <a:close/>
                <a:moveTo>
                  <a:pt x="1429" y="2686"/>
                </a:moveTo>
                <a:lnTo>
                  <a:pt x="1429" y="2686"/>
                </a:lnTo>
                <a:lnTo>
                  <a:pt x="1429" y="3293"/>
                </a:lnTo>
                <a:lnTo>
                  <a:pt x="1601" y="3272"/>
                </a:lnTo>
                <a:lnTo>
                  <a:pt x="1780" y="3249"/>
                </a:lnTo>
                <a:lnTo>
                  <a:pt x="1780" y="2626"/>
                </a:lnTo>
                <a:lnTo>
                  <a:pt x="1601" y="2656"/>
                </a:lnTo>
                <a:lnTo>
                  <a:pt x="1429" y="2686"/>
                </a:lnTo>
                <a:close/>
                <a:moveTo>
                  <a:pt x="918" y="2773"/>
                </a:moveTo>
                <a:lnTo>
                  <a:pt x="918" y="2773"/>
                </a:lnTo>
                <a:lnTo>
                  <a:pt x="918" y="3357"/>
                </a:lnTo>
                <a:lnTo>
                  <a:pt x="1077" y="3337"/>
                </a:lnTo>
                <a:lnTo>
                  <a:pt x="1241" y="3316"/>
                </a:lnTo>
                <a:lnTo>
                  <a:pt x="1241" y="2718"/>
                </a:lnTo>
                <a:lnTo>
                  <a:pt x="1077" y="2746"/>
                </a:lnTo>
                <a:lnTo>
                  <a:pt x="918" y="2773"/>
                </a:lnTo>
                <a:close/>
                <a:moveTo>
                  <a:pt x="1429" y="3507"/>
                </a:moveTo>
                <a:lnTo>
                  <a:pt x="1429" y="3507"/>
                </a:lnTo>
                <a:lnTo>
                  <a:pt x="1429" y="4113"/>
                </a:lnTo>
                <a:lnTo>
                  <a:pt x="1601" y="4103"/>
                </a:lnTo>
                <a:lnTo>
                  <a:pt x="1780" y="4091"/>
                </a:lnTo>
                <a:lnTo>
                  <a:pt x="1780" y="3468"/>
                </a:lnTo>
                <a:lnTo>
                  <a:pt x="1601" y="3488"/>
                </a:lnTo>
                <a:lnTo>
                  <a:pt x="1429" y="3507"/>
                </a:lnTo>
                <a:close/>
                <a:moveTo>
                  <a:pt x="918" y="3562"/>
                </a:moveTo>
                <a:lnTo>
                  <a:pt x="918" y="3562"/>
                </a:lnTo>
                <a:lnTo>
                  <a:pt x="918" y="4145"/>
                </a:lnTo>
                <a:lnTo>
                  <a:pt x="1077" y="4135"/>
                </a:lnTo>
                <a:lnTo>
                  <a:pt x="1241" y="4125"/>
                </a:lnTo>
                <a:lnTo>
                  <a:pt x="1241" y="3527"/>
                </a:lnTo>
                <a:lnTo>
                  <a:pt x="1077" y="3544"/>
                </a:lnTo>
                <a:lnTo>
                  <a:pt x="918" y="3562"/>
                </a:lnTo>
                <a:close/>
                <a:moveTo>
                  <a:pt x="1429" y="4326"/>
                </a:moveTo>
                <a:lnTo>
                  <a:pt x="1429" y="4326"/>
                </a:lnTo>
                <a:lnTo>
                  <a:pt x="1429" y="4933"/>
                </a:lnTo>
                <a:lnTo>
                  <a:pt x="1601" y="4933"/>
                </a:lnTo>
                <a:lnTo>
                  <a:pt x="1780" y="4933"/>
                </a:lnTo>
                <a:lnTo>
                  <a:pt x="1780" y="4309"/>
                </a:lnTo>
                <a:lnTo>
                  <a:pt x="1601" y="4318"/>
                </a:lnTo>
                <a:lnTo>
                  <a:pt x="1429" y="43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795">
              <a:solidFill>
                <a:srgbClr val="FFFFFF"/>
              </a:solidFill>
            </a:endParaRPr>
          </a:p>
        </p:txBody>
      </p:sp>
      <p:sp>
        <p:nvSpPr>
          <p:cNvPr id="32" name="商店"/>
          <p:cNvSpPr/>
          <p:nvPr/>
        </p:nvSpPr>
        <p:spPr bwMode="auto">
          <a:xfrm>
            <a:off x="3830573" y="2179309"/>
            <a:ext cx="304666" cy="304666"/>
          </a:xfrm>
          <a:custGeom>
            <a:avLst/>
            <a:gdLst>
              <a:gd name="T0" fmla="*/ 72016 w 2775"/>
              <a:gd name="T1" fmla="*/ 1621895 h 2497"/>
              <a:gd name="T2" fmla="*/ 72016 w 2775"/>
              <a:gd name="T3" fmla="*/ 1477698 h 2497"/>
              <a:gd name="T4" fmla="*/ 180364 w 2775"/>
              <a:gd name="T5" fmla="*/ 900908 h 2497"/>
              <a:gd name="T6" fmla="*/ 288064 w 2775"/>
              <a:gd name="T7" fmla="*/ 1477698 h 2497"/>
              <a:gd name="T8" fmla="*/ 720159 w 2775"/>
              <a:gd name="T9" fmla="*/ 864534 h 2497"/>
              <a:gd name="T10" fmla="*/ 793472 w 2775"/>
              <a:gd name="T11" fmla="*/ 1477698 h 2497"/>
              <a:gd name="T12" fmla="*/ 1548666 w 2775"/>
              <a:gd name="T13" fmla="*/ 900908 h 2497"/>
              <a:gd name="T14" fmla="*/ 1656365 w 2775"/>
              <a:gd name="T15" fmla="*/ 1477698 h 2497"/>
              <a:gd name="T16" fmla="*/ 1800397 w 2775"/>
              <a:gd name="T17" fmla="*/ 1549796 h 2497"/>
              <a:gd name="T18" fmla="*/ 869381 w 2775"/>
              <a:gd name="T19" fmla="*/ 1158775 h 2497"/>
              <a:gd name="T20" fmla="*/ 1164581 w 2775"/>
              <a:gd name="T21" fmla="*/ 913899 h 2497"/>
              <a:gd name="T22" fmla="*/ 869381 w 2775"/>
              <a:gd name="T23" fmla="*/ 1158775 h 2497"/>
              <a:gd name="T24" fmla="*/ 1182747 w 2775"/>
              <a:gd name="T25" fmla="*/ 1364678 h 2497"/>
              <a:gd name="T26" fmla="*/ 1423449 w 2775"/>
              <a:gd name="T27" fmla="*/ 1071737 h 2497"/>
              <a:gd name="T28" fmla="*/ 905064 w 2775"/>
              <a:gd name="T29" fmla="*/ 1338697 h 2497"/>
              <a:gd name="T30" fmla="*/ 1363760 w 2775"/>
              <a:gd name="T31" fmla="*/ 930787 h 2497"/>
              <a:gd name="T32" fmla="*/ 905064 w 2775"/>
              <a:gd name="T33" fmla="*/ 1338697 h 2497"/>
              <a:gd name="T34" fmla="*/ 578073 w 2775"/>
              <a:gd name="T35" fmla="*/ 919095 h 2497"/>
              <a:gd name="T36" fmla="*/ 612459 w 2775"/>
              <a:gd name="T37" fmla="*/ 1037961 h 2497"/>
              <a:gd name="T38" fmla="*/ 642304 w 2775"/>
              <a:gd name="T39" fmla="*/ 1307519 h 2497"/>
              <a:gd name="T40" fmla="*/ 513194 w 2775"/>
              <a:gd name="T41" fmla="*/ 1307519 h 2497"/>
              <a:gd name="T42" fmla="*/ 540443 w 2775"/>
              <a:gd name="T43" fmla="*/ 1035363 h 2497"/>
              <a:gd name="T44" fmla="*/ 1631062 w 2775"/>
              <a:gd name="T45" fmla="*/ 822964 h 2497"/>
              <a:gd name="T46" fmla="*/ 1473406 w 2775"/>
              <a:gd name="T47" fmla="*/ 684612 h 2497"/>
              <a:gd name="T48" fmla="*/ 1207401 w 2775"/>
              <a:gd name="T49" fmla="*/ 684612 h 2497"/>
              <a:gd name="T50" fmla="*/ 1049096 w 2775"/>
              <a:gd name="T51" fmla="*/ 822964 h 2497"/>
              <a:gd name="T52" fmla="*/ 890791 w 2775"/>
              <a:gd name="T53" fmla="*/ 684612 h 2497"/>
              <a:gd name="T54" fmla="*/ 624786 w 2775"/>
              <a:gd name="T55" fmla="*/ 684612 h 2497"/>
              <a:gd name="T56" fmla="*/ 466481 w 2775"/>
              <a:gd name="T57" fmla="*/ 822964 h 2497"/>
              <a:gd name="T58" fmla="*/ 308825 w 2775"/>
              <a:gd name="T59" fmla="*/ 684612 h 2497"/>
              <a:gd name="T60" fmla="*/ 42820 w 2775"/>
              <a:gd name="T61" fmla="*/ 684612 h 2497"/>
              <a:gd name="T62" fmla="*/ 36332 w 2775"/>
              <a:gd name="T63" fmla="*/ 648238 h 2497"/>
              <a:gd name="T64" fmla="*/ 1764713 w 2775"/>
              <a:gd name="T65" fmla="*/ 684612 h 2497"/>
              <a:gd name="T66" fmla="*/ 1631062 w 2775"/>
              <a:gd name="T67" fmla="*/ 822964 h 2497"/>
              <a:gd name="T68" fmla="*/ 1597974 w 2775"/>
              <a:gd name="T69" fmla="*/ 107823 h 2497"/>
              <a:gd name="T70" fmla="*/ 36332 w 2775"/>
              <a:gd name="T71" fmla="*/ 612514 h 2497"/>
              <a:gd name="T72" fmla="*/ 1476650 w 2775"/>
              <a:gd name="T73" fmla="*/ 576140 h 2497"/>
              <a:gd name="T74" fmla="*/ 1440318 w 2775"/>
              <a:gd name="T75" fmla="*/ 143548 h 2497"/>
              <a:gd name="T76" fmla="*/ 1476650 w 2775"/>
              <a:gd name="T77" fmla="*/ 576140 h 2497"/>
              <a:gd name="T78" fmla="*/ 1260602 w 2775"/>
              <a:gd name="T79" fmla="*/ 576140 h 2497"/>
              <a:gd name="T80" fmla="*/ 1121761 w 2775"/>
              <a:gd name="T81" fmla="*/ 143548 h 2497"/>
              <a:gd name="T82" fmla="*/ 864191 w 2775"/>
              <a:gd name="T83" fmla="*/ 576140 h 2497"/>
              <a:gd name="T84" fmla="*/ 936206 w 2775"/>
              <a:gd name="T85" fmla="*/ 143548 h 2497"/>
              <a:gd name="T86" fmla="*/ 864191 w 2775"/>
              <a:gd name="T87" fmla="*/ 576140 h 2497"/>
              <a:gd name="T88" fmla="*/ 685124 w 2775"/>
              <a:gd name="T89" fmla="*/ 143548 h 2497"/>
              <a:gd name="T90" fmla="*/ 546283 w 2775"/>
              <a:gd name="T91" fmla="*/ 576140 h 2497"/>
              <a:gd name="T92" fmla="*/ 330235 w 2775"/>
              <a:gd name="T93" fmla="*/ 576140 h 2497"/>
              <a:gd name="T94" fmla="*/ 365919 w 2775"/>
              <a:gd name="T95" fmla="*/ 143548 h 2497"/>
              <a:gd name="T96" fmla="*/ 330235 w 2775"/>
              <a:gd name="T97" fmla="*/ 576140 h 2497"/>
              <a:gd name="T98" fmla="*/ 1620682 w 2775"/>
              <a:gd name="T99" fmla="*/ 0 h 2497"/>
              <a:gd name="T100" fmla="*/ 180364 w 2775"/>
              <a:gd name="T101" fmla="*/ 71449 h 24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75" h="2497">
                <a:moveTo>
                  <a:pt x="2664" y="2497"/>
                </a:moveTo>
                <a:cubicBezTo>
                  <a:pt x="111" y="2497"/>
                  <a:pt x="111" y="2497"/>
                  <a:pt x="111" y="2497"/>
                </a:cubicBezTo>
                <a:cubicBezTo>
                  <a:pt x="50" y="2497"/>
                  <a:pt x="0" y="2447"/>
                  <a:pt x="0" y="2386"/>
                </a:cubicBezTo>
                <a:cubicBezTo>
                  <a:pt x="0" y="2324"/>
                  <a:pt x="50" y="2275"/>
                  <a:pt x="111" y="2275"/>
                </a:cubicBezTo>
                <a:cubicBezTo>
                  <a:pt x="278" y="2275"/>
                  <a:pt x="278" y="2275"/>
                  <a:pt x="278" y="2275"/>
                </a:cubicBezTo>
                <a:cubicBezTo>
                  <a:pt x="278" y="1387"/>
                  <a:pt x="278" y="1387"/>
                  <a:pt x="278" y="1387"/>
                </a:cubicBezTo>
                <a:cubicBezTo>
                  <a:pt x="444" y="1387"/>
                  <a:pt x="444" y="1387"/>
                  <a:pt x="444" y="1387"/>
                </a:cubicBezTo>
                <a:cubicBezTo>
                  <a:pt x="444" y="2275"/>
                  <a:pt x="444" y="2275"/>
                  <a:pt x="444" y="2275"/>
                </a:cubicBezTo>
                <a:cubicBezTo>
                  <a:pt x="1110" y="2275"/>
                  <a:pt x="1110" y="2275"/>
                  <a:pt x="1110" y="2275"/>
                </a:cubicBezTo>
                <a:cubicBezTo>
                  <a:pt x="1110" y="1331"/>
                  <a:pt x="1110" y="1331"/>
                  <a:pt x="1110" y="1331"/>
                </a:cubicBezTo>
                <a:cubicBezTo>
                  <a:pt x="1223" y="1331"/>
                  <a:pt x="1223" y="1331"/>
                  <a:pt x="1223" y="1331"/>
                </a:cubicBezTo>
                <a:cubicBezTo>
                  <a:pt x="1223" y="2275"/>
                  <a:pt x="1223" y="2275"/>
                  <a:pt x="1223" y="2275"/>
                </a:cubicBezTo>
                <a:cubicBezTo>
                  <a:pt x="2387" y="2275"/>
                  <a:pt x="2387" y="2275"/>
                  <a:pt x="2387" y="2275"/>
                </a:cubicBezTo>
                <a:cubicBezTo>
                  <a:pt x="2387" y="1387"/>
                  <a:pt x="2387" y="1387"/>
                  <a:pt x="2387" y="1387"/>
                </a:cubicBezTo>
                <a:cubicBezTo>
                  <a:pt x="2553" y="1387"/>
                  <a:pt x="2553" y="1387"/>
                  <a:pt x="2553" y="1387"/>
                </a:cubicBezTo>
                <a:cubicBezTo>
                  <a:pt x="2553" y="2275"/>
                  <a:pt x="2553" y="2275"/>
                  <a:pt x="2553" y="2275"/>
                </a:cubicBezTo>
                <a:cubicBezTo>
                  <a:pt x="2664" y="2275"/>
                  <a:pt x="2664" y="2275"/>
                  <a:pt x="2664" y="2275"/>
                </a:cubicBezTo>
                <a:cubicBezTo>
                  <a:pt x="2725" y="2275"/>
                  <a:pt x="2775" y="2324"/>
                  <a:pt x="2775" y="2386"/>
                </a:cubicBezTo>
                <a:cubicBezTo>
                  <a:pt x="2775" y="2447"/>
                  <a:pt x="2725" y="2497"/>
                  <a:pt x="2664" y="2497"/>
                </a:cubicBezTo>
                <a:close/>
                <a:moveTo>
                  <a:pt x="1340" y="1784"/>
                </a:moveTo>
                <a:cubicBezTo>
                  <a:pt x="1750" y="1373"/>
                  <a:pt x="1750" y="1373"/>
                  <a:pt x="1750" y="1373"/>
                </a:cubicBezTo>
                <a:cubicBezTo>
                  <a:pt x="1795" y="1407"/>
                  <a:pt x="1795" y="1407"/>
                  <a:pt x="1795" y="1407"/>
                </a:cubicBezTo>
                <a:cubicBezTo>
                  <a:pt x="1379" y="1823"/>
                  <a:pt x="1379" y="1823"/>
                  <a:pt x="1379" y="1823"/>
                </a:cubicBezTo>
                <a:lnTo>
                  <a:pt x="1340" y="1784"/>
                </a:lnTo>
                <a:close/>
                <a:moveTo>
                  <a:pt x="2239" y="1685"/>
                </a:moveTo>
                <a:cubicBezTo>
                  <a:pt x="1823" y="2101"/>
                  <a:pt x="1823" y="2101"/>
                  <a:pt x="1823" y="2101"/>
                </a:cubicBezTo>
                <a:cubicBezTo>
                  <a:pt x="1784" y="2061"/>
                  <a:pt x="1784" y="2061"/>
                  <a:pt x="1784" y="2061"/>
                </a:cubicBezTo>
                <a:cubicBezTo>
                  <a:pt x="2194" y="1650"/>
                  <a:pt x="2194" y="1650"/>
                  <a:pt x="2194" y="1650"/>
                </a:cubicBezTo>
                <a:lnTo>
                  <a:pt x="2239" y="1685"/>
                </a:lnTo>
                <a:close/>
                <a:moveTo>
                  <a:pt x="1395" y="2061"/>
                </a:moveTo>
                <a:cubicBezTo>
                  <a:pt x="2062" y="1394"/>
                  <a:pt x="2062" y="1394"/>
                  <a:pt x="2062" y="1394"/>
                </a:cubicBezTo>
                <a:cubicBezTo>
                  <a:pt x="2102" y="1433"/>
                  <a:pt x="2102" y="1433"/>
                  <a:pt x="2102" y="1433"/>
                </a:cubicBezTo>
                <a:cubicBezTo>
                  <a:pt x="1435" y="2101"/>
                  <a:pt x="1435" y="2101"/>
                  <a:pt x="1435" y="2101"/>
                </a:cubicBezTo>
                <a:lnTo>
                  <a:pt x="1395" y="2061"/>
                </a:lnTo>
                <a:close/>
                <a:moveTo>
                  <a:pt x="791" y="1514"/>
                </a:moveTo>
                <a:cubicBezTo>
                  <a:pt x="791" y="1459"/>
                  <a:pt x="836" y="1415"/>
                  <a:pt x="891" y="1415"/>
                </a:cubicBezTo>
                <a:cubicBezTo>
                  <a:pt x="945" y="1415"/>
                  <a:pt x="990" y="1459"/>
                  <a:pt x="990" y="1514"/>
                </a:cubicBezTo>
                <a:cubicBezTo>
                  <a:pt x="990" y="1549"/>
                  <a:pt x="971" y="1580"/>
                  <a:pt x="944" y="1598"/>
                </a:cubicBezTo>
                <a:cubicBezTo>
                  <a:pt x="944" y="1930"/>
                  <a:pt x="944" y="1930"/>
                  <a:pt x="944" y="1930"/>
                </a:cubicBezTo>
                <a:cubicBezTo>
                  <a:pt x="971" y="1947"/>
                  <a:pt x="990" y="1978"/>
                  <a:pt x="990" y="2013"/>
                </a:cubicBezTo>
                <a:cubicBezTo>
                  <a:pt x="990" y="2068"/>
                  <a:pt x="945" y="2113"/>
                  <a:pt x="891" y="2113"/>
                </a:cubicBezTo>
                <a:cubicBezTo>
                  <a:pt x="836" y="2113"/>
                  <a:pt x="791" y="2068"/>
                  <a:pt x="791" y="2013"/>
                </a:cubicBezTo>
                <a:cubicBezTo>
                  <a:pt x="791" y="1980"/>
                  <a:pt x="808" y="1951"/>
                  <a:pt x="833" y="1933"/>
                </a:cubicBezTo>
                <a:cubicBezTo>
                  <a:pt x="833" y="1594"/>
                  <a:pt x="833" y="1594"/>
                  <a:pt x="833" y="1594"/>
                </a:cubicBezTo>
                <a:cubicBezTo>
                  <a:pt x="808" y="1577"/>
                  <a:pt x="791" y="1547"/>
                  <a:pt x="791" y="1514"/>
                </a:cubicBezTo>
                <a:close/>
                <a:moveTo>
                  <a:pt x="2514" y="1267"/>
                </a:moveTo>
                <a:cubicBezTo>
                  <a:pt x="2406" y="1267"/>
                  <a:pt x="2317" y="1173"/>
                  <a:pt x="2309" y="1054"/>
                </a:cubicBezTo>
                <a:cubicBezTo>
                  <a:pt x="2271" y="1054"/>
                  <a:pt x="2271" y="1054"/>
                  <a:pt x="2271" y="1054"/>
                </a:cubicBezTo>
                <a:cubicBezTo>
                  <a:pt x="2263" y="1173"/>
                  <a:pt x="2174" y="1267"/>
                  <a:pt x="2066" y="1267"/>
                </a:cubicBezTo>
                <a:cubicBezTo>
                  <a:pt x="1957" y="1267"/>
                  <a:pt x="1868" y="1173"/>
                  <a:pt x="1861" y="1054"/>
                </a:cubicBezTo>
                <a:cubicBezTo>
                  <a:pt x="1822" y="1054"/>
                  <a:pt x="1822" y="1054"/>
                  <a:pt x="1822" y="1054"/>
                </a:cubicBezTo>
                <a:cubicBezTo>
                  <a:pt x="1814" y="1173"/>
                  <a:pt x="1726" y="1267"/>
                  <a:pt x="1617" y="1267"/>
                </a:cubicBezTo>
                <a:cubicBezTo>
                  <a:pt x="1508" y="1267"/>
                  <a:pt x="1419" y="1173"/>
                  <a:pt x="1412" y="1054"/>
                </a:cubicBezTo>
                <a:cubicBezTo>
                  <a:pt x="1373" y="1054"/>
                  <a:pt x="1373" y="1054"/>
                  <a:pt x="1373" y="1054"/>
                </a:cubicBezTo>
                <a:cubicBezTo>
                  <a:pt x="1366" y="1173"/>
                  <a:pt x="1277" y="1267"/>
                  <a:pt x="1168" y="1267"/>
                </a:cubicBezTo>
                <a:cubicBezTo>
                  <a:pt x="1060" y="1267"/>
                  <a:pt x="971" y="1173"/>
                  <a:pt x="963" y="1054"/>
                </a:cubicBezTo>
                <a:cubicBezTo>
                  <a:pt x="924" y="1054"/>
                  <a:pt x="924" y="1054"/>
                  <a:pt x="924" y="1054"/>
                </a:cubicBezTo>
                <a:cubicBezTo>
                  <a:pt x="917" y="1173"/>
                  <a:pt x="828" y="1267"/>
                  <a:pt x="719" y="1267"/>
                </a:cubicBezTo>
                <a:cubicBezTo>
                  <a:pt x="611" y="1267"/>
                  <a:pt x="522" y="1173"/>
                  <a:pt x="514" y="1054"/>
                </a:cubicBezTo>
                <a:cubicBezTo>
                  <a:pt x="476" y="1054"/>
                  <a:pt x="476" y="1054"/>
                  <a:pt x="476" y="1054"/>
                </a:cubicBezTo>
                <a:cubicBezTo>
                  <a:pt x="468" y="1173"/>
                  <a:pt x="379" y="1267"/>
                  <a:pt x="271" y="1267"/>
                </a:cubicBezTo>
                <a:cubicBezTo>
                  <a:pt x="162" y="1267"/>
                  <a:pt x="73" y="1173"/>
                  <a:pt x="66" y="1054"/>
                </a:cubicBezTo>
                <a:cubicBezTo>
                  <a:pt x="56" y="1054"/>
                  <a:pt x="56" y="1054"/>
                  <a:pt x="56" y="1054"/>
                </a:cubicBezTo>
                <a:cubicBezTo>
                  <a:pt x="56" y="998"/>
                  <a:pt x="56" y="998"/>
                  <a:pt x="56" y="998"/>
                </a:cubicBezTo>
                <a:cubicBezTo>
                  <a:pt x="2720" y="998"/>
                  <a:pt x="2720" y="998"/>
                  <a:pt x="2720" y="998"/>
                </a:cubicBezTo>
                <a:cubicBezTo>
                  <a:pt x="2720" y="1054"/>
                  <a:pt x="2720" y="1054"/>
                  <a:pt x="2720" y="1054"/>
                </a:cubicBezTo>
                <a:cubicBezTo>
                  <a:pt x="2719" y="1054"/>
                  <a:pt x="2719" y="1054"/>
                  <a:pt x="2719" y="1054"/>
                </a:cubicBezTo>
                <a:cubicBezTo>
                  <a:pt x="2712" y="1173"/>
                  <a:pt x="2623" y="1267"/>
                  <a:pt x="2514" y="1267"/>
                </a:cubicBezTo>
                <a:close/>
                <a:moveTo>
                  <a:pt x="313" y="166"/>
                </a:moveTo>
                <a:cubicBezTo>
                  <a:pt x="2463" y="166"/>
                  <a:pt x="2463" y="166"/>
                  <a:pt x="2463" y="166"/>
                </a:cubicBezTo>
                <a:cubicBezTo>
                  <a:pt x="2720" y="943"/>
                  <a:pt x="2720" y="943"/>
                  <a:pt x="2720" y="943"/>
                </a:cubicBezTo>
                <a:cubicBezTo>
                  <a:pt x="56" y="943"/>
                  <a:pt x="56" y="943"/>
                  <a:pt x="56" y="943"/>
                </a:cubicBezTo>
                <a:lnTo>
                  <a:pt x="313" y="166"/>
                </a:lnTo>
                <a:close/>
                <a:moveTo>
                  <a:pt x="2276" y="887"/>
                </a:moveTo>
                <a:cubicBezTo>
                  <a:pt x="2387" y="887"/>
                  <a:pt x="2387" y="887"/>
                  <a:pt x="2387" y="887"/>
                </a:cubicBezTo>
                <a:cubicBezTo>
                  <a:pt x="2220" y="221"/>
                  <a:pt x="2220" y="221"/>
                  <a:pt x="2220" y="221"/>
                </a:cubicBezTo>
                <a:cubicBezTo>
                  <a:pt x="2109" y="221"/>
                  <a:pt x="2109" y="221"/>
                  <a:pt x="2109" y="221"/>
                </a:cubicBezTo>
                <a:lnTo>
                  <a:pt x="2276" y="887"/>
                </a:lnTo>
                <a:close/>
                <a:moveTo>
                  <a:pt x="1832" y="887"/>
                </a:moveTo>
                <a:cubicBezTo>
                  <a:pt x="1943" y="887"/>
                  <a:pt x="1943" y="887"/>
                  <a:pt x="1943" y="887"/>
                </a:cubicBezTo>
                <a:cubicBezTo>
                  <a:pt x="1840" y="221"/>
                  <a:pt x="1840" y="221"/>
                  <a:pt x="1840" y="221"/>
                </a:cubicBezTo>
                <a:cubicBezTo>
                  <a:pt x="1729" y="221"/>
                  <a:pt x="1729" y="221"/>
                  <a:pt x="1729" y="221"/>
                </a:cubicBezTo>
                <a:lnTo>
                  <a:pt x="1832" y="887"/>
                </a:lnTo>
                <a:close/>
                <a:moveTo>
                  <a:pt x="1332" y="887"/>
                </a:moveTo>
                <a:cubicBezTo>
                  <a:pt x="1443" y="887"/>
                  <a:pt x="1443" y="887"/>
                  <a:pt x="1443" y="887"/>
                </a:cubicBezTo>
                <a:cubicBezTo>
                  <a:pt x="1443" y="221"/>
                  <a:pt x="1443" y="221"/>
                  <a:pt x="1443" y="221"/>
                </a:cubicBezTo>
                <a:cubicBezTo>
                  <a:pt x="1332" y="221"/>
                  <a:pt x="1332" y="221"/>
                  <a:pt x="1332" y="221"/>
                </a:cubicBezTo>
                <a:lnTo>
                  <a:pt x="1332" y="887"/>
                </a:lnTo>
                <a:close/>
                <a:moveTo>
                  <a:pt x="952" y="887"/>
                </a:moveTo>
                <a:cubicBezTo>
                  <a:pt x="1056" y="221"/>
                  <a:pt x="1056" y="221"/>
                  <a:pt x="1056" y="221"/>
                </a:cubicBezTo>
                <a:cubicBezTo>
                  <a:pt x="945" y="221"/>
                  <a:pt x="945" y="221"/>
                  <a:pt x="945" y="221"/>
                </a:cubicBezTo>
                <a:cubicBezTo>
                  <a:pt x="842" y="887"/>
                  <a:pt x="842" y="887"/>
                  <a:pt x="842" y="887"/>
                </a:cubicBezTo>
                <a:lnTo>
                  <a:pt x="952" y="887"/>
                </a:lnTo>
                <a:close/>
                <a:moveTo>
                  <a:pt x="509" y="887"/>
                </a:moveTo>
                <a:cubicBezTo>
                  <a:pt x="675" y="221"/>
                  <a:pt x="675" y="221"/>
                  <a:pt x="675" y="221"/>
                </a:cubicBezTo>
                <a:cubicBezTo>
                  <a:pt x="564" y="221"/>
                  <a:pt x="564" y="221"/>
                  <a:pt x="564" y="221"/>
                </a:cubicBezTo>
                <a:cubicBezTo>
                  <a:pt x="397" y="887"/>
                  <a:pt x="397" y="887"/>
                  <a:pt x="397" y="887"/>
                </a:cubicBezTo>
                <a:lnTo>
                  <a:pt x="509" y="887"/>
                </a:lnTo>
                <a:close/>
                <a:moveTo>
                  <a:pt x="278" y="0"/>
                </a:moveTo>
                <a:cubicBezTo>
                  <a:pt x="2498" y="0"/>
                  <a:pt x="2498" y="0"/>
                  <a:pt x="2498" y="0"/>
                </a:cubicBezTo>
                <a:cubicBezTo>
                  <a:pt x="2498" y="110"/>
                  <a:pt x="2498" y="110"/>
                  <a:pt x="2498" y="110"/>
                </a:cubicBezTo>
                <a:cubicBezTo>
                  <a:pt x="278" y="110"/>
                  <a:pt x="278" y="110"/>
                  <a:pt x="278" y="110"/>
                </a:cubicBezTo>
                <a:lnTo>
                  <a:pt x="27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1795"/>
          </a:p>
        </p:txBody>
      </p:sp>
      <p:sp>
        <p:nvSpPr>
          <p:cNvPr id="33" name="小人"/>
          <p:cNvSpPr/>
          <p:nvPr/>
        </p:nvSpPr>
        <p:spPr bwMode="auto">
          <a:xfrm>
            <a:off x="5272659" y="2179309"/>
            <a:ext cx="380832" cy="304666"/>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1795"/>
          </a:p>
        </p:txBody>
      </p:sp>
      <p:sp>
        <p:nvSpPr>
          <p:cNvPr id="34" name="吊牌"/>
          <p:cNvSpPr/>
          <p:nvPr/>
        </p:nvSpPr>
        <p:spPr bwMode="auto">
          <a:xfrm>
            <a:off x="2388486" y="2179309"/>
            <a:ext cx="304666" cy="304666"/>
          </a:xfrm>
          <a:custGeom>
            <a:avLst/>
            <a:gdLst>
              <a:gd name="T0" fmla="*/ 1735389 w 3295"/>
              <a:gd name="T1" fmla="*/ 901016 h 3303"/>
              <a:gd name="T2" fmla="*/ 828737 w 3295"/>
              <a:gd name="T3" fmla="*/ 0 h 3303"/>
              <a:gd name="T4" fmla="*/ 2179 w 3295"/>
              <a:gd name="T5" fmla="*/ 0 h 3303"/>
              <a:gd name="T6" fmla="*/ 0 w 3295"/>
              <a:gd name="T7" fmla="*/ 825795 h 3303"/>
              <a:gd name="T8" fmla="*/ 896300 w 3295"/>
              <a:gd name="T9" fmla="*/ 1740438 h 3303"/>
              <a:gd name="T10" fmla="*/ 1107707 w 3295"/>
              <a:gd name="T11" fmla="*/ 1742074 h 3303"/>
              <a:gd name="T12" fmla="*/ 1737024 w 3295"/>
              <a:gd name="T13" fmla="*/ 1112507 h 3303"/>
              <a:gd name="T14" fmla="*/ 1735389 w 3295"/>
              <a:gd name="T15" fmla="*/ 901016 h 3303"/>
              <a:gd name="T16" fmla="*/ 221214 w 3295"/>
              <a:gd name="T17" fmla="*/ 373379 h 3303"/>
              <a:gd name="T18" fmla="*/ 369962 w 3295"/>
              <a:gd name="T19" fmla="*/ 225118 h 3303"/>
              <a:gd name="T20" fmla="*/ 518165 w 3295"/>
              <a:gd name="T21" fmla="*/ 373379 h 3303"/>
              <a:gd name="T22" fmla="*/ 369962 w 3295"/>
              <a:gd name="T23" fmla="*/ 521641 h 3303"/>
              <a:gd name="T24" fmla="*/ 221214 w 3295"/>
              <a:gd name="T25" fmla="*/ 373379 h 3303"/>
              <a:gd name="T26" fmla="*/ 1028702 w 3295"/>
              <a:gd name="T27" fmla="*/ 1408485 h 3303"/>
              <a:gd name="T28" fmla="*/ 451147 w 3295"/>
              <a:gd name="T29" fmla="*/ 831246 h 3303"/>
              <a:gd name="T30" fmla="*/ 503998 w 3295"/>
              <a:gd name="T31" fmla="*/ 778918 h 3303"/>
              <a:gd name="T32" fmla="*/ 1081008 w 3295"/>
              <a:gd name="T33" fmla="*/ 1355612 h 3303"/>
              <a:gd name="T34" fmla="*/ 1028702 w 3295"/>
              <a:gd name="T35" fmla="*/ 1408485 h 3303"/>
              <a:gd name="T36" fmla="*/ 1185622 w 3295"/>
              <a:gd name="T37" fmla="*/ 1250957 h 3303"/>
              <a:gd name="T38" fmla="*/ 608612 w 3295"/>
              <a:gd name="T39" fmla="*/ 673718 h 3303"/>
              <a:gd name="T40" fmla="*/ 661464 w 3295"/>
              <a:gd name="T41" fmla="*/ 621390 h 3303"/>
              <a:gd name="T42" fmla="*/ 1238474 w 3295"/>
              <a:gd name="T43" fmla="*/ 1198629 h 3303"/>
              <a:gd name="T44" fmla="*/ 1185622 w 3295"/>
              <a:gd name="T45" fmla="*/ 1250957 h 3303"/>
              <a:gd name="T46" fmla="*/ 1343088 w 3295"/>
              <a:gd name="T47" fmla="*/ 1093429 h 3303"/>
              <a:gd name="T48" fmla="*/ 766078 w 3295"/>
              <a:gd name="T49" fmla="*/ 516190 h 3303"/>
              <a:gd name="T50" fmla="*/ 818929 w 3295"/>
              <a:gd name="T51" fmla="*/ 463863 h 3303"/>
              <a:gd name="T52" fmla="*/ 1395939 w 3295"/>
              <a:gd name="T53" fmla="*/ 1041102 h 3303"/>
              <a:gd name="T54" fmla="*/ 1343088 w 3295"/>
              <a:gd name="T55" fmla="*/ 1093429 h 33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95" h="3303">
                <a:moveTo>
                  <a:pt x="3185" y="1653"/>
                </a:moveTo>
                <a:cubicBezTo>
                  <a:pt x="1521" y="0"/>
                  <a:pt x="1521" y="0"/>
                  <a:pt x="1521" y="0"/>
                </a:cubicBezTo>
                <a:cubicBezTo>
                  <a:pt x="4" y="0"/>
                  <a:pt x="4" y="0"/>
                  <a:pt x="4" y="0"/>
                </a:cubicBezTo>
                <a:cubicBezTo>
                  <a:pt x="0" y="1515"/>
                  <a:pt x="0" y="1515"/>
                  <a:pt x="0" y="1515"/>
                </a:cubicBezTo>
                <a:cubicBezTo>
                  <a:pt x="1645" y="3193"/>
                  <a:pt x="1645" y="3193"/>
                  <a:pt x="1645" y="3193"/>
                </a:cubicBezTo>
                <a:cubicBezTo>
                  <a:pt x="1753" y="3301"/>
                  <a:pt x="1927" y="3303"/>
                  <a:pt x="2033" y="3196"/>
                </a:cubicBezTo>
                <a:cubicBezTo>
                  <a:pt x="3188" y="2041"/>
                  <a:pt x="3188" y="2041"/>
                  <a:pt x="3188" y="2041"/>
                </a:cubicBezTo>
                <a:cubicBezTo>
                  <a:pt x="3295" y="1934"/>
                  <a:pt x="3294" y="1761"/>
                  <a:pt x="3185" y="1653"/>
                </a:cubicBezTo>
                <a:close/>
                <a:moveTo>
                  <a:pt x="406" y="685"/>
                </a:moveTo>
                <a:cubicBezTo>
                  <a:pt x="406" y="535"/>
                  <a:pt x="528" y="413"/>
                  <a:pt x="679" y="413"/>
                </a:cubicBezTo>
                <a:cubicBezTo>
                  <a:pt x="829" y="413"/>
                  <a:pt x="951" y="535"/>
                  <a:pt x="951" y="685"/>
                </a:cubicBezTo>
                <a:cubicBezTo>
                  <a:pt x="951" y="835"/>
                  <a:pt x="829" y="957"/>
                  <a:pt x="679" y="957"/>
                </a:cubicBezTo>
                <a:cubicBezTo>
                  <a:pt x="528" y="957"/>
                  <a:pt x="406" y="835"/>
                  <a:pt x="406" y="685"/>
                </a:cubicBezTo>
                <a:close/>
                <a:moveTo>
                  <a:pt x="1888" y="2584"/>
                </a:moveTo>
                <a:cubicBezTo>
                  <a:pt x="828" y="1525"/>
                  <a:pt x="828" y="1525"/>
                  <a:pt x="828" y="1525"/>
                </a:cubicBezTo>
                <a:cubicBezTo>
                  <a:pt x="925" y="1429"/>
                  <a:pt x="925" y="1429"/>
                  <a:pt x="925" y="1429"/>
                </a:cubicBezTo>
                <a:cubicBezTo>
                  <a:pt x="1984" y="2487"/>
                  <a:pt x="1984" y="2487"/>
                  <a:pt x="1984" y="2487"/>
                </a:cubicBezTo>
                <a:lnTo>
                  <a:pt x="1888" y="2584"/>
                </a:lnTo>
                <a:close/>
                <a:moveTo>
                  <a:pt x="2176" y="2295"/>
                </a:moveTo>
                <a:cubicBezTo>
                  <a:pt x="1117" y="1236"/>
                  <a:pt x="1117" y="1236"/>
                  <a:pt x="1117" y="1236"/>
                </a:cubicBezTo>
                <a:cubicBezTo>
                  <a:pt x="1214" y="1140"/>
                  <a:pt x="1214" y="1140"/>
                  <a:pt x="1214" y="1140"/>
                </a:cubicBezTo>
                <a:cubicBezTo>
                  <a:pt x="2273" y="2199"/>
                  <a:pt x="2273" y="2199"/>
                  <a:pt x="2273" y="2199"/>
                </a:cubicBezTo>
                <a:lnTo>
                  <a:pt x="2176" y="2295"/>
                </a:lnTo>
                <a:close/>
                <a:moveTo>
                  <a:pt x="2465" y="2006"/>
                </a:moveTo>
                <a:cubicBezTo>
                  <a:pt x="1406" y="947"/>
                  <a:pt x="1406" y="947"/>
                  <a:pt x="1406" y="947"/>
                </a:cubicBezTo>
                <a:cubicBezTo>
                  <a:pt x="1503" y="851"/>
                  <a:pt x="1503" y="851"/>
                  <a:pt x="1503" y="851"/>
                </a:cubicBezTo>
                <a:cubicBezTo>
                  <a:pt x="2562" y="1910"/>
                  <a:pt x="2562" y="1910"/>
                  <a:pt x="2562" y="1910"/>
                </a:cubicBezTo>
                <a:lnTo>
                  <a:pt x="2465" y="20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1795"/>
          </a:p>
        </p:txBody>
      </p:sp>
      <p:sp>
        <p:nvSpPr>
          <p:cNvPr id="35" name="文本框 34"/>
          <p:cNvSpPr txBox="1"/>
          <p:nvPr/>
        </p:nvSpPr>
        <p:spPr>
          <a:xfrm>
            <a:off x="1322155" y="2147573"/>
            <a:ext cx="589280" cy="337185"/>
          </a:xfrm>
          <a:prstGeom prst="rect">
            <a:avLst/>
          </a:prstGeom>
          <a:noFill/>
        </p:spPr>
        <p:txBody>
          <a:bodyPr wrap="none" rtlCol="0">
            <a:spAutoFit/>
          </a:bodyPr>
          <a:lstStyle/>
          <a:p>
            <a:r>
              <a:rPr lang="zh-CN" altLang="en-US" sz="1595">
                <a:solidFill>
                  <a:schemeClr val="bg1"/>
                </a:solidFill>
                <a:latin typeface="微软雅黑" panose="020B0503020204020204" charset="-122"/>
                <a:ea typeface="微软雅黑" panose="020B0503020204020204" charset="-122"/>
              </a:rPr>
              <a:t>商户</a:t>
            </a:r>
          </a:p>
        </p:txBody>
      </p:sp>
      <p:sp>
        <p:nvSpPr>
          <p:cNvPr id="36" name="文本框 35"/>
          <p:cNvSpPr txBox="1"/>
          <p:nvPr/>
        </p:nvSpPr>
        <p:spPr>
          <a:xfrm>
            <a:off x="2794707" y="2137418"/>
            <a:ext cx="589280" cy="337185"/>
          </a:xfrm>
          <a:prstGeom prst="rect">
            <a:avLst/>
          </a:prstGeom>
          <a:noFill/>
        </p:spPr>
        <p:txBody>
          <a:bodyPr wrap="none" rtlCol="0">
            <a:spAutoFit/>
          </a:bodyPr>
          <a:lstStyle/>
          <a:p>
            <a:r>
              <a:rPr lang="zh-CN" altLang="en-US" sz="1595">
                <a:solidFill>
                  <a:schemeClr val="bg1"/>
                </a:solidFill>
                <a:latin typeface="微软雅黑" panose="020B0503020204020204" charset="-122"/>
                <a:ea typeface="微软雅黑" panose="020B0503020204020204" charset="-122"/>
              </a:rPr>
              <a:t>品牌</a:t>
            </a:r>
          </a:p>
        </p:txBody>
      </p:sp>
      <p:sp>
        <p:nvSpPr>
          <p:cNvPr id="37" name="文本框 36"/>
          <p:cNvSpPr txBox="1"/>
          <p:nvPr/>
        </p:nvSpPr>
        <p:spPr>
          <a:xfrm>
            <a:off x="4239333" y="2137418"/>
            <a:ext cx="589280" cy="337185"/>
          </a:xfrm>
          <a:prstGeom prst="rect">
            <a:avLst/>
          </a:prstGeom>
          <a:noFill/>
        </p:spPr>
        <p:txBody>
          <a:bodyPr wrap="none" rtlCol="0">
            <a:spAutoFit/>
          </a:bodyPr>
          <a:lstStyle/>
          <a:p>
            <a:r>
              <a:rPr lang="zh-CN" altLang="en-US" sz="1595">
                <a:solidFill>
                  <a:schemeClr val="bg1"/>
                </a:solidFill>
                <a:latin typeface="微软雅黑" panose="020B0503020204020204" charset="-122"/>
                <a:ea typeface="微软雅黑" panose="020B0503020204020204" charset="-122"/>
              </a:rPr>
              <a:t>门店</a:t>
            </a:r>
          </a:p>
        </p:txBody>
      </p:sp>
      <p:sp>
        <p:nvSpPr>
          <p:cNvPr id="38" name="文本框 37"/>
          <p:cNvSpPr txBox="1"/>
          <p:nvPr/>
        </p:nvSpPr>
        <p:spPr>
          <a:xfrm>
            <a:off x="5744892" y="2137418"/>
            <a:ext cx="589280" cy="337185"/>
          </a:xfrm>
          <a:prstGeom prst="rect">
            <a:avLst/>
          </a:prstGeom>
          <a:noFill/>
        </p:spPr>
        <p:txBody>
          <a:bodyPr wrap="none" rtlCol="0">
            <a:spAutoFit/>
          </a:bodyPr>
          <a:lstStyle/>
          <a:p>
            <a:r>
              <a:rPr lang="zh-CN" altLang="en-US" sz="1595">
                <a:solidFill>
                  <a:schemeClr val="bg1"/>
                </a:solidFill>
                <a:latin typeface="微软雅黑" panose="020B0503020204020204" charset="-122"/>
                <a:ea typeface="微软雅黑" panose="020B0503020204020204" charset="-122"/>
              </a:rPr>
              <a:t>会员</a:t>
            </a:r>
          </a:p>
        </p:txBody>
      </p:sp>
      <p:sp>
        <p:nvSpPr>
          <p:cNvPr id="39" name="文本框 38"/>
          <p:cNvSpPr txBox="1"/>
          <p:nvPr/>
        </p:nvSpPr>
        <p:spPr>
          <a:xfrm>
            <a:off x="1068900" y="2768331"/>
            <a:ext cx="907415" cy="398780"/>
          </a:xfrm>
          <a:prstGeom prst="rect">
            <a:avLst/>
          </a:prstGeom>
          <a:noFill/>
        </p:spPr>
        <p:txBody>
          <a:bodyPr wrap="none" rtlCol="0">
            <a:spAutoFit/>
          </a:bodyPr>
          <a:lstStyle/>
          <a:p>
            <a:r>
              <a:rPr lang="en-US" altLang="zh-CN" sz="2000" b="1" dirty="0" smtClean="0">
                <a:solidFill>
                  <a:schemeClr val="bg1">
                    <a:lumMod val="50000"/>
                  </a:schemeClr>
                </a:solidFill>
                <a:latin typeface="微软雅黑" panose="020B0503020204020204" charset="-122"/>
                <a:ea typeface="微软雅黑" panose="020B0503020204020204" charset="-122"/>
              </a:rPr>
              <a:t>542</a:t>
            </a:r>
            <a:r>
              <a:rPr lang="zh-CN" altLang="en-US" sz="2000" b="1" dirty="0" smtClean="0">
                <a:solidFill>
                  <a:schemeClr val="bg1">
                    <a:lumMod val="50000"/>
                  </a:schemeClr>
                </a:solidFill>
                <a:latin typeface="微软雅黑" panose="020B0503020204020204" charset="-122"/>
                <a:ea typeface="微软雅黑" panose="020B0503020204020204" charset="-122"/>
              </a:rPr>
              <a:t>家</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sp>
        <p:nvSpPr>
          <p:cNvPr id="40" name="文本框 39"/>
          <p:cNvSpPr txBox="1"/>
          <p:nvPr/>
        </p:nvSpPr>
        <p:spPr>
          <a:xfrm>
            <a:off x="2508250" y="2768331"/>
            <a:ext cx="907415" cy="398780"/>
          </a:xfrm>
          <a:prstGeom prst="rect">
            <a:avLst/>
          </a:prstGeom>
          <a:noFill/>
        </p:spPr>
        <p:txBody>
          <a:bodyPr wrap="none" rtlCol="0">
            <a:spAutoFit/>
          </a:bodyPr>
          <a:lstStyle/>
          <a:p>
            <a:pPr algn="ctr"/>
            <a:r>
              <a:rPr lang="en-US" altLang="zh-CN" sz="2000" b="1" dirty="0" smtClean="0">
                <a:solidFill>
                  <a:schemeClr val="bg1">
                    <a:lumMod val="50000"/>
                  </a:schemeClr>
                </a:solidFill>
                <a:latin typeface="微软雅黑" panose="020B0503020204020204" charset="-122"/>
                <a:ea typeface="微软雅黑" panose="020B0503020204020204" charset="-122"/>
              </a:rPr>
              <a:t>646</a:t>
            </a:r>
            <a:r>
              <a:rPr lang="zh-CN" altLang="en-US" sz="2000" b="1" dirty="0" smtClean="0">
                <a:solidFill>
                  <a:schemeClr val="bg1">
                    <a:lumMod val="50000"/>
                  </a:schemeClr>
                </a:solidFill>
                <a:latin typeface="微软雅黑" panose="020B0503020204020204" charset="-122"/>
                <a:ea typeface="微软雅黑" panose="020B0503020204020204" charset="-122"/>
              </a:rPr>
              <a:t>个</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sp>
        <p:nvSpPr>
          <p:cNvPr id="41" name="文本框 40"/>
          <p:cNvSpPr txBox="1"/>
          <p:nvPr/>
        </p:nvSpPr>
        <p:spPr>
          <a:xfrm>
            <a:off x="3838257" y="2768331"/>
            <a:ext cx="1136650" cy="398780"/>
          </a:xfrm>
          <a:prstGeom prst="rect">
            <a:avLst/>
          </a:prstGeom>
          <a:noFill/>
        </p:spPr>
        <p:txBody>
          <a:bodyPr wrap="none" rtlCol="0">
            <a:spAutoFit/>
          </a:bodyPr>
          <a:lstStyle/>
          <a:p>
            <a:pPr algn="ctr"/>
            <a:r>
              <a:rPr lang="en-US" sz="2000" b="1" dirty="0" smtClean="0">
                <a:solidFill>
                  <a:schemeClr val="bg1">
                    <a:lumMod val="50000"/>
                  </a:schemeClr>
                </a:solidFill>
                <a:latin typeface="微软雅黑" panose="020B0503020204020204" charset="-122"/>
                <a:ea typeface="微软雅黑" panose="020B0503020204020204" charset="-122"/>
              </a:rPr>
              <a:t>1,767</a:t>
            </a:r>
            <a:r>
              <a:rPr lang="zh-CN" altLang="en-US" sz="2000" b="1" dirty="0" smtClean="0">
                <a:solidFill>
                  <a:schemeClr val="bg1">
                    <a:lumMod val="50000"/>
                  </a:schemeClr>
                </a:solidFill>
                <a:latin typeface="微软雅黑" panose="020B0503020204020204" charset="-122"/>
                <a:ea typeface="微软雅黑" panose="020B0503020204020204" charset="-122"/>
              </a:rPr>
              <a:t>个</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sp>
        <p:nvSpPr>
          <p:cNvPr id="42" name="文本框 41"/>
          <p:cNvSpPr txBox="1"/>
          <p:nvPr/>
        </p:nvSpPr>
        <p:spPr>
          <a:xfrm>
            <a:off x="5156519" y="2768331"/>
            <a:ext cx="1389380" cy="398780"/>
          </a:xfrm>
          <a:prstGeom prst="rect">
            <a:avLst/>
          </a:prstGeom>
          <a:noFill/>
        </p:spPr>
        <p:txBody>
          <a:bodyPr wrap="none" rtlCol="0">
            <a:spAutoFit/>
          </a:bodyPr>
          <a:lstStyle/>
          <a:p>
            <a:pPr algn="ctr"/>
            <a:r>
              <a:rPr lang="en-US" sz="2000" b="1" dirty="0" smtClean="0">
                <a:solidFill>
                  <a:schemeClr val="bg1">
                    <a:lumMod val="50000"/>
                  </a:schemeClr>
                </a:solidFill>
                <a:latin typeface="微软雅黑" panose="020B0503020204020204" charset="-122"/>
                <a:ea typeface="微软雅黑" panose="020B0503020204020204" charset="-122"/>
              </a:rPr>
              <a:t>200,000</a:t>
            </a:r>
            <a:r>
              <a:rPr lang="en-US" sz="2000" b="1" dirty="0">
                <a:solidFill>
                  <a:schemeClr val="bg1">
                    <a:lumMod val="50000"/>
                  </a:schemeClr>
                </a:solidFill>
                <a:latin typeface="微软雅黑" panose="020B0503020204020204" charset="-122"/>
                <a:ea typeface="微软雅黑" panose="020B0503020204020204" charset="-122"/>
              </a:rPr>
              <a:t>+</a:t>
            </a:r>
          </a:p>
        </p:txBody>
      </p:sp>
      <p:sp>
        <p:nvSpPr>
          <p:cNvPr id="43" name="文本框 42"/>
          <p:cNvSpPr txBox="1"/>
          <p:nvPr/>
        </p:nvSpPr>
        <p:spPr>
          <a:xfrm>
            <a:off x="5442268" y="3092038"/>
            <a:ext cx="817880" cy="245110"/>
          </a:xfrm>
          <a:prstGeom prst="rect">
            <a:avLst/>
          </a:prstGeom>
          <a:noFill/>
        </p:spPr>
        <p:txBody>
          <a:bodyPr wrap="none" rtlCol="0">
            <a:spAutoFit/>
          </a:bodyPr>
          <a:lstStyle/>
          <a:p>
            <a:pPr algn="ctr"/>
            <a:r>
              <a:rPr lang="zh-CN" altLang="en-US" sz="1000">
                <a:solidFill>
                  <a:schemeClr val="bg1">
                    <a:lumMod val="50000"/>
                  </a:schemeClr>
                </a:solidFill>
                <a:latin typeface="微软雅黑" panose="020B0503020204020204" charset="-122"/>
                <a:ea typeface="微软雅黑" panose="020B0503020204020204" charset="-122"/>
              </a:rPr>
              <a:t>含微信粉丝</a:t>
            </a:r>
          </a:p>
        </p:txBody>
      </p:sp>
      <p:cxnSp>
        <p:nvCxnSpPr>
          <p:cNvPr id="51" name="直接连接符 50"/>
          <p:cNvCxnSpPr/>
          <p:nvPr/>
        </p:nvCxnSpPr>
        <p:spPr>
          <a:xfrm>
            <a:off x="6882135" y="2097458"/>
            <a:ext cx="5713" cy="3318323"/>
          </a:xfrm>
          <a:prstGeom prst="line">
            <a:avLst/>
          </a:prstGeom>
          <a:ln w="28575" cmpd="sng">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object 23"/>
          <p:cNvSpPr txBox="1"/>
          <p:nvPr/>
        </p:nvSpPr>
        <p:spPr>
          <a:xfrm>
            <a:off x="4485237" y="3509663"/>
            <a:ext cx="2089871" cy="153670"/>
          </a:xfrm>
          <a:prstGeom prst="rect">
            <a:avLst/>
          </a:prstGeom>
        </p:spPr>
        <p:txBody>
          <a:bodyPr vert="horz" wrap="square" lIns="0" tIns="0" rIns="0" bIns="0" rtlCol="0">
            <a:spAutoFit/>
          </a:bodyPr>
          <a:lstStyle/>
          <a:p>
            <a:pPr marL="12065" algn="r"/>
            <a:r>
              <a:rPr lang="en-US" sz="1000" spc="-5" dirty="0">
                <a:solidFill>
                  <a:schemeClr val="bg1">
                    <a:lumMod val="50000"/>
                  </a:schemeClr>
                </a:solidFill>
                <a:latin typeface="微软雅黑" panose="020B0503020204020204" charset="-122"/>
                <a:ea typeface="微软雅黑" panose="020B0503020204020204" charset="-122"/>
                <a:cs typeface="宋体" panose="02010600030101010101" pitchFamily="2" charset="-122"/>
              </a:rPr>
              <a:t>*</a:t>
            </a:r>
            <a:r>
              <a:rPr sz="1000" spc="-5" dirty="0">
                <a:solidFill>
                  <a:schemeClr val="bg1">
                    <a:lumMod val="50000"/>
                  </a:schemeClr>
                </a:solidFill>
                <a:latin typeface="微软雅黑" panose="020B0503020204020204" charset="-122"/>
                <a:ea typeface="微软雅黑" panose="020B0503020204020204" charset="-122"/>
                <a:cs typeface="宋体" panose="02010600030101010101" pitchFamily="2" charset="-122"/>
              </a:rPr>
              <a:t>截止至</a:t>
            </a:r>
            <a:r>
              <a:rPr sz="1000" spc="-5" dirty="0">
                <a:solidFill>
                  <a:schemeClr val="bg1">
                    <a:lumMod val="50000"/>
                  </a:schemeClr>
                </a:solidFill>
                <a:latin typeface="微软雅黑" panose="020B0503020204020204" charset="-122"/>
                <a:ea typeface="微软雅黑" panose="020B0503020204020204" charset="-122"/>
                <a:cs typeface="Calibri" panose="020F0502020204030204"/>
              </a:rPr>
              <a:t>2017</a:t>
            </a:r>
            <a:r>
              <a:rPr sz="1000" spc="-5" dirty="0" smtClean="0">
                <a:solidFill>
                  <a:schemeClr val="bg1">
                    <a:lumMod val="50000"/>
                  </a:schemeClr>
                </a:solidFill>
                <a:latin typeface="微软雅黑" panose="020B0503020204020204" charset="-122"/>
                <a:ea typeface="微软雅黑" panose="020B0503020204020204" charset="-122"/>
                <a:cs typeface="宋体" panose="02010600030101010101" pitchFamily="2" charset="-122"/>
              </a:rPr>
              <a:t>年</a:t>
            </a:r>
            <a:r>
              <a:rPr lang="en-US" sz="1000" spc="-5" dirty="0" smtClean="0">
                <a:solidFill>
                  <a:schemeClr val="bg1">
                    <a:lumMod val="50000"/>
                  </a:schemeClr>
                </a:solidFill>
                <a:latin typeface="微软雅黑" panose="020B0503020204020204" charset="-122"/>
                <a:ea typeface="微软雅黑" panose="020B0503020204020204" charset="-122"/>
                <a:cs typeface="Calibri" panose="020F0502020204030204"/>
              </a:rPr>
              <a:t>11</a:t>
            </a:r>
            <a:r>
              <a:rPr sz="1000" spc="-5" dirty="0" smtClean="0">
                <a:solidFill>
                  <a:schemeClr val="bg1">
                    <a:lumMod val="50000"/>
                  </a:schemeClr>
                </a:solidFill>
                <a:latin typeface="微软雅黑" panose="020B0503020204020204" charset="-122"/>
                <a:ea typeface="微软雅黑" panose="020B0503020204020204" charset="-122"/>
                <a:cs typeface="宋体" panose="02010600030101010101" pitchFamily="2" charset="-122"/>
              </a:rPr>
              <a:t>月</a:t>
            </a:r>
            <a:endParaRPr sz="1000" spc="-5" dirty="0">
              <a:solidFill>
                <a:schemeClr val="bg1">
                  <a:lumMod val="50000"/>
                </a:schemeClr>
              </a:solidFill>
              <a:latin typeface="微软雅黑" panose="020B0503020204020204" charset="-122"/>
              <a:ea typeface="微软雅黑" panose="020B0503020204020204" charset="-122"/>
              <a:cs typeface="宋体" panose="02010600030101010101" pitchFamily="2" charset="-122"/>
            </a:endParaRPr>
          </a:p>
        </p:txBody>
      </p:sp>
      <p:graphicFrame>
        <p:nvGraphicFramePr>
          <p:cNvPr id="49" name="图表 48"/>
          <p:cNvGraphicFramePr/>
          <p:nvPr/>
        </p:nvGraphicFramePr>
        <p:xfrm>
          <a:off x="9605010" y="2005965"/>
          <a:ext cx="2399030" cy="16586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图表 51"/>
          <p:cNvGraphicFramePr/>
          <p:nvPr/>
        </p:nvGraphicFramePr>
        <p:xfrm>
          <a:off x="9605645" y="3616325"/>
          <a:ext cx="2399030" cy="18097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图表 1"/>
          <p:cNvGraphicFramePr/>
          <p:nvPr/>
        </p:nvGraphicFramePr>
        <p:xfrm>
          <a:off x="7211695" y="2005965"/>
          <a:ext cx="2399030" cy="165862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图表 6"/>
          <p:cNvGraphicFramePr/>
          <p:nvPr/>
        </p:nvGraphicFramePr>
        <p:xfrm>
          <a:off x="7211695" y="3616325"/>
          <a:ext cx="2399030" cy="1809750"/>
        </p:xfrm>
        <a:graphic>
          <a:graphicData uri="http://schemas.openxmlformats.org/drawingml/2006/chart">
            <c:chart xmlns:c="http://schemas.openxmlformats.org/drawingml/2006/chart" xmlns:r="http://schemas.openxmlformats.org/officeDocument/2006/relationships" r:id="rId7"/>
          </a:graphicData>
        </a:graphic>
      </p:graphicFrame>
      <p:sp>
        <p:nvSpPr>
          <p:cNvPr id="9" name="object 7"/>
          <p:cNvSpPr txBox="1">
            <a:spLocks noGrp="1"/>
          </p:cNvSpPr>
          <p:nvPr/>
        </p:nvSpPr>
        <p:spPr>
          <a:xfrm>
            <a:off x="705612" y="963167"/>
            <a:ext cx="1998345" cy="694805"/>
          </a:xfrm>
          <a:prstGeom prst="rect">
            <a:avLst/>
          </a:prstGeom>
          <a:solidFill>
            <a:srgbClr val="2DCC92"/>
          </a:solidFill>
        </p:spPr>
        <p:txBody>
          <a:bodyPr vert="horz" wrap="square" lIns="0" tIns="108585" rIns="0" bIns="0" rtlCol="0">
            <a:spAutoFit/>
          </a:bodyPr>
          <a:lstStyle>
            <a:lvl1pPr>
              <a:defRPr sz="6300" b="0" i="0">
                <a:solidFill>
                  <a:schemeClr val="tx1"/>
                </a:solidFill>
                <a:latin typeface="Calibri Light" panose="020F0302020204030204"/>
                <a:ea typeface="+mj-ea"/>
                <a:cs typeface="Calibri Light" panose="020F0302020204030204"/>
              </a:defRPr>
            </a:lvl1pPr>
          </a:lstStyle>
          <a:p>
            <a:pPr marL="287655">
              <a:lnSpc>
                <a:spcPct val="100000"/>
              </a:lnSpc>
              <a:spcBef>
                <a:spcPts val="855"/>
              </a:spcBef>
            </a:pPr>
            <a:r>
              <a:rPr lang="zh-CN" sz="2800" b="1" spc="-5" dirty="0">
                <a:solidFill>
                  <a:srgbClr val="FFFFFF"/>
                </a:solidFill>
                <a:latin typeface="微软雅黑" panose="020B0503020204020204" charset="-122"/>
                <a:ea typeface="微软雅黑" panose="020B0503020204020204" charset="-122"/>
                <a:cs typeface="微软雅黑" panose="020B0503020204020204" charset="-122"/>
              </a:rPr>
              <a:t>平台运营</a:t>
            </a:r>
          </a:p>
        </p:txBody>
      </p:sp>
      <p:sp>
        <p:nvSpPr>
          <p:cNvPr id="8" name="文本框 7"/>
          <p:cNvSpPr txBox="1"/>
          <p:nvPr/>
        </p:nvSpPr>
        <p:spPr>
          <a:xfrm>
            <a:off x="1002665" y="3926205"/>
            <a:ext cx="1330960" cy="337185"/>
          </a:xfrm>
          <a:prstGeom prst="rect">
            <a:avLst/>
          </a:prstGeom>
          <a:noFill/>
        </p:spPr>
        <p:txBody>
          <a:bodyPr wrap="square" rtlCol="0">
            <a:spAutoFit/>
          </a:bodyPr>
          <a:lstStyle/>
          <a:p>
            <a:pPr algn="ctr"/>
            <a:r>
              <a:rPr lang="zh-CN" altLang="en-US" sz="1600" dirty="0">
                <a:solidFill>
                  <a:schemeClr val="bg1"/>
                </a:solidFill>
                <a:latin typeface="苹方 特粗" panose="020B0800000000000000" charset="-122"/>
                <a:ea typeface="苹方 特粗" panose="020B0800000000000000" charset="-122"/>
              </a:rPr>
              <a:t>大礼包</a:t>
            </a:r>
          </a:p>
        </p:txBody>
      </p:sp>
      <p:sp>
        <p:nvSpPr>
          <p:cNvPr id="6" name="文本框 5"/>
          <p:cNvSpPr txBox="1"/>
          <p:nvPr/>
        </p:nvSpPr>
        <p:spPr>
          <a:xfrm>
            <a:off x="799465" y="5312410"/>
            <a:ext cx="5775960" cy="275590"/>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anose="020B0503020204020204" charset="-122"/>
                <a:ea typeface="微软雅黑" panose="020B0503020204020204" charset="-122"/>
              </a:rPr>
              <a:t>推广</a:t>
            </a:r>
            <a:r>
              <a:rPr lang="zh-CN" altLang="en-US" sz="1200" dirty="0" smtClean="0">
                <a:solidFill>
                  <a:schemeClr val="tx1">
                    <a:lumMod val="50000"/>
                    <a:lumOff val="50000"/>
                  </a:schemeClr>
                </a:solidFill>
                <a:latin typeface="微软雅黑" panose="020B0503020204020204" charset="-122"/>
                <a:ea typeface="微软雅黑" panose="020B0503020204020204" charset="-122"/>
              </a:rPr>
              <a:t>案例</a:t>
            </a:r>
            <a:r>
              <a:rPr lang="zh-CN" altLang="en-US" sz="1200" dirty="0">
                <a:solidFill>
                  <a:schemeClr val="tx1">
                    <a:lumMod val="50000"/>
                    <a:lumOff val="50000"/>
                  </a:schemeClr>
                </a:solidFill>
                <a:latin typeface="微软雅黑" panose="020B0503020204020204" charset="-122"/>
                <a:ea typeface="微软雅黑" panose="020B0503020204020204" charset="-122"/>
              </a:rPr>
              <a:t>：汪正摄影：</a:t>
            </a:r>
            <a:r>
              <a:rPr lang="en-US" altLang="zh-CN" sz="1200" dirty="0">
                <a:solidFill>
                  <a:schemeClr val="tx1">
                    <a:lumMod val="50000"/>
                    <a:lumOff val="50000"/>
                  </a:schemeClr>
                </a:solidFill>
                <a:latin typeface="微软雅黑" panose="020B0503020204020204" charset="-122"/>
                <a:ea typeface="微软雅黑" panose="020B0503020204020204" charset="-122"/>
              </a:rPr>
              <a:t>300+</a:t>
            </a:r>
            <a:r>
              <a:rPr lang="zh-CN" altLang="en-US" sz="1200" dirty="0">
                <a:solidFill>
                  <a:schemeClr val="tx1">
                    <a:lumMod val="50000"/>
                    <a:lumOff val="50000"/>
                  </a:schemeClr>
                </a:solidFill>
                <a:latin typeface="微软雅黑" panose="020B0503020204020204" charset="-122"/>
                <a:ea typeface="微软雅黑" panose="020B0503020204020204" charset="-122"/>
              </a:rPr>
              <a:t>，懒虎亲子嘉年华：</a:t>
            </a:r>
            <a:r>
              <a:rPr lang="en-US" altLang="zh-CN" sz="1200" dirty="0">
                <a:solidFill>
                  <a:schemeClr val="tx1">
                    <a:lumMod val="50000"/>
                    <a:lumOff val="50000"/>
                  </a:schemeClr>
                </a:solidFill>
                <a:latin typeface="微软雅黑" panose="020B0503020204020204" charset="-122"/>
                <a:ea typeface="微软雅黑" panose="020B0503020204020204" charset="-122"/>
              </a:rPr>
              <a:t>200+</a:t>
            </a:r>
            <a:r>
              <a:rPr lang="zh-CN" altLang="en-US" sz="1200" dirty="0">
                <a:solidFill>
                  <a:schemeClr val="tx1">
                    <a:lumMod val="50000"/>
                    <a:lumOff val="50000"/>
                  </a:schemeClr>
                </a:solidFill>
                <a:latin typeface="微软雅黑" panose="020B0503020204020204" charset="-122"/>
                <a:ea typeface="微软雅黑" panose="020B0503020204020204" charset="-122"/>
              </a:rPr>
              <a:t>，东方童画：</a:t>
            </a:r>
            <a:r>
              <a:rPr lang="en-US" altLang="zh-CN" sz="1200" dirty="0">
                <a:solidFill>
                  <a:schemeClr val="tx1">
                    <a:lumMod val="50000"/>
                    <a:lumOff val="50000"/>
                  </a:schemeClr>
                </a:solidFill>
                <a:latin typeface="微软雅黑" panose="020B0503020204020204" charset="-122"/>
                <a:ea typeface="微软雅黑" panose="020B0503020204020204" charset="-122"/>
              </a:rPr>
              <a:t>180+</a:t>
            </a:r>
          </a:p>
        </p:txBody>
      </p:sp>
      <p:sp>
        <p:nvSpPr>
          <p:cNvPr id="10" name="礼物"/>
          <p:cNvSpPr/>
          <p:nvPr/>
        </p:nvSpPr>
        <p:spPr bwMode="auto">
          <a:xfrm>
            <a:off x="956945" y="3926205"/>
            <a:ext cx="304800" cy="304800"/>
          </a:xfrm>
          <a:custGeom>
            <a:avLst/>
            <a:gdLst>
              <a:gd name="T0" fmla="*/ 2147483646 w 4118"/>
              <a:gd name="T1" fmla="*/ 2147483646 h 4721"/>
              <a:gd name="T2" fmla="*/ 2147483646 w 4118"/>
              <a:gd name="T3" fmla="*/ 2147483646 h 4721"/>
              <a:gd name="T4" fmla="*/ 2147483646 w 4118"/>
              <a:gd name="T5" fmla="*/ 2147483646 h 4721"/>
              <a:gd name="T6" fmla="*/ 2147483646 w 4118"/>
              <a:gd name="T7" fmla="*/ 2147483646 h 4721"/>
              <a:gd name="T8" fmla="*/ 2147483646 w 4118"/>
              <a:gd name="T9" fmla="*/ 2147483646 h 4721"/>
              <a:gd name="T10" fmla="*/ 2147483646 w 4118"/>
              <a:gd name="T11" fmla="*/ 2147483646 h 4721"/>
              <a:gd name="T12" fmla="*/ 2147483646 w 4118"/>
              <a:gd name="T13" fmla="*/ 2147483646 h 4721"/>
              <a:gd name="T14" fmla="*/ 2147483646 w 4118"/>
              <a:gd name="T15" fmla="*/ 2147483646 h 4721"/>
              <a:gd name="T16" fmla="*/ 2147483646 w 4118"/>
              <a:gd name="T17" fmla="*/ 2147483646 h 4721"/>
              <a:gd name="T18" fmla="*/ 2147483646 w 4118"/>
              <a:gd name="T19" fmla="*/ 2147483646 h 4721"/>
              <a:gd name="T20" fmla="*/ 2147483646 w 4118"/>
              <a:gd name="T21" fmla="*/ 2147483646 h 4721"/>
              <a:gd name="T22" fmla="*/ 2147483646 w 4118"/>
              <a:gd name="T23" fmla="*/ 2147483646 h 4721"/>
              <a:gd name="T24" fmla="*/ 2147483646 w 4118"/>
              <a:gd name="T25" fmla="*/ 2147483646 h 4721"/>
              <a:gd name="T26" fmla="*/ 2147483646 w 4118"/>
              <a:gd name="T27" fmla="*/ 2147483646 h 4721"/>
              <a:gd name="T28" fmla="*/ 2147483646 w 4118"/>
              <a:gd name="T29" fmla="*/ 2147483646 h 4721"/>
              <a:gd name="T30" fmla="*/ 2147483646 w 4118"/>
              <a:gd name="T31" fmla="*/ 2147483646 h 4721"/>
              <a:gd name="T32" fmla="*/ 2147483646 w 4118"/>
              <a:gd name="T33" fmla="*/ 2147483646 h 4721"/>
              <a:gd name="T34" fmla="*/ 2147483646 w 4118"/>
              <a:gd name="T35" fmla="*/ 2147483646 h 4721"/>
              <a:gd name="T36" fmla="*/ 2147483646 w 4118"/>
              <a:gd name="T37" fmla="*/ 2147483646 h 4721"/>
              <a:gd name="T38" fmla="*/ 2147483646 w 4118"/>
              <a:gd name="T39" fmla="*/ 2147483646 h 4721"/>
              <a:gd name="T40" fmla="*/ 2147483646 w 4118"/>
              <a:gd name="T41" fmla="*/ 2147483646 h 4721"/>
              <a:gd name="T42" fmla="*/ 2147483646 w 4118"/>
              <a:gd name="T43" fmla="*/ 2147483646 h 4721"/>
              <a:gd name="T44" fmla="*/ 2147483646 w 4118"/>
              <a:gd name="T45" fmla="*/ 2147483646 h 4721"/>
              <a:gd name="T46" fmla="*/ 2147483646 w 4118"/>
              <a:gd name="T47" fmla="*/ 2147483646 h 4721"/>
              <a:gd name="T48" fmla="*/ 2147483646 w 4118"/>
              <a:gd name="T49" fmla="*/ 2147483646 h 4721"/>
              <a:gd name="T50" fmla="*/ 2147483646 w 4118"/>
              <a:gd name="T51" fmla="*/ 65781615 h 4721"/>
              <a:gd name="T52" fmla="*/ 2147483646 w 4118"/>
              <a:gd name="T53" fmla="*/ 2147483646 h 4721"/>
              <a:gd name="T54" fmla="*/ 2147483646 w 4118"/>
              <a:gd name="T55" fmla="*/ 2147483646 h 4721"/>
              <a:gd name="T56" fmla="*/ 2147483646 w 4118"/>
              <a:gd name="T57" fmla="*/ 2147483646 h 4721"/>
              <a:gd name="T58" fmla="*/ 2147483646 w 4118"/>
              <a:gd name="T59" fmla="*/ 2147483646 h 4721"/>
              <a:gd name="T60" fmla="*/ 2147483646 w 4118"/>
              <a:gd name="T61" fmla="*/ 2147483646 h 4721"/>
              <a:gd name="T62" fmla="*/ 2147483646 w 4118"/>
              <a:gd name="T63" fmla="*/ 2147483646 h 4721"/>
              <a:gd name="T64" fmla="*/ 2147483646 w 4118"/>
              <a:gd name="T65" fmla="*/ 2147483646 h 4721"/>
              <a:gd name="T66" fmla="*/ 2147483646 w 4118"/>
              <a:gd name="T67" fmla="*/ 2147483646 h 4721"/>
              <a:gd name="T68" fmla="*/ 2147483646 w 4118"/>
              <a:gd name="T69" fmla="*/ 2147483646 h 4721"/>
              <a:gd name="T70" fmla="*/ 2147483646 w 4118"/>
              <a:gd name="T71" fmla="*/ 2147483646 h 4721"/>
              <a:gd name="T72" fmla="*/ 2147483646 w 4118"/>
              <a:gd name="T73" fmla="*/ 2147483646 h 4721"/>
              <a:gd name="T74" fmla="*/ 2147483646 w 4118"/>
              <a:gd name="T75" fmla="*/ 2147483646 h 4721"/>
              <a:gd name="T76" fmla="*/ 2147483646 w 4118"/>
              <a:gd name="T77" fmla="*/ 0 h 4721"/>
              <a:gd name="T78" fmla="*/ 2147483646 w 4118"/>
              <a:gd name="T79" fmla="*/ 2147483646 h 4721"/>
              <a:gd name="T80" fmla="*/ 2147483646 w 4118"/>
              <a:gd name="T81" fmla="*/ 2147483646 h 4721"/>
              <a:gd name="T82" fmla="*/ 2147483646 w 4118"/>
              <a:gd name="T83" fmla="*/ 2147483646 h 4721"/>
              <a:gd name="T84" fmla="*/ 2147483646 w 4118"/>
              <a:gd name="T85" fmla="*/ 2147483646 h 4721"/>
              <a:gd name="T86" fmla="*/ 2147483646 w 4118"/>
              <a:gd name="T87" fmla="*/ 2147483646 h 4721"/>
              <a:gd name="T88" fmla="*/ 2147483646 w 4118"/>
              <a:gd name="T89" fmla="*/ 2147483646 h 4721"/>
              <a:gd name="T90" fmla="*/ 2147483646 w 4118"/>
              <a:gd name="T91" fmla="*/ 2147483646 h 4721"/>
              <a:gd name="T92" fmla="*/ 2147483646 w 4118"/>
              <a:gd name="T93" fmla="*/ 2147483646 h 4721"/>
              <a:gd name="T94" fmla="*/ 2147483646 w 4118"/>
              <a:gd name="T95" fmla="*/ 2147483646 h 4721"/>
              <a:gd name="T96" fmla="*/ 2147483646 w 4118"/>
              <a:gd name="T97" fmla="*/ 2147483646 h 4721"/>
              <a:gd name="T98" fmla="*/ 2147483646 w 4118"/>
              <a:gd name="T99" fmla="*/ 2147483646 h 4721"/>
              <a:gd name="T100" fmla="*/ 2147483646 w 4118"/>
              <a:gd name="T101" fmla="*/ 2147483646 h 4721"/>
              <a:gd name="T102" fmla="*/ 2147483646 w 4118"/>
              <a:gd name="T103" fmla="*/ 2147483646 h 4721"/>
              <a:gd name="T104" fmla="*/ 655599706 w 4118"/>
              <a:gd name="T105" fmla="*/ 2147483646 h 4721"/>
              <a:gd name="T106" fmla="*/ 2147483646 w 4118"/>
              <a:gd name="T107" fmla="*/ 2147483646 h 4721"/>
              <a:gd name="T108" fmla="*/ 2147483646 w 4118"/>
              <a:gd name="T109" fmla="*/ 2147483646 h 4721"/>
              <a:gd name="T110" fmla="*/ 2147483646 w 4118"/>
              <a:gd name="T111" fmla="*/ 2147483646 h 4721"/>
              <a:gd name="T112" fmla="*/ 2147483646 w 4118"/>
              <a:gd name="T113" fmla="*/ 2147483646 h 4721"/>
              <a:gd name="T114" fmla="*/ 2147483646 w 4118"/>
              <a:gd name="T115" fmla="*/ 2147483646 h 47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18" h="4721">
                <a:moveTo>
                  <a:pt x="1655" y="866"/>
                </a:moveTo>
                <a:lnTo>
                  <a:pt x="1655" y="777"/>
                </a:lnTo>
                <a:lnTo>
                  <a:pt x="1657" y="746"/>
                </a:lnTo>
                <a:lnTo>
                  <a:pt x="1660" y="716"/>
                </a:lnTo>
                <a:lnTo>
                  <a:pt x="1665" y="689"/>
                </a:lnTo>
                <a:lnTo>
                  <a:pt x="1673" y="663"/>
                </a:lnTo>
                <a:lnTo>
                  <a:pt x="1678" y="651"/>
                </a:lnTo>
                <a:lnTo>
                  <a:pt x="1683" y="639"/>
                </a:lnTo>
                <a:lnTo>
                  <a:pt x="1689" y="627"/>
                </a:lnTo>
                <a:lnTo>
                  <a:pt x="1695" y="617"/>
                </a:lnTo>
                <a:lnTo>
                  <a:pt x="1702" y="607"/>
                </a:lnTo>
                <a:lnTo>
                  <a:pt x="1709" y="597"/>
                </a:lnTo>
                <a:lnTo>
                  <a:pt x="1716" y="588"/>
                </a:lnTo>
                <a:lnTo>
                  <a:pt x="1725" y="579"/>
                </a:lnTo>
                <a:lnTo>
                  <a:pt x="1734" y="571"/>
                </a:lnTo>
                <a:lnTo>
                  <a:pt x="1742" y="563"/>
                </a:lnTo>
                <a:lnTo>
                  <a:pt x="1752" y="555"/>
                </a:lnTo>
                <a:lnTo>
                  <a:pt x="1763" y="549"/>
                </a:lnTo>
                <a:lnTo>
                  <a:pt x="1774" y="542"/>
                </a:lnTo>
                <a:lnTo>
                  <a:pt x="1785" y="537"/>
                </a:lnTo>
                <a:lnTo>
                  <a:pt x="1797" y="532"/>
                </a:lnTo>
                <a:lnTo>
                  <a:pt x="1809" y="527"/>
                </a:lnTo>
                <a:lnTo>
                  <a:pt x="1835" y="520"/>
                </a:lnTo>
                <a:lnTo>
                  <a:pt x="1862" y="514"/>
                </a:lnTo>
                <a:lnTo>
                  <a:pt x="1892" y="511"/>
                </a:lnTo>
                <a:lnTo>
                  <a:pt x="1923" y="510"/>
                </a:lnTo>
                <a:lnTo>
                  <a:pt x="2195" y="510"/>
                </a:lnTo>
                <a:lnTo>
                  <a:pt x="2226" y="511"/>
                </a:lnTo>
                <a:lnTo>
                  <a:pt x="2255" y="514"/>
                </a:lnTo>
                <a:lnTo>
                  <a:pt x="2283" y="520"/>
                </a:lnTo>
                <a:lnTo>
                  <a:pt x="2309" y="527"/>
                </a:lnTo>
                <a:lnTo>
                  <a:pt x="2321" y="532"/>
                </a:lnTo>
                <a:lnTo>
                  <a:pt x="2333" y="537"/>
                </a:lnTo>
                <a:lnTo>
                  <a:pt x="2345" y="542"/>
                </a:lnTo>
                <a:lnTo>
                  <a:pt x="2354" y="549"/>
                </a:lnTo>
                <a:lnTo>
                  <a:pt x="2365" y="555"/>
                </a:lnTo>
                <a:lnTo>
                  <a:pt x="2375" y="563"/>
                </a:lnTo>
                <a:lnTo>
                  <a:pt x="2384" y="571"/>
                </a:lnTo>
                <a:lnTo>
                  <a:pt x="2392" y="579"/>
                </a:lnTo>
                <a:lnTo>
                  <a:pt x="2401" y="588"/>
                </a:lnTo>
                <a:lnTo>
                  <a:pt x="2409" y="597"/>
                </a:lnTo>
                <a:lnTo>
                  <a:pt x="2416" y="607"/>
                </a:lnTo>
                <a:lnTo>
                  <a:pt x="2423" y="617"/>
                </a:lnTo>
                <a:lnTo>
                  <a:pt x="2429" y="627"/>
                </a:lnTo>
                <a:lnTo>
                  <a:pt x="2435" y="639"/>
                </a:lnTo>
                <a:lnTo>
                  <a:pt x="2440" y="651"/>
                </a:lnTo>
                <a:lnTo>
                  <a:pt x="2444" y="663"/>
                </a:lnTo>
                <a:lnTo>
                  <a:pt x="2452" y="689"/>
                </a:lnTo>
                <a:lnTo>
                  <a:pt x="2458" y="716"/>
                </a:lnTo>
                <a:lnTo>
                  <a:pt x="2461" y="746"/>
                </a:lnTo>
                <a:lnTo>
                  <a:pt x="2462" y="777"/>
                </a:lnTo>
                <a:lnTo>
                  <a:pt x="2462" y="866"/>
                </a:lnTo>
                <a:lnTo>
                  <a:pt x="2461" y="898"/>
                </a:lnTo>
                <a:lnTo>
                  <a:pt x="2458" y="927"/>
                </a:lnTo>
                <a:lnTo>
                  <a:pt x="2452" y="955"/>
                </a:lnTo>
                <a:lnTo>
                  <a:pt x="2444" y="982"/>
                </a:lnTo>
                <a:lnTo>
                  <a:pt x="2440" y="993"/>
                </a:lnTo>
                <a:lnTo>
                  <a:pt x="2435" y="1005"/>
                </a:lnTo>
                <a:lnTo>
                  <a:pt x="2429" y="1016"/>
                </a:lnTo>
                <a:lnTo>
                  <a:pt x="2423" y="1027"/>
                </a:lnTo>
                <a:lnTo>
                  <a:pt x="2416" y="1037"/>
                </a:lnTo>
                <a:lnTo>
                  <a:pt x="2409" y="1047"/>
                </a:lnTo>
                <a:lnTo>
                  <a:pt x="2401" y="1057"/>
                </a:lnTo>
                <a:lnTo>
                  <a:pt x="2392" y="1065"/>
                </a:lnTo>
                <a:lnTo>
                  <a:pt x="2384" y="1073"/>
                </a:lnTo>
                <a:lnTo>
                  <a:pt x="2375" y="1081"/>
                </a:lnTo>
                <a:lnTo>
                  <a:pt x="2365" y="1088"/>
                </a:lnTo>
                <a:lnTo>
                  <a:pt x="2354" y="1095"/>
                </a:lnTo>
                <a:lnTo>
                  <a:pt x="2345" y="1101"/>
                </a:lnTo>
                <a:lnTo>
                  <a:pt x="2333" y="1106"/>
                </a:lnTo>
                <a:lnTo>
                  <a:pt x="2321" y="1112"/>
                </a:lnTo>
                <a:lnTo>
                  <a:pt x="2309" y="1116"/>
                </a:lnTo>
                <a:lnTo>
                  <a:pt x="2283" y="1124"/>
                </a:lnTo>
                <a:lnTo>
                  <a:pt x="2255" y="1129"/>
                </a:lnTo>
                <a:lnTo>
                  <a:pt x="2226" y="1133"/>
                </a:lnTo>
                <a:lnTo>
                  <a:pt x="2195" y="1134"/>
                </a:lnTo>
                <a:lnTo>
                  <a:pt x="1923" y="1134"/>
                </a:lnTo>
                <a:lnTo>
                  <a:pt x="1892" y="1133"/>
                </a:lnTo>
                <a:lnTo>
                  <a:pt x="1862" y="1129"/>
                </a:lnTo>
                <a:lnTo>
                  <a:pt x="1835" y="1124"/>
                </a:lnTo>
                <a:lnTo>
                  <a:pt x="1809" y="1116"/>
                </a:lnTo>
                <a:lnTo>
                  <a:pt x="1797" y="1112"/>
                </a:lnTo>
                <a:lnTo>
                  <a:pt x="1785" y="1106"/>
                </a:lnTo>
                <a:lnTo>
                  <a:pt x="1774" y="1101"/>
                </a:lnTo>
                <a:lnTo>
                  <a:pt x="1763" y="1095"/>
                </a:lnTo>
                <a:lnTo>
                  <a:pt x="1752" y="1088"/>
                </a:lnTo>
                <a:lnTo>
                  <a:pt x="1742" y="1081"/>
                </a:lnTo>
                <a:lnTo>
                  <a:pt x="1734" y="1073"/>
                </a:lnTo>
                <a:lnTo>
                  <a:pt x="1725" y="1065"/>
                </a:lnTo>
                <a:lnTo>
                  <a:pt x="1716" y="1057"/>
                </a:lnTo>
                <a:lnTo>
                  <a:pt x="1709" y="1047"/>
                </a:lnTo>
                <a:lnTo>
                  <a:pt x="1702" y="1037"/>
                </a:lnTo>
                <a:lnTo>
                  <a:pt x="1695" y="1027"/>
                </a:lnTo>
                <a:lnTo>
                  <a:pt x="1689" y="1016"/>
                </a:lnTo>
                <a:lnTo>
                  <a:pt x="1683" y="1005"/>
                </a:lnTo>
                <a:lnTo>
                  <a:pt x="1678" y="993"/>
                </a:lnTo>
                <a:lnTo>
                  <a:pt x="1673" y="982"/>
                </a:lnTo>
                <a:lnTo>
                  <a:pt x="1665" y="955"/>
                </a:lnTo>
                <a:lnTo>
                  <a:pt x="1660" y="927"/>
                </a:lnTo>
                <a:lnTo>
                  <a:pt x="1657" y="898"/>
                </a:lnTo>
                <a:lnTo>
                  <a:pt x="1655" y="866"/>
                </a:lnTo>
                <a:close/>
                <a:moveTo>
                  <a:pt x="2680" y="777"/>
                </a:moveTo>
                <a:lnTo>
                  <a:pt x="2680" y="866"/>
                </a:lnTo>
                <a:lnTo>
                  <a:pt x="2679" y="898"/>
                </a:lnTo>
                <a:lnTo>
                  <a:pt x="2677" y="927"/>
                </a:lnTo>
                <a:lnTo>
                  <a:pt x="2674" y="957"/>
                </a:lnTo>
                <a:lnTo>
                  <a:pt x="2668" y="985"/>
                </a:lnTo>
                <a:lnTo>
                  <a:pt x="2662" y="1012"/>
                </a:lnTo>
                <a:lnTo>
                  <a:pt x="2654" y="1039"/>
                </a:lnTo>
                <a:lnTo>
                  <a:pt x="2646" y="1065"/>
                </a:lnTo>
                <a:lnTo>
                  <a:pt x="2636" y="1089"/>
                </a:lnTo>
                <a:lnTo>
                  <a:pt x="2682" y="1103"/>
                </a:lnTo>
                <a:lnTo>
                  <a:pt x="2729" y="1115"/>
                </a:lnTo>
                <a:lnTo>
                  <a:pt x="2777" y="1127"/>
                </a:lnTo>
                <a:lnTo>
                  <a:pt x="2826" y="1139"/>
                </a:lnTo>
                <a:lnTo>
                  <a:pt x="2875" y="1149"/>
                </a:lnTo>
                <a:lnTo>
                  <a:pt x="2924" y="1158"/>
                </a:lnTo>
                <a:lnTo>
                  <a:pt x="2973" y="1165"/>
                </a:lnTo>
                <a:lnTo>
                  <a:pt x="3023" y="1172"/>
                </a:lnTo>
                <a:lnTo>
                  <a:pt x="3072" y="1176"/>
                </a:lnTo>
                <a:lnTo>
                  <a:pt x="3122" y="1179"/>
                </a:lnTo>
                <a:lnTo>
                  <a:pt x="3170" y="1181"/>
                </a:lnTo>
                <a:lnTo>
                  <a:pt x="3219" y="1181"/>
                </a:lnTo>
                <a:lnTo>
                  <a:pt x="3267" y="1179"/>
                </a:lnTo>
                <a:lnTo>
                  <a:pt x="3315" y="1175"/>
                </a:lnTo>
                <a:lnTo>
                  <a:pt x="3362" y="1168"/>
                </a:lnTo>
                <a:lnTo>
                  <a:pt x="3408" y="1160"/>
                </a:lnTo>
                <a:lnTo>
                  <a:pt x="3433" y="1153"/>
                </a:lnTo>
                <a:lnTo>
                  <a:pt x="3458" y="1146"/>
                </a:lnTo>
                <a:lnTo>
                  <a:pt x="3482" y="1135"/>
                </a:lnTo>
                <a:lnTo>
                  <a:pt x="3505" y="1124"/>
                </a:lnTo>
                <a:lnTo>
                  <a:pt x="3526" y="1111"/>
                </a:lnTo>
                <a:lnTo>
                  <a:pt x="3546" y="1097"/>
                </a:lnTo>
                <a:lnTo>
                  <a:pt x="3565" y="1080"/>
                </a:lnTo>
                <a:lnTo>
                  <a:pt x="3582" y="1063"/>
                </a:lnTo>
                <a:lnTo>
                  <a:pt x="3599" y="1045"/>
                </a:lnTo>
                <a:lnTo>
                  <a:pt x="3614" y="1024"/>
                </a:lnTo>
                <a:lnTo>
                  <a:pt x="3627" y="1003"/>
                </a:lnTo>
                <a:lnTo>
                  <a:pt x="3638" y="980"/>
                </a:lnTo>
                <a:lnTo>
                  <a:pt x="3648" y="958"/>
                </a:lnTo>
                <a:lnTo>
                  <a:pt x="3656" y="933"/>
                </a:lnTo>
                <a:lnTo>
                  <a:pt x="3662" y="908"/>
                </a:lnTo>
                <a:lnTo>
                  <a:pt x="3666" y="880"/>
                </a:lnTo>
                <a:lnTo>
                  <a:pt x="3667" y="865"/>
                </a:lnTo>
                <a:lnTo>
                  <a:pt x="3668" y="851"/>
                </a:lnTo>
                <a:lnTo>
                  <a:pt x="3668" y="836"/>
                </a:lnTo>
                <a:lnTo>
                  <a:pt x="3667" y="822"/>
                </a:lnTo>
                <a:lnTo>
                  <a:pt x="3665" y="808"/>
                </a:lnTo>
                <a:lnTo>
                  <a:pt x="3663" y="793"/>
                </a:lnTo>
                <a:lnTo>
                  <a:pt x="3660" y="779"/>
                </a:lnTo>
                <a:lnTo>
                  <a:pt x="3656" y="766"/>
                </a:lnTo>
                <a:lnTo>
                  <a:pt x="3652" y="752"/>
                </a:lnTo>
                <a:lnTo>
                  <a:pt x="3646" y="739"/>
                </a:lnTo>
                <a:lnTo>
                  <a:pt x="3636" y="714"/>
                </a:lnTo>
                <a:lnTo>
                  <a:pt x="3621" y="690"/>
                </a:lnTo>
                <a:lnTo>
                  <a:pt x="3606" y="667"/>
                </a:lnTo>
                <a:lnTo>
                  <a:pt x="3589" y="646"/>
                </a:lnTo>
                <a:lnTo>
                  <a:pt x="3570" y="626"/>
                </a:lnTo>
                <a:lnTo>
                  <a:pt x="3550" y="609"/>
                </a:lnTo>
                <a:lnTo>
                  <a:pt x="3529" y="592"/>
                </a:lnTo>
                <a:lnTo>
                  <a:pt x="3507" y="579"/>
                </a:lnTo>
                <a:lnTo>
                  <a:pt x="3486" y="567"/>
                </a:lnTo>
                <a:lnTo>
                  <a:pt x="3463" y="558"/>
                </a:lnTo>
                <a:lnTo>
                  <a:pt x="3441" y="551"/>
                </a:lnTo>
                <a:lnTo>
                  <a:pt x="3458" y="535"/>
                </a:lnTo>
                <a:lnTo>
                  <a:pt x="3475" y="517"/>
                </a:lnTo>
                <a:lnTo>
                  <a:pt x="3490" y="497"/>
                </a:lnTo>
                <a:lnTo>
                  <a:pt x="3504" y="476"/>
                </a:lnTo>
                <a:lnTo>
                  <a:pt x="3517" y="452"/>
                </a:lnTo>
                <a:lnTo>
                  <a:pt x="3528" y="428"/>
                </a:lnTo>
                <a:lnTo>
                  <a:pt x="3537" y="403"/>
                </a:lnTo>
                <a:lnTo>
                  <a:pt x="3543" y="376"/>
                </a:lnTo>
                <a:lnTo>
                  <a:pt x="3549" y="349"/>
                </a:lnTo>
                <a:lnTo>
                  <a:pt x="3551" y="322"/>
                </a:lnTo>
                <a:lnTo>
                  <a:pt x="3552" y="294"/>
                </a:lnTo>
                <a:lnTo>
                  <a:pt x="3551" y="279"/>
                </a:lnTo>
                <a:lnTo>
                  <a:pt x="3549" y="265"/>
                </a:lnTo>
                <a:lnTo>
                  <a:pt x="3548" y="252"/>
                </a:lnTo>
                <a:lnTo>
                  <a:pt x="3544" y="238"/>
                </a:lnTo>
                <a:lnTo>
                  <a:pt x="3541" y="224"/>
                </a:lnTo>
                <a:lnTo>
                  <a:pt x="3537" y="210"/>
                </a:lnTo>
                <a:lnTo>
                  <a:pt x="3531" y="197"/>
                </a:lnTo>
                <a:lnTo>
                  <a:pt x="3526" y="184"/>
                </a:lnTo>
                <a:lnTo>
                  <a:pt x="3519" y="170"/>
                </a:lnTo>
                <a:lnTo>
                  <a:pt x="3512" y="157"/>
                </a:lnTo>
                <a:lnTo>
                  <a:pt x="3496" y="135"/>
                </a:lnTo>
                <a:lnTo>
                  <a:pt x="3480" y="113"/>
                </a:lnTo>
                <a:lnTo>
                  <a:pt x="3463" y="95"/>
                </a:lnTo>
                <a:lnTo>
                  <a:pt x="3444" y="77"/>
                </a:lnTo>
                <a:lnTo>
                  <a:pt x="3425" y="61"/>
                </a:lnTo>
                <a:lnTo>
                  <a:pt x="3404" y="47"/>
                </a:lnTo>
                <a:lnTo>
                  <a:pt x="3383" y="35"/>
                </a:lnTo>
                <a:lnTo>
                  <a:pt x="3361" y="25"/>
                </a:lnTo>
                <a:lnTo>
                  <a:pt x="3338" y="16"/>
                </a:lnTo>
                <a:lnTo>
                  <a:pt x="3314" y="9"/>
                </a:lnTo>
                <a:lnTo>
                  <a:pt x="3289" y="4"/>
                </a:lnTo>
                <a:lnTo>
                  <a:pt x="3265" y="1"/>
                </a:lnTo>
                <a:lnTo>
                  <a:pt x="3239" y="0"/>
                </a:lnTo>
                <a:lnTo>
                  <a:pt x="3214" y="0"/>
                </a:lnTo>
                <a:lnTo>
                  <a:pt x="3188" y="3"/>
                </a:lnTo>
                <a:lnTo>
                  <a:pt x="3162" y="8"/>
                </a:lnTo>
                <a:lnTo>
                  <a:pt x="3118" y="19"/>
                </a:lnTo>
                <a:lnTo>
                  <a:pt x="3075" y="32"/>
                </a:lnTo>
                <a:lnTo>
                  <a:pt x="3031" y="47"/>
                </a:lnTo>
                <a:lnTo>
                  <a:pt x="2988" y="64"/>
                </a:lnTo>
                <a:lnTo>
                  <a:pt x="2944" y="84"/>
                </a:lnTo>
                <a:lnTo>
                  <a:pt x="2902" y="104"/>
                </a:lnTo>
                <a:lnTo>
                  <a:pt x="2860" y="127"/>
                </a:lnTo>
                <a:lnTo>
                  <a:pt x="2817" y="152"/>
                </a:lnTo>
                <a:lnTo>
                  <a:pt x="2775" y="177"/>
                </a:lnTo>
                <a:lnTo>
                  <a:pt x="2734" y="204"/>
                </a:lnTo>
                <a:lnTo>
                  <a:pt x="2693" y="233"/>
                </a:lnTo>
                <a:lnTo>
                  <a:pt x="2653" y="261"/>
                </a:lnTo>
                <a:lnTo>
                  <a:pt x="2613" y="291"/>
                </a:lnTo>
                <a:lnTo>
                  <a:pt x="2575" y="322"/>
                </a:lnTo>
                <a:lnTo>
                  <a:pt x="2537" y="352"/>
                </a:lnTo>
                <a:lnTo>
                  <a:pt x="2500" y="384"/>
                </a:lnTo>
                <a:lnTo>
                  <a:pt x="2521" y="400"/>
                </a:lnTo>
                <a:lnTo>
                  <a:pt x="2540" y="417"/>
                </a:lnTo>
                <a:lnTo>
                  <a:pt x="2559" y="436"/>
                </a:lnTo>
                <a:lnTo>
                  <a:pt x="2576" y="456"/>
                </a:lnTo>
                <a:lnTo>
                  <a:pt x="2592" y="477"/>
                </a:lnTo>
                <a:lnTo>
                  <a:pt x="2606" y="499"/>
                </a:lnTo>
                <a:lnTo>
                  <a:pt x="2621" y="523"/>
                </a:lnTo>
                <a:lnTo>
                  <a:pt x="2632" y="547"/>
                </a:lnTo>
                <a:lnTo>
                  <a:pt x="2643" y="572"/>
                </a:lnTo>
                <a:lnTo>
                  <a:pt x="2653" y="599"/>
                </a:lnTo>
                <a:lnTo>
                  <a:pt x="2661" y="626"/>
                </a:lnTo>
                <a:lnTo>
                  <a:pt x="2668" y="654"/>
                </a:lnTo>
                <a:lnTo>
                  <a:pt x="2673" y="684"/>
                </a:lnTo>
                <a:lnTo>
                  <a:pt x="2677" y="714"/>
                </a:lnTo>
                <a:lnTo>
                  <a:pt x="2679" y="746"/>
                </a:lnTo>
                <a:lnTo>
                  <a:pt x="2680" y="777"/>
                </a:lnTo>
                <a:close/>
                <a:moveTo>
                  <a:pt x="709" y="1160"/>
                </a:moveTo>
                <a:lnTo>
                  <a:pt x="709" y="1160"/>
                </a:lnTo>
                <a:lnTo>
                  <a:pt x="756" y="1168"/>
                </a:lnTo>
                <a:lnTo>
                  <a:pt x="802" y="1175"/>
                </a:lnTo>
                <a:lnTo>
                  <a:pt x="850" y="1179"/>
                </a:lnTo>
                <a:lnTo>
                  <a:pt x="899" y="1181"/>
                </a:lnTo>
                <a:lnTo>
                  <a:pt x="948" y="1181"/>
                </a:lnTo>
                <a:lnTo>
                  <a:pt x="997" y="1179"/>
                </a:lnTo>
                <a:lnTo>
                  <a:pt x="1047" y="1176"/>
                </a:lnTo>
                <a:lnTo>
                  <a:pt x="1096" y="1172"/>
                </a:lnTo>
                <a:lnTo>
                  <a:pt x="1146" y="1165"/>
                </a:lnTo>
                <a:lnTo>
                  <a:pt x="1195" y="1158"/>
                </a:lnTo>
                <a:lnTo>
                  <a:pt x="1245" y="1149"/>
                </a:lnTo>
                <a:lnTo>
                  <a:pt x="1294" y="1138"/>
                </a:lnTo>
                <a:lnTo>
                  <a:pt x="1341" y="1127"/>
                </a:lnTo>
                <a:lnTo>
                  <a:pt x="1389" y="1115"/>
                </a:lnTo>
                <a:lnTo>
                  <a:pt x="1437" y="1102"/>
                </a:lnTo>
                <a:lnTo>
                  <a:pt x="1484" y="1089"/>
                </a:lnTo>
                <a:lnTo>
                  <a:pt x="1473" y="1064"/>
                </a:lnTo>
                <a:lnTo>
                  <a:pt x="1464" y="1038"/>
                </a:lnTo>
                <a:lnTo>
                  <a:pt x="1456" y="1012"/>
                </a:lnTo>
                <a:lnTo>
                  <a:pt x="1449" y="985"/>
                </a:lnTo>
                <a:lnTo>
                  <a:pt x="1445" y="957"/>
                </a:lnTo>
                <a:lnTo>
                  <a:pt x="1440" y="927"/>
                </a:lnTo>
                <a:lnTo>
                  <a:pt x="1438" y="897"/>
                </a:lnTo>
                <a:lnTo>
                  <a:pt x="1438" y="866"/>
                </a:lnTo>
                <a:lnTo>
                  <a:pt x="1438" y="777"/>
                </a:lnTo>
                <a:lnTo>
                  <a:pt x="1438" y="746"/>
                </a:lnTo>
                <a:lnTo>
                  <a:pt x="1440" y="715"/>
                </a:lnTo>
                <a:lnTo>
                  <a:pt x="1445" y="685"/>
                </a:lnTo>
                <a:lnTo>
                  <a:pt x="1450" y="655"/>
                </a:lnTo>
                <a:lnTo>
                  <a:pt x="1457" y="627"/>
                </a:lnTo>
                <a:lnTo>
                  <a:pt x="1465" y="600"/>
                </a:lnTo>
                <a:lnTo>
                  <a:pt x="1475" y="574"/>
                </a:lnTo>
                <a:lnTo>
                  <a:pt x="1486" y="549"/>
                </a:lnTo>
                <a:lnTo>
                  <a:pt x="1498" y="524"/>
                </a:lnTo>
                <a:lnTo>
                  <a:pt x="1512" y="501"/>
                </a:lnTo>
                <a:lnTo>
                  <a:pt x="1527" y="479"/>
                </a:lnTo>
                <a:lnTo>
                  <a:pt x="1542" y="458"/>
                </a:lnTo>
                <a:lnTo>
                  <a:pt x="1561" y="438"/>
                </a:lnTo>
                <a:lnTo>
                  <a:pt x="1579" y="419"/>
                </a:lnTo>
                <a:lnTo>
                  <a:pt x="1599" y="401"/>
                </a:lnTo>
                <a:lnTo>
                  <a:pt x="1620" y="385"/>
                </a:lnTo>
                <a:lnTo>
                  <a:pt x="1583" y="353"/>
                </a:lnTo>
                <a:lnTo>
                  <a:pt x="1545" y="323"/>
                </a:lnTo>
                <a:lnTo>
                  <a:pt x="1506" y="292"/>
                </a:lnTo>
                <a:lnTo>
                  <a:pt x="1466" y="262"/>
                </a:lnTo>
                <a:lnTo>
                  <a:pt x="1426" y="234"/>
                </a:lnTo>
                <a:lnTo>
                  <a:pt x="1385" y="206"/>
                </a:lnTo>
                <a:lnTo>
                  <a:pt x="1344" y="178"/>
                </a:lnTo>
                <a:lnTo>
                  <a:pt x="1302" y="152"/>
                </a:lnTo>
                <a:lnTo>
                  <a:pt x="1260" y="127"/>
                </a:lnTo>
                <a:lnTo>
                  <a:pt x="1216" y="104"/>
                </a:lnTo>
                <a:lnTo>
                  <a:pt x="1174" y="84"/>
                </a:lnTo>
                <a:lnTo>
                  <a:pt x="1131" y="64"/>
                </a:lnTo>
                <a:lnTo>
                  <a:pt x="1087" y="47"/>
                </a:lnTo>
                <a:lnTo>
                  <a:pt x="1044" y="32"/>
                </a:lnTo>
                <a:lnTo>
                  <a:pt x="999" y="19"/>
                </a:lnTo>
                <a:lnTo>
                  <a:pt x="956" y="8"/>
                </a:lnTo>
                <a:lnTo>
                  <a:pt x="930" y="3"/>
                </a:lnTo>
                <a:lnTo>
                  <a:pt x="905" y="0"/>
                </a:lnTo>
                <a:lnTo>
                  <a:pt x="878" y="0"/>
                </a:lnTo>
                <a:lnTo>
                  <a:pt x="853" y="1"/>
                </a:lnTo>
                <a:lnTo>
                  <a:pt x="828" y="4"/>
                </a:lnTo>
                <a:lnTo>
                  <a:pt x="805" y="9"/>
                </a:lnTo>
                <a:lnTo>
                  <a:pt x="781" y="16"/>
                </a:lnTo>
                <a:lnTo>
                  <a:pt x="757" y="25"/>
                </a:lnTo>
                <a:lnTo>
                  <a:pt x="735" y="35"/>
                </a:lnTo>
                <a:lnTo>
                  <a:pt x="713" y="47"/>
                </a:lnTo>
                <a:lnTo>
                  <a:pt x="693" y="61"/>
                </a:lnTo>
                <a:lnTo>
                  <a:pt x="673" y="77"/>
                </a:lnTo>
                <a:lnTo>
                  <a:pt x="655" y="95"/>
                </a:lnTo>
                <a:lnTo>
                  <a:pt x="637" y="113"/>
                </a:lnTo>
                <a:lnTo>
                  <a:pt x="621" y="135"/>
                </a:lnTo>
                <a:lnTo>
                  <a:pt x="607" y="157"/>
                </a:lnTo>
                <a:lnTo>
                  <a:pt x="599" y="170"/>
                </a:lnTo>
                <a:lnTo>
                  <a:pt x="593" y="184"/>
                </a:lnTo>
                <a:lnTo>
                  <a:pt x="586" y="197"/>
                </a:lnTo>
                <a:lnTo>
                  <a:pt x="582" y="210"/>
                </a:lnTo>
                <a:lnTo>
                  <a:pt x="577" y="224"/>
                </a:lnTo>
                <a:lnTo>
                  <a:pt x="574" y="238"/>
                </a:lnTo>
                <a:lnTo>
                  <a:pt x="571" y="252"/>
                </a:lnTo>
                <a:lnTo>
                  <a:pt x="569" y="265"/>
                </a:lnTo>
                <a:lnTo>
                  <a:pt x="568" y="279"/>
                </a:lnTo>
                <a:lnTo>
                  <a:pt x="567" y="294"/>
                </a:lnTo>
                <a:lnTo>
                  <a:pt x="567" y="322"/>
                </a:lnTo>
                <a:lnTo>
                  <a:pt x="570" y="349"/>
                </a:lnTo>
                <a:lnTo>
                  <a:pt x="574" y="376"/>
                </a:lnTo>
                <a:lnTo>
                  <a:pt x="582" y="403"/>
                </a:lnTo>
                <a:lnTo>
                  <a:pt x="590" y="428"/>
                </a:lnTo>
                <a:lnTo>
                  <a:pt x="601" y="452"/>
                </a:lnTo>
                <a:lnTo>
                  <a:pt x="613" y="476"/>
                </a:lnTo>
                <a:lnTo>
                  <a:pt x="627" y="497"/>
                </a:lnTo>
                <a:lnTo>
                  <a:pt x="643" y="517"/>
                </a:lnTo>
                <a:lnTo>
                  <a:pt x="659" y="535"/>
                </a:lnTo>
                <a:lnTo>
                  <a:pt x="677" y="551"/>
                </a:lnTo>
                <a:lnTo>
                  <a:pt x="655" y="558"/>
                </a:lnTo>
                <a:lnTo>
                  <a:pt x="632" y="567"/>
                </a:lnTo>
                <a:lnTo>
                  <a:pt x="610" y="579"/>
                </a:lnTo>
                <a:lnTo>
                  <a:pt x="588" y="592"/>
                </a:lnTo>
                <a:lnTo>
                  <a:pt x="568" y="609"/>
                </a:lnTo>
                <a:lnTo>
                  <a:pt x="548" y="626"/>
                </a:lnTo>
                <a:lnTo>
                  <a:pt x="530" y="646"/>
                </a:lnTo>
                <a:lnTo>
                  <a:pt x="512" y="667"/>
                </a:lnTo>
                <a:lnTo>
                  <a:pt x="496" y="690"/>
                </a:lnTo>
                <a:lnTo>
                  <a:pt x="483" y="714"/>
                </a:lnTo>
                <a:lnTo>
                  <a:pt x="471" y="739"/>
                </a:lnTo>
                <a:lnTo>
                  <a:pt x="467" y="752"/>
                </a:lnTo>
                <a:lnTo>
                  <a:pt x="462" y="766"/>
                </a:lnTo>
                <a:lnTo>
                  <a:pt x="458" y="779"/>
                </a:lnTo>
                <a:lnTo>
                  <a:pt x="455" y="793"/>
                </a:lnTo>
                <a:lnTo>
                  <a:pt x="452" y="808"/>
                </a:lnTo>
                <a:lnTo>
                  <a:pt x="450" y="822"/>
                </a:lnTo>
                <a:lnTo>
                  <a:pt x="450" y="836"/>
                </a:lnTo>
                <a:lnTo>
                  <a:pt x="449" y="851"/>
                </a:lnTo>
                <a:lnTo>
                  <a:pt x="450" y="865"/>
                </a:lnTo>
                <a:lnTo>
                  <a:pt x="451" y="880"/>
                </a:lnTo>
                <a:lnTo>
                  <a:pt x="456" y="908"/>
                </a:lnTo>
                <a:lnTo>
                  <a:pt x="462" y="933"/>
                </a:lnTo>
                <a:lnTo>
                  <a:pt x="470" y="958"/>
                </a:lnTo>
                <a:lnTo>
                  <a:pt x="480" y="980"/>
                </a:lnTo>
                <a:lnTo>
                  <a:pt x="492" y="1003"/>
                </a:lnTo>
                <a:lnTo>
                  <a:pt x="505" y="1024"/>
                </a:lnTo>
                <a:lnTo>
                  <a:pt x="519" y="1045"/>
                </a:lnTo>
                <a:lnTo>
                  <a:pt x="535" y="1063"/>
                </a:lnTo>
                <a:lnTo>
                  <a:pt x="552" y="1080"/>
                </a:lnTo>
                <a:lnTo>
                  <a:pt x="572" y="1097"/>
                </a:lnTo>
                <a:lnTo>
                  <a:pt x="592" y="1111"/>
                </a:lnTo>
                <a:lnTo>
                  <a:pt x="613" y="1124"/>
                </a:lnTo>
                <a:lnTo>
                  <a:pt x="636" y="1135"/>
                </a:lnTo>
                <a:lnTo>
                  <a:pt x="659" y="1146"/>
                </a:lnTo>
                <a:lnTo>
                  <a:pt x="684" y="1153"/>
                </a:lnTo>
                <a:lnTo>
                  <a:pt x="709" y="1160"/>
                </a:lnTo>
                <a:close/>
                <a:moveTo>
                  <a:pt x="175" y="2702"/>
                </a:moveTo>
                <a:lnTo>
                  <a:pt x="3942" y="2702"/>
                </a:lnTo>
                <a:lnTo>
                  <a:pt x="3942" y="4721"/>
                </a:lnTo>
                <a:lnTo>
                  <a:pt x="175" y="4721"/>
                </a:lnTo>
                <a:lnTo>
                  <a:pt x="175" y="2702"/>
                </a:lnTo>
                <a:close/>
                <a:moveTo>
                  <a:pt x="3587" y="1365"/>
                </a:moveTo>
                <a:lnTo>
                  <a:pt x="531" y="1365"/>
                </a:lnTo>
                <a:lnTo>
                  <a:pt x="503" y="1366"/>
                </a:lnTo>
                <a:lnTo>
                  <a:pt x="476" y="1368"/>
                </a:lnTo>
                <a:lnTo>
                  <a:pt x="450" y="1372"/>
                </a:lnTo>
                <a:lnTo>
                  <a:pt x="424" y="1376"/>
                </a:lnTo>
                <a:lnTo>
                  <a:pt x="398" y="1383"/>
                </a:lnTo>
                <a:lnTo>
                  <a:pt x="373" y="1389"/>
                </a:lnTo>
                <a:lnTo>
                  <a:pt x="348" y="1398"/>
                </a:lnTo>
                <a:lnTo>
                  <a:pt x="324" y="1408"/>
                </a:lnTo>
                <a:lnTo>
                  <a:pt x="300" y="1417"/>
                </a:lnTo>
                <a:lnTo>
                  <a:pt x="277" y="1429"/>
                </a:lnTo>
                <a:lnTo>
                  <a:pt x="256" y="1442"/>
                </a:lnTo>
                <a:lnTo>
                  <a:pt x="234" y="1456"/>
                </a:lnTo>
                <a:lnTo>
                  <a:pt x="213" y="1471"/>
                </a:lnTo>
                <a:lnTo>
                  <a:pt x="193" y="1487"/>
                </a:lnTo>
                <a:lnTo>
                  <a:pt x="174" y="1503"/>
                </a:lnTo>
                <a:lnTo>
                  <a:pt x="156" y="1521"/>
                </a:lnTo>
                <a:lnTo>
                  <a:pt x="137" y="1539"/>
                </a:lnTo>
                <a:lnTo>
                  <a:pt x="121" y="1559"/>
                </a:lnTo>
                <a:lnTo>
                  <a:pt x="106" y="1579"/>
                </a:lnTo>
                <a:lnTo>
                  <a:pt x="91" y="1600"/>
                </a:lnTo>
                <a:lnTo>
                  <a:pt x="76" y="1622"/>
                </a:lnTo>
                <a:lnTo>
                  <a:pt x="64" y="1643"/>
                </a:lnTo>
                <a:lnTo>
                  <a:pt x="52" y="1666"/>
                </a:lnTo>
                <a:lnTo>
                  <a:pt x="42" y="1690"/>
                </a:lnTo>
                <a:lnTo>
                  <a:pt x="32" y="1714"/>
                </a:lnTo>
                <a:lnTo>
                  <a:pt x="24" y="1739"/>
                </a:lnTo>
                <a:lnTo>
                  <a:pt x="17" y="1764"/>
                </a:lnTo>
                <a:lnTo>
                  <a:pt x="10" y="1790"/>
                </a:lnTo>
                <a:lnTo>
                  <a:pt x="6" y="1816"/>
                </a:lnTo>
                <a:lnTo>
                  <a:pt x="2" y="1842"/>
                </a:lnTo>
                <a:lnTo>
                  <a:pt x="0" y="1869"/>
                </a:lnTo>
                <a:lnTo>
                  <a:pt x="0" y="1897"/>
                </a:lnTo>
                <a:lnTo>
                  <a:pt x="0" y="2482"/>
                </a:lnTo>
                <a:lnTo>
                  <a:pt x="1724" y="2482"/>
                </a:lnTo>
                <a:lnTo>
                  <a:pt x="1724" y="1611"/>
                </a:lnTo>
                <a:lnTo>
                  <a:pt x="2394" y="1611"/>
                </a:lnTo>
                <a:lnTo>
                  <a:pt x="2394" y="2482"/>
                </a:lnTo>
                <a:lnTo>
                  <a:pt x="4118" y="2482"/>
                </a:lnTo>
                <a:lnTo>
                  <a:pt x="4118" y="1897"/>
                </a:lnTo>
                <a:lnTo>
                  <a:pt x="4117" y="1869"/>
                </a:lnTo>
                <a:lnTo>
                  <a:pt x="4115" y="1842"/>
                </a:lnTo>
                <a:lnTo>
                  <a:pt x="4112" y="1816"/>
                </a:lnTo>
                <a:lnTo>
                  <a:pt x="4107" y="1790"/>
                </a:lnTo>
                <a:lnTo>
                  <a:pt x="4101" y="1764"/>
                </a:lnTo>
                <a:lnTo>
                  <a:pt x="4094" y="1739"/>
                </a:lnTo>
                <a:lnTo>
                  <a:pt x="4086" y="1714"/>
                </a:lnTo>
                <a:lnTo>
                  <a:pt x="4076" y="1690"/>
                </a:lnTo>
                <a:lnTo>
                  <a:pt x="4066" y="1666"/>
                </a:lnTo>
                <a:lnTo>
                  <a:pt x="4054" y="1643"/>
                </a:lnTo>
                <a:lnTo>
                  <a:pt x="4041" y="1622"/>
                </a:lnTo>
                <a:lnTo>
                  <a:pt x="4027" y="1600"/>
                </a:lnTo>
                <a:lnTo>
                  <a:pt x="4013" y="1579"/>
                </a:lnTo>
                <a:lnTo>
                  <a:pt x="3996" y="1559"/>
                </a:lnTo>
                <a:lnTo>
                  <a:pt x="3980" y="1539"/>
                </a:lnTo>
                <a:lnTo>
                  <a:pt x="3963" y="1521"/>
                </a:lnTo>
                <a:lnTo>
                  <a:pt x="3944" y="1503"/>
                </a:lnTo>
                <a:lnTo>
                  <a:pt x="3925" y="1487"/>
                </a:lnTo>
                <a:lnTo>
                  <a:pt x="3905" y="1471"/>
                </a:lnTo>
                <a:lnTo>
                  <a:pt x="3883" y="1456"/>
                </a:lnTo>
                <a:lnTo>
                  <a:pt x="3863" y="1442"/>
                </a:lnTo>
                <a:lnTo>
                  <a:pt x="3840" y="1429"/>
                </a:lnTo>
                <a:lnTo>
                  <a:pt x="3817" y="1417"/>
                </a:lnTo>
                <a:lnTo>
                  <a:pt x="3793" y="1408"/>
                </a:lnTo>
                <a:lnTo>
                  <a:pt x="3769" y="1398"/>
                </a:lnTo>
                <a:lnTo>
                  <a:pt x="3744" y="1389"/>
                </a:lnTo>
                <a:lnTo>
                  <a:pt x="3719" y="1383"/>
                </a:lnTo>
                <a:lnTo>
                  <a:pt x="3694" y="1376"/>
                </a:lnTo>
                <a:lnTo>
                  <a:pt x="3667" y="1372"/>
                </a:lnTo>
                <a:lnTo>
                  <a:pt x="3641" y="1368"/>
                </a:lnTo>
                <a:lnTo>
                  <a:pt x="3614" y="1366"/>
                </a:lnTo>
                <a:lnTo>
                  <a:pt x="3587" y="13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1" name="文本框 10"/>
          <p:cNvSpPr txBox="1"/>
          <p:nvPr/>
        </p:nvSpPr>
        <p:spPr>
          <a:xfrm>
            <a:off x="2352675" y="3926205"/>
            <a:ext cx="4112895" cy="337185"/>
          </a:xfrm>
          <a:prstGeom prst="rect">
            <a:avLst/>
          </a:prstGeom>
          <a:noFill/>
        </p:spPr>
        <p:txBody>
          <a:bodyPr wrap="square" rtlCol="0">
            <a:spAutoFit/>
          </a:bodyPr>
          <a:lstStyle/>
          <a:p>
            <a:pPr algn="l"/>
            <a:r>
              <a:rPr lang="zh-CN" altLang="en-US" sz="1600" b="1" dirty="0">
                <a:solidFill>
                  <a:schemeClr val="tx1">
                    <a:lumMod val="50000"/>
                    <a:lumOff val="50000"/>
                  </a:schemeClr>
                </a:solidFill>
                <a:latin typeface="微软雅黑" panose="020B0503020204020204" charset="-122"/>
                <a:ea typeface="微软雅黑" panose="020B0503020204020204" charset="-122"/>
                <a:sym typeface="+mn-ea"/>
              </a:rPr>
              <a:t>平均领取率：</a:t>
            </a:r>
            <a:r>
              <a:rPr lang="en-US" altLang="zh-CN" sz="1600" b="1" dirty="0">
                <a:solidFill>
                  <a:schemeClr val="tx1">
                    <a:lumMod val="50000"/>
                    <a:lumOff val="50000"/>
                  </a:schemeClr>
                </a:solidFill>
                <a:latin typeface="微软雅黑" panose="020B0503020204020204" charset="-122"/>
                <a:ea typeface="微软雅黑" panose="020B0503020204020204" charset="-122"/>
                <a:sym typeface="+mn-ea"/>
              </a:rPr>
              <a:t>34%</a:t>
            </a:r>
            <a:r>
              <a:rPr lang="zh-CN" altLang="en-US" sz="1600" b="1" dirty="0">
                <a:solidFill>
                  <a:schemeClr val="tx1">
                    <a:lumMod val="50000"/>
                    <a:lumOff val="50000"/>
                  </a:schemeClr>
                </a:solidFill>
                <a:latin typeface="微软雅黑" panose="020B0503020204020204" charset="-122"/>
                <a:ea typeface="微软雅黑" panose="020B0503020204020204" charset="-122"/>
                <a:sym typeface="+mn-ea"/>
              </a:rPr>
              <a:t>，平均兑换率：</a:t>
            </a:r>
            <a:r>
              <a:rPr lang="en-US" altLang="zh-CN" sz="1600" b="1" dirty="0">
                <a:solidFill>
                  <a:schemeClr val="tx1">
                    <a:lumMod val="50000"/>
                    <a:lumOff val="50000"/>
                  </a:schemeClr>
                </a:solidFill>
                <a:latin typeface="微软雅黑" panose="020B0503020204020204" charset="-122"/>
                <a:ea typeface="微软雅黑" panose="020B0503020204020204" charset="-122"/>
                <a:sym typeface="+mn-ea"/>
              </a:rPr>
              <a:t>86%</a:t>
            </a:r>
          </a:p>
        </p:txBody>
      </p:sp>
      <p:sp>
        <p:nvSpPr>
          <p:cNvPr id="12" name="圆角矩形 11"/>
          <p:cNvSpPr/>
          <p:nvPr/>
        </p:nvSpPr>
        <p:spPr>
          <a:xfrm>
            <a:off x="1002665" y="4533265"/>
            <a:ext cx="5572760" cy="718185"/>
          </a:xfrm>
          <a:prstGeom prst="roundRect">
            <a:avLst/>
          </a:prstGeom>
          <a:solidFill>
            <a:srgbClr val="86B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98830" y="4533265"/>
            <a:ext cx="1420495" cy="718185"/>
          </a:xfrm>
          <a:prstGeom prst="roundRect">
            <a:avLst/>
          </a:pr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033145" y="4723765"/>
            <a:ext cx="1330960" cy="337185"/>
          </a:xfrm>
          <a:prstGeom prst="rect">
            <a:avLst/>
          </a:prstGeom>
          <a:noFill/>
        </p:spPr>
        <p:txBody>
          <a:bodyPr wrap="square" rtlCol="0">
            <a:spAutoFit/>
          </a:bodyPr>
          <a:lstStyle/>
          <a:p>
            <a:pPr algn="ctr"/>
            <a:r>
              <a:rPr lang="zh-CN" altLang="en-US" sz="1600" dirty="0">
                <a:solidFill>
                  <a:schemeClr val="bg1"/>
                </a:solidFill>
                <a:latin typeface="苹方 特粗" panose="020B0800000000000000" charset="-122"/>
                <a:ea typeface="苹方 特粗" panose="020B0800000000000000" charset="-122"/>
              </a:rPr>
              <a:t>淘</a:t>
            </a:r>
            <a:r>
              <a:rPr lang="zh-CN" altLang="en-US" sz="1600" dirty="0" smtClean="0">
                <a:solidFill>
                  <a:schemeClr val="bg1"/>
                </a:solidFill>
                <a:latin typeface="苹方 特粗" panose="020B0800000000000000" charset="-122"/>
                <a:ea typeface="苹方 特粗" panose="020B0800000000000000" charset="-122"/>
              </a:rPr>
              <a:t>璞</a:t>
            </a:r>
            <a:r>
              <a:rPr lang="zh-CN" altLang="en-US" sz="1600" dirty="0">
                <a:solidFill>
                  <a:schemeClr val="bg1"/>
                </a:solidFill>
                <a:latin typeface="苹方 特粗" panose="020B0800000000000000" charset="-122"/>
                <a:ea typeface="苹方 特粗" panose="020B0800000000000000" charset="-122"/>
              </a:rPr>
              <a:t>推广</a:t>
            </a:r>
          </a:p>
        </p:txBody>
      </p:sp>
      <p:sp>
        <p:nvSpPr>
          <p:cNvPr id="50" name="文本框 49"/>
          <p:cNvSpPr txBox="1"/>
          <p:nvPr/>
        </p:nvSpPr>
        <p:spPr>
          <a:xfrm>
            <a:off x="2352675" y="4723765"/>
            <a:ext cx="4112895" cy="337185"/>
          </a:xfrm>
          <a:prstGeom prst="rect">
            <a:avLst/>
          </a:prstGeom>
          <a:noFill/>
        </p:spPr>
        <p:txBody>
          <a:bodyPr wrap="square" rtlCol="0">
            <a:spAutoFit/>
          </a:bodyPr>
          <a:lstStyle/>
          <a:p>
            <a:pPr algn="l"/>
            <a:r>
              <a:rPr sz="1600" b="1" dirty="0">
                <a:solidFill>
                  <a:schemeClr val="tx1">
                    <a:lumMod val="50000"/>
                    <a:lumOff val="50000"/>
                  </a:schemeClr>
                </a:solidFill>
                <a:latin typeface="微软雅黑" panose="020B0503020204020204" charset="-122"/>
                <a:ea typeface="微软雅黑" panose="020B0503020204020204" charset="-122"/>
                <a:sym typeface="+mn-ea"/>
              </a:rPr>
              <a:t>平均报名数</a:t>
            </a:r>
            <a:r>
              <a:rPr lang="zh-CN" sz="1600" b="1" dirty="0">
                <a:solidFill>
                  <a:schemeClr val="tx1">
                    <a:lumMod val="50000"/>
                    <a:lumOff val="50000"/>
                  </a:schemeClr>
                </a:solidFill>
                <a:latin typeface="微软雅黑" panose="020B0503020204020204" charset="-122"/>
                <a:ea typeface="微软雅黑" panose="020B0503020204020204" charset="-122"/>
                <a:sym typeface="+mn-ea"/>
              </a:rPr>
              <a:t>：</a:t>
            </a:r>
            <a:r>
              <a:rPr sz="1600" b="1" dirty="0">
                <a:solidFill>
                  <a:schemeClr val="tx1">
                    <a:lumMod val="50000"/>
                    <a:lumOff val="50000"/>
                  </a:schemeClr>
                </a:solidFill>
                <a:latin typeface="微软雅黑" panose="020B0503020204020204" charset="-122"/>
                <a:ea typeface="微软雅黑" panose="020B0503020204020204" charset="-122"/>
                <a:sym typeface="+mn-ea"/>
              </a:rPr>
              <a:t>158</a:t>
            </a:r>
            <a:r>
              <a:rPr lang="zh-CN" sz="1600" b="1" dirty="0">
                <a:solidFill>
                  <a:schemeClr val="tx1">
                    <a:lumMod val="50000"/>
                    <a:lumOff val="50000"/>
                  </a:schemeClr>
                </a:solidFill>
                <a:latin typeface="微软雅黑" panose="020B0503020204020204" charset="-122"/>
                <a:ea typeface="微软雅黑" panose="020B0503020204020204" charset="-122"/>
                <a:sym typeface="+mn-ea"/>
              </a:rPr>
              <a:t>，重复</a:t>
            </a:r>
            <a:r>
              <a:rPr sz="1600" b="1" dirty="0">
                <a:solidFill>
                  <a:schemeClr val="tx1">
                    <a:lumMod val="50000"/>
                    <a:lumOff val="50000"/>
                  </a:schemeClr>
                </a:solidFill>
                <a:latin typeface="微软雅黑" panose="020B0503020204020204" charset="-122"/>
                <a:ea typeface="微软雅黑" panose="020B0503020204020204" charset="-122"/>
                <a:sym typeface="+mn-ea"/>
              </a:rPr>
              <a:t>报名率</a:t>
            </a:r>
            <a:r>
              <a:rPr lang="zh-CN" sz="1600" b="1" dirty="0">
                <a:solidFill>
                  <a:schemeClr val="tx1">
                    <a:lumMod val="50000"/>
                    <a:lumOff val="50000"/>
                  </a:schemeClr>
                </a:solidFill>
                <a:latin typeface="微软雅黑" panose="020B0503020204020204" charset="-122"/>
                <a:ea typeface="微软雅黑" panose="020B0503020204020204" charset="-122"/>
                <a:sym typeface="+mn-ea"/>
              </a:rPr>
              <a:t>：</a:t>
            </a:r>
            <a:r>
              <a:rPr sz="1600" b="1" dirty="0">
                <a:solidFill>
                  <a:schemeClr val="tx1">
                    <a:lumMod val="50000"/>
                    <a:lumOff val="50000"/>
                  </a:schemeClr>
                </a:solidFill>
                <a:latin typeface="微软雅黑" panose="020B0503020204020204" charset="-122"/>
                <a:ea typeface="微软雅黑" panose="020B0503020204020204" charset="-122"/>
                <a:sym typeface="+mn-ea"/>
              </a:rPr>
              <a:t>30%</a:t>
            </a:r>
          </a:p>
        </p:txBody>
      </p:sp>
      <p:sp>
        <p:nvSpPr>
          <p:cNvPr id="155" name="object 155"/>
          <p:cNvSpPr/>
          <p:nvPr/>
        </p:nvSpPr>
        <p:spPr>
          <a:xfrm>
            <a:off x="956310" y="4746625"/>
            <a:ext cx="293370" cy="291465"/>
          </a:xfrm>
          <a:custGeom>
            <a:avLst/>
            <a:gdLst/>
            <a:ahLst/>
            <a:cxnLst/>
            <a:rect l="l" t="t" r="r" b="b"/>
            <a:pathLst>
              <a:path w="384810" h="382270">
                <a:moveTo>
                  <a:pt x="115760" y="381736"/>
                </a:moveTo>
                <a:lnTo>
                  <a:pt x="96151" y="381736"/>
                </a:lnTo>
                <a:lnTo>
                  <a:pt x="88252" y="374205"/>
                </a:lnTo>
                <a:lnTo>
                  <a:pt x="88252" y="104673"/>
                </a:lnTo>
                <a:lnTo>
                  <a:pt x="6108" y="26162"/>
                </a:lnTo>
                <a:lnTo>
                  <a:pt x="0" y="19989"/>
                </a:lnTo>
                <a:lnTo>
                  <a:pt x="241" y="10185"/>
                </a:lnTo>
                <a:lnTo>
                  <a:pt x="6705" y="4356"/>
                </a:lnTo>
                <a:lnTo>
                  <a:pt x="9931" y="1396"/>
                </a:lnTo>
                <a:lnTo>
                  <a:pt x="14084" y="0"/>
                </a:lnTo>
                <a:lnTo>
                  <a:pt x="22339" y="228"/>
                </a:lnTo>
                <a:lnTo>
                  <a:pt x="26428" y="1854"/>
                </a:lnTo>
                <a:lnTo>
                  <a:pt x="29540" y="4927"/>
                </a:lnTo>
                <a:lnTo>
                  <a:pt x="108102" y="79908"/>
                </a:lnTo>
                <a:lnTo>
                  <a:pt x="199549" y="79908"/>
                </a:lnTo>
                <a:lnTo>
                  <a:pt x="173634" y="104673"/>
                </a:lnTo>
                <a:lnTo>
                  <a:pt x="173690" y="223685"/>
                </a:lnTo>
                <a:lnTo>
                  <a:pt x="123774" y="223685"/>
                </a:lnTo>
                <a:lnTo>
                  <a:pt x="123774" y="374205"/>
                </a:lnTo>
                <a:lnTo>
                  <a:pt x="115760" y="381736"/>
                </a:lnTo>
                <a:close/>
              </a:path>
              <a:path w="384810" h="382270">
                <a:moveTo>
                  <a:pt x="199549" y="79908"/>
                </a:moveTo>
                <a:lnTo>
                  <a:pt x="154266" y="79908"/>
                </a:lnTo>
                <a:lnTo>
                  <a:pt x="232346" y="4927"/>
                </a:lnTo>
                <a:lnTo>
                  <a:pt x="237584" y="1405"/>
                </a:lnTo>
                <a:lnTo>
                  <a:pt x="243636" y="107"/>
                </a:lnTo>
                <a:lnTo>
                  <a:pt x="249755" y="1077"/>
                </a:lnTo>
                <a:lnTo>
                  <a:pt x="255193" y="4356"/>
                </a:lnTo>
                <a:lnTo>
                  <a:pt x="261645" y="10185"/>
                </a:lnTo>
                <a:lnTo>
                  <a:pt x="261886" y="19989"/>
                </a:lnTo>
                <a:lnTo>
                  <a:pt x="255790" y="26162"/>
                </a:lnTo>
                <a:lnTo>
                  <a:pt x="199549" y="79908"/>
                </a:lnTo>
                <a:close/>
              </a:path>
              <a:path w="384810" h="382270">
                <a:moveTo>
                  <a:pt x="130771" y="73177"/>
                </a:moveTo>
                <a:lnTo>
                  <a:pt x="118508" y="70805"/>
                </a:lnTo>
                <a:lnTo>
                  <a:pt x="108492" y="64336"/>
                </a:lnTo>
                <a:lnTo>
                  <a:pt x="101739" y="54741"/>
                </a:lnTo>
                <a:lnTo>
                  <a:pt x="99263" y="42989"/>
                </a:lnTo>
                <a:lnTo>
                  <a:pt x="101739" y="31245"/>
                </a:lnTo>
                <a:lnTo>
                  <a:pt x="108492" y="21653"/>
                </a:lnTo>
                <a:lnTo>
                  <a:pt x="118508" y="15186"/>
                </a:lnTo>
                <a:lnTo>
                  <a:pt x="130771" y="12814"/>
                </a:lnTo>
                <a:lnTo>
                  <a:pt x="143033" y="15186"/>
                </a:lnTo>
                <a:lnTo>
                  <a:pt x="153044" y="21653"/>
                </a:lnTo>
                <a:lnTo>
                  <a:pt x="159793" y="31245"/>
                </a:lnTo>
                <a:lnTo>
                  <a:pt x="162267" y="42989"/>
                </a:lnTo>
                <a:lnTo>
                  <a:pt x="159793" y="54741"/>
                </a:lnTo>
                <a:lnTo>
                  <a:pt x="153044" y="64336"/>
                </a:lnTo>
                <a:lnTo>
                  <a:pt x="143033" y="70805"/>
                </a:lnTo>
                <a:lnTo>
                  <a:pt x="130771" y="73177"/>
                </a:lnTo>
                <a:close/>
              </a:path>
              <a:path w="384810" h="382270">
                <a:moveTo>
                  <a:pt x="340198" y="167309"/>
                </a:moveTo>
                <a:lnTo>
                  <a:pt x="308025" y="167309"/>
                </a:lnTo>
                <a:lnTo>
                  <a:pt x="363512" y="114134"/>
                </a:lnTo>
                <a:lnTo>
                  <a:pt x="367944" y="109677"/>
                </a:lnTo>
                <a:lnTo>
                  <a:pt x="375119" y="109562"/>
                </a:lnTo>
                <a:lnTo>
                  <a:pt x="379780" y="113677"/>
                </a:lnTo>
                <a:lnTo>
                  <a:pt x="384327" y="117894"/>
                </a:lnTo>
                <a:lnTo>
                  <a:pt x="384556" y="124739"/>
                </a:lnTo>
                <a:lnTo>
                  <a:pt x="380136" y="129197"/>
                </a:lnTo>
                <a:lnTo>
                  <a:pt x="340198" y="167309"/>
                </a:lnTo>
                <a:close/>
              </a:path>
              <a:path w="384810" h="382270">
                <a:moveTo>
                  <a:pt x="280758" y="381736"/>
                </a:moveTo>
                <a:lnTo>
                  <a:pt x="266877" y="381736"/>
                </a:lnTo>
                <a:lnTo>
                  <a:pt x="261137" y="376377"/>
                </a:lnTo>
                <a:lnTo>
                  <a:pt x="261137" y="184886"/>
                </a:lnTo>
                <a:lnTo>
                  <a:pt x="202907" y="129197"/>
                </a:lnTo>
                <a:lnTo>
                  <a:pt x="198475" y="124739"/>
                </a:lnTo>
                <a:lnTo>
                  <a:pt x="198716" y="117894"/>
                </a:lnTo>
                <a:lnTo>
                  <a:pt x="203263" y="113677"/>
                </a:lnTo>
                <a:lnTo>
                  <a:pt x="205536" y="111620"/>
                </a:lnTo>
                <a:lnTo>
                  <a:pt x="208495" y="110616"/>
                </a:lnTo>
                <a:lnTo>
                  <a:pt x="214388" y="110769"/>
                </a:lnTo>
                <a:lnTo>
                  <a:pt x="217309" y="111899"/>
                </a:lnTo>
                <a:lnTo>
                  <a:pt x="219519" y="114134"/>
                </a:lnTo>
                <a:lnTo>
                  <a:pt x="275374" y="167309"/>
                </a:lnTo>
                <a:lnTo>
                  <a:pt x="340198" y="167309"/>
                </a:lnTo>
                <a:lnTo>
                  <a:pt x="321779" y="184886"/>
                </a:lnTo>
                <a:lnTo>
                  <a:pt x="321830" y="269443"/>
                </a:lnTo>
                <a:lnTo>
                  <a:pt x="286372" y="269443"/>
                </a:lnTo>
                <a:lnTo>
                  <a:pt x="286372" y="376377"/>
                </a:lnTo>
                <a:lnTo>
                  <a:pt x="280758" y="381736"/>
                </a:lnTo>
                <a:close/>
              </a:path>
              <a:path w="384810" h="382270">
                <a:moveTo>
                  <a:pt x="291338" y="162509"/>
                </a:moveTo>
                <a:lnTo>
                  <a:pt x="282611" y="160828"/>
                </a:lnTo>
                <a:lnTo>
                  <a:pt x="275486" y="156244"/>
                </a:lnTo>
                <a:lnTo>
                  <a:pt x="270683" y="149446"/>
                </a:lnTo>
                <a:lnTo>
                  <a:pt x="268922" y="141122"/>
                </a:lnTo>
                <a:lnTo>
                  <a:pt x="270683" y="132805"/>
                </a:lnTo>
                <a:lnTo>
                  <a:pt x="275486" y="126010"/>
                </a:lnTo>
                <a:lnTo>
                  <a:pt x="282611" y="121428"/>
                </a:lnTo>
                <a:lnTo>
                  <a:pt x="291338" y="119748"/>
                </a:lnTo>
                <a:lnTo>
                  <a:pt x="300071" y="121428"/>
                </a:lnTo>
                <a:lnTo>
                  <a:pt x="307200" y="126010"/>
                </a:lnTo>
                <a:lnTo>
                  <a:pt x="312004" y="132805"/>
                </a:lnTo>
                <a:lnTo>
                  <a:pt x="313766" y="141122"/>
                </a:lnTo>
                <a:lnTo>
                  <a:pt x="312004" y="149446"/>
                </a:lnTo>
                <a:lnTo>
                  <a:pt x="307200" y="156244"/>
                </a:lnTo>
                <a:lnTo>
                  <a:pt x="300071" y="160828"/>
                </a:lnTo>
                <a:lnTo>
                  <a:pt x="291338" y="162509"/>
                </a:lnTo>
                <a:close/>
              </a:path>
              <a:path w="384810" h="382270">
                <a:moveTo>
                  <a:pt x="165862" y="381736"/>
                </a:moveTo>
                <a:lnTo>
                  <a:pt x="146253" y="381736"/>
                </a:lnTo>
                <a:lnTo>
                  <a:pt x="138239" y="374205"/>
                </a:lnTo>
                <a:lnTo>
                  <a:pt x="138125" y="223685"/>
                </a:lnTo>
                <a:lnTo>
                  <a:pt x="173690" y="223685"/>
                </a:lnTo>
                <a:lnTo>
                  <a:pt x="173761" y="374205"/>
                </a:lnTo>
                <a:lnTo>
                  <a:pt x="165862" y="381736"/>
                </a:lnTo>
                <a:close/>
              </a:path>
              <a:path w="384810" h="382270">
                <a:moveTo>
                  <a:pt x="316280" y="381736"/>
                </a:moveTo>
                <a:lnTo>
                  <a:pt x="302399" y="381736"/>
                </a:lnTo>
                <a:lnTo>
                  <a:pt x="296659" y="376377"/>
                </a:lnTo>
                <a:lnTo>
                  <a:pt x="296659" y="269443"/>
                </a:lnTo>
                <a:lnTo>
                  <a:pt x="321830" y="269443"/>
                </a:lnTo>
                <a:lnTo>
                  <a:pt x="321894" y="376377"/>
                </a:lnTo>
                <a:lnTo>
                  <a:pt x="316280" y="381736"/>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 name="object 4"/>
          <p:cNvSpPr txBox="1"/>
          <p:nvPr/>
        </p:nvSpPr>
        <p:spPr>
          <a:xfrm>
            <a:off x="3083560" y="1117600"/>
            <a:ext cx="3073400" cy="378460"/>
          </a:xfrm>
          <a:prstGeom prst="rect">
            <a:avLst/>
          </a:prstGeom>
        </p:spPr>
        <p:txBody>
          <a:bodyPr vert="horz" wrap="square" lIns="0" tIns="0" rIns="0" bIns="0" rtlCol="0">
            <a:spAutoFit/>
          </a:bodyPr>
          <a:lstStyle/>
          <a:p>
            <a:pPr marL="12700">
              <a:lnSpc>
                <a:spcPct val="100000"/>
              </a:lnSpc>
            </a:pPr>
            <a:r>
              <a:rPr sz="2400" b="1" dirty="0" err="1" smtClean="0">
                <a:solidFill>
                  <a:srgbClr val="2DCC92"/>
                </a:solidFill>
                <a:latin typeface="微软雅黑" panose="020B0503020204020204" charset="-122"/>
                <a:ea typeface="微软雅黑" panose="020B0503020204020204" charset="-122"/>
                <a:cs typeface="微软雅黑" panose="020B0503020204020204" charset="-122"/>
              </a:rPr>
              <a:t>平台主要收入来源</a:t>
            </a:r>
          </a:p>
        </p:txBody>
      </p:sp>
      <p:sp>
        <p:nvSpPr>
          <p:cNvPr id="5" name="object 5"/>
          <p:cNvSpPr txBox="1">
            <a:spLocks noGrp="1"/>
          </p:cNvSpPr>
          <p:nvPr>
            <p:ph type="title"/>
          </p:nvPr>
        </p:nvSpPr>
        <p:spPr>
          <a:xfrm>
            <a:off x="705612" y="963167"/>
            <a:ext cx="1998345" cy="693420"/>
          </a:xfrm>
          <a:prstGeom prst="rect">
            <a:avLst/>
          </a:prstGeom>
          <a:solidFill>
            <a:srgbClr val="2DCC92"/>
          </a:solidFill>
        </p:spPr>
        <p:txBody>
          <a:bodyPr vert="horz" wrap="square" lIns="0" tIns="108585" rIns="0" bIns="0" rtlCol="0">
            <a:spAutoFit/>
          </a:bodyPr>
          <a:lstStyle/>
          <a:p>
            <a:pPr marL="287655">
              <a:lnSpc>
                <a:spcPct val="100000"/>
              </a:lnSpc>
              <a:spcBef>
                <a:spcPts val="855"/>
              </a:spcBef>
            </a:pPr>
            <a:r>
              <a:rPr sz="2800" b="1" spc="-5" dirty="0">
                <a:solidFill>
                  <a:schemeClr val="bg1"/>
                </a:solidFill>
                <a:latin typeface="微软雅黑" panose="020B0503020204020204" charset="-122"/>
                <a:ea typeface="微软雅黑" panose="020B0503020204020204" charset="-122"/>
                <a:cs typeface="微软雅黑" panose="020B0503020204020204" charset="-122"/>
              </a:rPr>
              <a:t>盈利模式</a:t>
            </a:r>
          </a:p>
        </p:txBody>
      </p:sp>
      <p:sp>
        <p:nvSpPr>
          <p:cNvPr id="8" name="object 8"/>
          <p:cNvSpPr/>
          <p:nvPr/>
        </p:nvSpPr>
        <p:spPr>
          <a:xfrm>
            <a:off x="3595370" y="2355850"/>
            <a:ext cx="1763395" cy="1762760"/>
          </a:xfrm>
          <a:custGeom>
            <a:avLst/>
            <a:gdLst/>
            <a:ahLst/>
            <a:cxnLst/>
            <a:rect l="l" t="t" r="r" b="b"/>
            <a:pathLst>
              <a:path w="1661795" h="1661160">
                <a:moveTo>
                  <a:pt x="830834" y="1661160"/>
                </a:moveTo>
                <a:lnTo>
                  <a:pt x="782031" y="1659750"/>
                </a:lnTo>
                <a:lnTo>
                  <a:pt x="733971" y="1655571"/>
                </a:lnTo>
                <a:lnTo>
                  <a:pt x="686732" y="1648703"/>
                </a:lnTo>
                <a:lnTo>
                  <a:pt x="640390" y="1639222"/>
                </a:lnTo>
                <a:lnTo>
                  <a:pt x="595025" y="1627206"/>
                </a:lnTo>
                <a:lnTo>
                  <a:pt x="550713" y="1612732"/>
                </a:lnTo>
                <a:lnTo>
                  <a:pt x="507533" y="1595880"/>
                </a:lnTo>
                <a:lnTo>
                  <a:pt x="465562" y="1576725"/>
                </a:lnTo>
                <a:lnTo>
                  <a:pt x="424878" y="1555347"/>
                </a:lnTo>
                <a:lnTo>
                  <a:pt x="385560" y="1531822"/>
                </a:lnTo>
                <a:lnTo>
                  <a:pt x="347685" y="1506228"/>
                </a:lnTo>
                <a:lnTo>
                  <a:pt x="311330" y="1478644"/>
                </a:lnTo>
                <a:lnTo>
                  <a:pt x="276574" y="1449146"/>
                </a:lnTo>
                <a:lnTo>
                  <a:pt x="243495" y="1417813"/>
                </a:lnTo>
                <a:lnTo>
                  <a:pt x="212170" y="1384723"/>
                </a:lnTo>
                <a:lnTo>
                  <a:pt x="182677" y="1349952"/>
                </a:lnTo>
                <a:lnTo>
                  <a:pt x="155094" y="1313579"/>
                </a:lnTo>
                <a:lnTo>
                  <a:pt x="129499" y="1275682"/>
                </a:lnTo>
                <a:lnTo>
                  <a:pt x="105969" y="1236337"/>
                </a:lnTo>
                <a:lnTo>
                  <a:pt x="84583" y="1195624"/>
                </a:lnTo>
                <a:lnTo>
                  <a:pt x="65418" y="1153619"/>
                </a:lnTo>
                <a:lnTo>
                  <a:pt x="48553" y="1110401"/>
                </a:lnTo>
                <a:lnTo>
                  <a:pt x="34064" y="1066047"/>
                </a:lnTo>
                <a:lnTo>
                  <a:pt x="22030" y="1020634"/>
                </a:lnTo>
                <a:lnTo>
                  <a:pt x="12529" y="974241"/>
                </a:lnTo>
                <a:lnTo>
                  <a:pt x="5638" y="926946"/>
                </a:lnTo>
                <a:lnTo>
                  <a:pt x="1436" y="878825"/>
                </a:lnTo>
                <a:lnTo>
                  <a:pt x="0" y="829957"/>
                </a:lnTo>
                <a:lnTo>
                  <a:pt x="1436" y="781219"/>
                </a:lnTo>
                <a:lnTo>
                  <a:pt x="5638" y="733219"/>
                </a:lnTo>
                <a:lnTo>
                  <a:pt x="12529" y="686035"/>
                </a:lnTo>
                <a:lnTo>
                  <a:pt x="22030" y="639745"/>
                </a:lnTo>
                <a:lnTo>
                  <a:pt x="34064" y="594427"/>
                </a:lnTo>
                <a:lnTo>
                  <a:pt x="48553" y="550159"/>
                </a:lnTo>
                <a:lnTo>
                  <a:pt x="65418" y="507020"/>
                </a:lnTo>
                <a:lnTo>
                  <a:pt x="84583" y="465087"/>
                </a:lnTo>
                <a:lnTo>
                  <a:pt x="105969" y="424438"/>
                </a:lnTo>
                <a:lnTo>
                  <a:pt x="129499" y="385152"/>
                </a:lnTo>
                <a:lnTo>
                  <a:pt x="155094" y="347307"/>
                </a:lnTo>
                <a:lnTo>
                  <a:pt x="182677" y="310980"/>
                </a:lnTo>
                <a:lnTo>
                  <a:pt x="212170" y="276250"/>
                </a:lnTo>
                <a:lnTo>
                  <a:pt x="243495" y="243195"/>
                </a:lnTo>
                <a:lnTo>
                  <a:pt x="276574" y="211893"/>
                </a:lnTo>
                <a:lnTo>
                  <a:pt x="311330" y="182421"/>
                </a:lnTo>
                <a:lnTo>
                  <a:pt x="347685" y="154859"/>
                </a:lnTo>
                <a:lnTo>
                  <a:pt x="385560" y="129284"/>
                </a:lnTo>
                <a:lnTo>
                  <a:pt x="424878" y="105774"/>
                </a:lnTo>
                <a:lnTo>
                  <a:pt x="465562" y="84407"/>
                </a:lnTo>
                <a:lnTo>
                  <a:pt x="507533" y="65262"/>
                </a:lnTo>
                <a:lnTo>
                  <a:pt x="550713" y="48416"/>
                </a:lnTo>
                <a:lnTo>
                  <a:pt x="595025" y="33947"/>
                </a:lnTo>
                <a:lnTo>
                  <a:pt x="640390" y="21934"/>
                </a:lnTo>
                <a:lnTo>
                  <a:pt x="686732" y="12455"/>
                </a:lnTo>
                <a:lnTo>
                  <a:pt x="733971" y="5587"/>
                </a:lnTo>
                <a:lnTo>
                  <a:pt x="782031" y="1409"/>
                </a:lnTo>
                <a:lnTo>
                  <a:pt x="830834" y="0"/>
                </a:lnTo>
                <a:lnTo>
                  <a:pt x="879637" y="1409"/>
                </a:lnTo>
                <a:lnTo>
                  <a:pt x="927698" y="5587"/>
                </a:lnTo>
                <a:lnTo>
                  <a:pt x="974938" y="12456"/>
                </a:lnTo>
                <a:lnTo>
                  <a:pt x="1021280" y="21936"/>
                </a:lnTo>
                <a:lnTo>
                  <a:pt x="1066646" y="33951"/>
                </a:lnTo>
                <a:lnTo>
                  <a:pt x="1110957" y="48422"/>
                </a:lnTo>
                <a:lnTo>
                  <a:pt x="1154136" y="65271"/>
                </a:lnTo>
                <a:lnTo>
                  <a:pt x="1196105" y="84422"/>
                </a:lnTo>
                <a:lnTo>
                  <a:pt x="1236786" y="105794"/>
                </a:lnTo>
                <a:lnTo>
                  <a:pt x="1276101" y="129312"/>
                </a:lnTo>
                <a:lnTo>
                  <a:pt x="1313972" y="154897"/>
                </a:lnTo>
                <a:lnTo>
                  <a:pt x="1350322" y="182470"/>
                </a:lnTo>
                <a:lnTo>
                  <a:pt x="1385072" y="211955"/>
                </a:lnTo>
                <a:lnTo>
                  <a:pt x="1418145" y="243273"/>
                </a:lnTo>
                <a:lnTo>
                  <a:pt x="1449462" y="276346"/>
                </a:lnTo>
                <a:lnTo>
                  <a:pt x="1478947" y="311096"/>
                </a:lnTo>
                <a:lnTo>
                  <a:pt x="1506520" y="347446"/>
                </a:lnTo>
                <a:lnTo>
                  <a:pt x="1532104" y="385318"/>
                </a:lnTo>
                <a:lnTo>
                  <a:pt x="1555621" y="424633"/>
                </a:lnTo>
                <a:lnTo>
                  <a:pt x="1576994" y="465314"/>
                </a:lnTo>
                <a:lnTo>
                  <a:pt x="1596143" y="507283"/>
                </a:lnTo>
                <a:lnTo>
                  <a:pt x="1612993" y="550461"/>
                </a:lnTo>
                <a:lnTo>
                  <a:pt x="1627463" y="594772"/>
                </a:lnTo>
                <a:lnTo>
                  <a:pt x="1639478" y="640137"/>
                </a:lnTo>
                <a:lnTo>
                  <a:pt x="1648958" y="686478"/>
                </a:lnTo>
                <a:lnTo>
                  <a:pt x="1655826" y="733717"/>
                </a:lnTo>
                <a:lnTo>
                  <a:pt x="1660004" y="781777"/>
                </a:lnTo>
                <a:lnTo>
                  <a:pt x="1661414" y="830579"/>
                </a:lnTo>
                <a:lnTo>
                  <a:pt x="1660004" y="879383"/>
                </a:lnTo>
                <a:lnTo>
                  <a:pt x="1655826" y="927444"/>
                </a:lnTo>
                <a:lnTo>
                  <a:pt x="1648958" y="974684"/>
                </a:lnTo>
                <a:lnTo>
                  <a:pt x="1639478" y="1021026"/>
                </a:lnTo>
                <a:lnTo>
                  <a:pt x="1627463" y="1066392"/>
                </a:lnTo>
                <a:lnTo>
                  <a:pt x="1612993" y="1110703"/>
                </a:lnTo>
                <a:lnTo>
                  <a:pt x="1596143" y="1153882"/>
                </a:lnTo>
                <a:lnTo>
                  <a:pt x="1576994" y="1195851"/>
                </a:lnTo>
                <a:lnTo>
                  <a:pt x="1555621" y="1236532"/>
                </a:lnTo>
                <a:lnTo>
                  <a:pt x="1532104" y="1275847"/>
                </a:lnTo>
                <a:lnTo>
                  <a:pt x="1506520" y="1313718"/>
                </a:lnTo>
                <a:lnTo>
                  <a:pt x="1478947" y="1350068"/>
                </a:lnTo>
                <a:lnTo>
                  <a:pt x="1449462" y="1384818"/>
                </a:lnTo>
                <a:lnTo>
                  <a:pt x="1418145" y="1417891"/>
                </a:lnTo>
                <a:lnTo>
                  <a:pt x="1385072" y="1449208"/>
                </a:lnTo>
                <a:lnTo>
                  <a:pt x="1350322" y="1478693"/>
                </a:lnTo>
                <a:lnTo>
                  <a:pt x="1313972" y="1506266"/>
                </a:lnTo>
                <a:lnTo>
                  <a:pt x="1276101" y="1531850"/>
                </a:lnTo>
                <a:lnTo>
                  <a:pt x="1236786" y="1555367"/>
                </a:lnTo>
                <a:lnTo>
                  <a:pt x="1196105" y="1576740"/>
                </a:lnTo>
                <a:lnTo>
                  <a:pt x="1154136" y="1595889"/>
                </a:lnTo>
                <a:lnTo>
                  <a:pt x="1110957" y="1612739"/>
                </a:lnTo>
                <a:lnTo>
                  <a:pt x="1066646" y="1627209"/>
                </a:lnTo>
                <a:lnTo>
                  <a:pt x="1021280" y="1639224"/>
                </a:lnTo>
                <a:lnTo>
                  <a:pt x="974938" y="1648704"/>
                </a:lnTo>
                <a:lnTo>
                  <a:pt x="927698" y="1655572"/>
                </a:lnTo>
                <a:lnTo>
                  <a:pt x="879637" y="1659750"/>
                </a:lnTo>
                <a:lnTo>
                  <a:pt x="830834" y="166116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6" name="object 16"/>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7" name="object 17"/>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8" name="object 18"/>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9" name="object 19"/>
          <p:cNvSpPr/>
          <p:nvPr/>
        </p:nvSpPr>
        <p:spPr>
          <a:xfrm>
            <a:off x="10893552" y="1065275"/>
            <a:ext cx="1153668" cy="489203"/>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5" name="object 25"/>
          <p:cNvSpPr txBox="1">
            <a:spLocks noGrp="1"/>
          </p:cNvSpPr>
          <p:nvPr>
            <p:ph type="sldNum" sz="quarter" idx="7"/>
          </p:nvPr>
        </p:nvSpPr>
        <p:spPr>
          <a:xfrm>
            <a:off x="10682605" y="6816725"/>
            <a:ext cx="1226185"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latin typeface="微软雅黑" panose="020B0503020204020204" charset="-122"/>
                <a:ea typeface="微软雅黑" panose="020B0503020204020204" charset="-122"/>
              </a:rPr>
              <a:t>11</a:t>
            </a:fld>
            <a:endParaRPr sz="1000" spc="10" dirty="0">
              <a:latin typeface="微软雅黑" panose="020B0503020204020204" charset="-122"/>
              <a:ea typeface="微软雅黑" panose="020B0503020204020204" charset="-122"/>
            </a:endParaRPr>
          </a:p>
        </p:txBody>
      </p:sp>
      <p:grpSp>
        <p:nvGrpSpPr>
          <p:cNvPr id="27" name="组合 26"/>
          <p:cNvGrpSpPr/>
          <p:nvPr/>
        </p:nvGrpSpPr>
        <p:grpSpPr>
          <a:xfrm>
            <a:off x="6156960" y="2682983"/>
            <a:ext cx="1436370" cy="1435735"/>
            <a:chOff x="10866" y="8037"/>
            <a:chExt cx="2617" cy="2616"/>
          </a:xfrm>
        </p:grpSpPr>
        <p:sp>
          <p:nvSpPr>
            <p:cNvPr id="6" name="object 6"/>
            <p:cNvSpPr/>
            <p:nvPr/>
          </p:nvSpPr>
          <p:spPr>
            <a:xfrm>
              <a:off x="10866" y="8037"/>
              <a:ext cx="2617" cy="2616"/>
            </a:xfrm>
            <a:custGeom>
              <a:avLst/>
              <a:gdLst/>
              <a:ahLst/>
              <a:cxnLst/>
              <a:rect l="l" t="t" r="r" b="b"/>
              <a:pathLst>
                <a:path w="1661795" h="1661160">
                  <a:moveTo>
                    <a:pt x="831088" y="1661160"/>
                  </a:moveTo>
                  <a:lnTo>
                    <a:pt x="782285" y="1659750"/>
                  </a:lnTo>
                  <a:lnTo>
                    <a:pt x="734225" y="1655571"/>
                  </a:lnTo>
                  <a:lnTo>
                    <a:pt x="686985" y="1648703"/>
                  </a:lnTo>
                  <a:lnTo>
                    <a:pt x="640643" y="1639222"/>
                  </a:lnTo>
                  <a:lnTo>
                    <a:pt x="595277" y="1627206"/>
                  </a:lnTo>
                  <a:lnTo>
                    <a:pt x="550964" y="1612732"/>
                  </a:lnTo>
                  <a:lnTo>
                    <a:pt x="507783" y="1595880"/>
                  </a:lnTo>
                  <a:lnTo>
                    <a:pt x="465810" y="1576725"/>
                  </a:lnTo>
                  <a:lnTo>
                    <a:pt x="425124" y="1555347"/>
                  </a:lnTo>
                  <a:lnTo>
                    <a:pt x="385803" y="1531822"/>
                  </a:lnTo>
                  <a:lnTo>
                    <a:pt x="347923" y="1506228"/>
                  </a:lnTo>
                  <a:lnTo>
                    <a:pt x="311564" y="1478644"/>
                  </a:lnTo>
                  <a:lnTo>
                    <a:pt x="276803" y="1449146"/>
                  </a:lnTo>
                  <a:lnTo>
                    <a:pt x="243717" y="1417813"/>
                  </a:lnTo>
                  <a:lnTo>
                    <a:pt x="212385" y="1384723"/>
                  </a:lnTo>
                  <a:lnTo>
                    <a:pt x="182883" y="1349952"/>
                  </a:lnTo>
                  <a:lnTo>
                    <a:pt x="155291" y="1313579"/>
                  </a:lnTo>
                  <a:lnTo>
                    <a:pt x="129685" y="1275682"/>
                  </a:lnTo>
                  <a:lnTo>
                    <a:pt x="106144" y="1236337"/>
                  </a:lnTo>
                  <a:lnTo>
                    <a:pt x="84744" y="1195624"/>
                  </a:lnTo>
                  <a:lnTo>
                    <a:pt x="65565" y="1153619"/>
                  </a:lnTo>
                  <a:lnTo>
                    <a:pt x="48683" y="1110401"/>
                  </a:lnTo>
                  <a:lnTo>
                    <a:pt x="34177" y="1066047"/>
                  </a:lnTo>
                  <a:lnTo>
                    <a:pt x="22124" y="1020634"/>
                  </a:lnTo>
                  <a:lnTo>
                    <a:pt x="12602" y="974241"/>
                  </a:lnTo>
                  <a:lnTo>
                    <a:pt x="5689" y="926946"/>
                  </a:lnTo>
                  <a:lnTo>
                    <a:pt x="1462" y="878825"/>
                  </a:lnTo>
                  <a:lnTo>
                    <a:pt x="0" y="829957"/>
                  </a:lnTo>
                  <a:lnTo>
                    <a:pt x="1462" y="781219"/>
                  </a:lnTo>
                  <a:lnTo>
                    <a:pt x="5689" y="733219"/>
                  </a:lnTo>
                  <a:lnTo>
                    <a:pt x="12602" y="686035"/>
                  </a:lnTo>
                  <a:lnTo>
                    <a:pt x="22124" y="639745"/>
                  </a:lnTo>
                  <a:lnTo>
                    <a:pt x="34177" y="594427"/>
                  </a:lnTo>
                  <a:lnTo>
                    <a:pt x="48683" y="550159"/>
                  </a:lnTo>
                  <a:lnTo>
                    <a:pt x="65565" y="507020"/>
                  </a:lnTo>
                  <a:lnTo>
                    <a:pt x="84744" y="465087"/>
                  </a:lnTo>
                  <a:lnTo>
                    <a:pt x="106144" y="424438"/>
                  </a:lnTo>
                  <a:lnTo>
                    <a:pt x="129685" y="385152"/>
                  </a:lnTo>
                  <a:lnTo>
                    <a:pt x="155291" y="347307"/>
                  </a:lnTo>
                  <a:lnTo>
                    <a:pt x="182883" y="310980"/>
                  </a:lnTo>
                  <a:lnTo>
                    <a:pt x="212385" y="276250"/>
                  </a:lnTo>
                  <a:lnTo>
                    <a:pt x="243717" y="243195"/>
                  </a:lnTo>
                  <a:lnTo>
                    <a:pt x="276803" y="211893"/>
                  </a:lnTo>
                  <a:lnTo>
                    <a:pt x="311564" y="182421"/>
                  </a:lnTo>
                  <a:lnTo>
                    <a:pt x="347923" y="154859"/>
                  </a:lnTo>
                  <a:lnTo>
                    <a:pt x="385803" y="129284"/>
                  </a:lnTo>
                  <a:lnTo>
                    <a:pt x="425124" y="105774"/>
                  </a:lnTo>
                  <a:lnTo>
                    <a:pt x="465810" y="84407"/>
                  </a:lnTo>
                  <a:lnTo>
                    <a:pt x="507783" y="65262"/>
                  </a:lnTo>
                  <a:lnTo>
                    <a:pt x="550964" y="48416"/>
                  </a:lnTo>
                  <a:lnTo>
                    <a:pt x="595277" y="33947"/>
                  </a:lnTo>
                  <a:lnTo>
                    <a:pt x="640643" y="21934"/>
                  </a:lnTo>
                  <a:lnTo>
                    <a:pt x="686985" y="12455"/>
                  </a:lnTo>
                  <a:lnTo>
                    <a:pt x="734225" y="5587"/>
                  </a:lnTo>
                  <a:lnTo>
                    <a:pt x="782285" y="1409"/>
                  </a:lnTo>
                  <a:lnTo>
                    <a:pt x="831088" y="0"/>
                  </a:lnTo>
                  <a:lnTo>
                    <a:pt x="879891" y="1409"/>
                  </a:lnTo>
                  <a:lnTo>
                    <a:pt x="927952" y="5587"/>
                  </a:lnTo>
                  <a:lnTo>
                    <a:pt x="975192" y="12456"/>
                  </a:lnTo>
                  <a:lnTo>
                    <a:pt x="1021534" y="21936"/>
                  </a:lnTo>
                  <a:lnTo>
                    <a:pt x="1066900" y="33951"/>
                  </a:lnTo>
                  <a:lnTo>
                    <a:pt x="1111211" y="48422"/>
                  </a:lnTo>
                  <a:lnTo>
                    <a:pt x="1154390" y="65271"/>
                  </a:lnTo>
                  <a:lnTo>
                    <a:pt x="1196359" y="84422"/>
                  </a:lnTo>
                  <a:lnTo>
                    <a:pt x="1237040" y="105794"/>
                  </a:lnTo>
                  <a:lnTo>
                    <a:pt x="1276355" y="129312"/>
                  </a:lnTo>
                  <a:lnTo>
                    <a:pt x="1314226" y="154897"/>
                  </a:lnTo>
                  <a:lnTo>
                    <a:pt x="1350576" y="182470"/>
                  </a:lnTo>
                  <a:lnTo>
                    <a:pt x="1385326" y="211955"/>
                  </a:lnTo>
                  <a:lnTo>
                    <a:pt x="1418399" y="243273"/>
                  </a:lnTo>
                  <a:lnTo>
                    <a:pt x="1449716" y="276346"/>
                  </a:lnTo>
                  <a:lnTo>
                    <a:pt x="1479201" y="311096"/>
                  </a:lnTo>
                  <a:lnTo>
                    <a:pt x="1506774" y="347446"/>
                  </a:lnTo>
                  <a:lnTo>
                    <a:pt x="1532358" y="385318"/>
                  </a:lnTo>
                  <a:lnTo>
                    <a:pt x="1555875" y="424633"/>
                  </a:lnTo>
                  <a:lnTo>
                    <a:pt x="1577248" y="465314"/>
                  </a:lnTo>
                  <a:lnTo>
                    <a:pt x="1596397" y="507283"/>
                  </a:lnTo>
                  <a:lnTo>
                    <a:pt x="1613247" y="550461"/>
                  </a:lnTo>
                  <a:lnTo>
                    <a:pt x="1627717" y="594772"/>
                  </a:lnTo>
                  <a:lnTo>
                    <a:pt x="1639732" y="640137"/>
                  </a:lnTo>
                  <a:lnTo>
                    <a:pt x="1649212" y="686478"/>
                  </a:lnTo>
                  <a:lnTo>
                    <a:pt x="1656080" y="733717"/>
                  </a:lnTo>
                  <a:lnTo>
                    <a:pt x="1660258" y="781777"/>
                  </a:lnTo>
                  <a:lnTo>
                    <a:pt x="1661667" y="830579"/>
                  </a:lnTo>
                  <a:lnTo>
                    <a:pt x="1660258" y="879383"/>
                  </a:lnTo>
                  <a:lnTo>
                    <a:pt x="1656080" y="927444"/>
                  </a:lnTo>
                  <a:lnTo>
                    <a:pt x="1649212" y="974684"/>
                  </a:lnTo>
                  <a:lnTo>
                    <a:pt x="1639732" y="1021026"/>
                  </a:lnTo>
                  <a:lnTo>
                    <a:pt x="1627717" y="1066392"/>
                  </a:lnTo>
                  <a:lnTo>
                    <a:pt x="1613247" y="1110703"/>
                  </a:lnTo>
                  <a:lnTo>
                    <a:pt x="1596397" y="1153882"/>
                  </a:lnTo>
                  <a:lnTo>
                    <a:pt x="1577248" y="1195851"/>
                  </a:lnTo>
                  <a:lnTo>
                    <a:pt x="1555875" y="1236532"/>
                  </a:lnTo>
                  <a:lnTo>
                    <a:pt x="1532358" y="1275847"/>
                  </a:lnTo>
                  <a:lnTo>
                    <a:pt x="1506774" y="1313718"/>
                  </a:lnTo>
                  <a:lnTo>
                    <a:pt x="1479201" y="1350068"/>
                  </a:lnTo>
                  <a:lnTo>
                    <a:pt x="1449716" y="1384818"/>
                  </a:lnTo>
                  <a:lnTo>
                    <a:pt x="1418399" y="1417891"/>
                  </a:lnTo>
                  <a:lnTo>
                    <a:pt x="1385326" y="1449208"/>
                  </a:lnTo>
                  <a:lnTo>
                    <a:pt x="1350576" y="1478693"/>
                  </a:lnTo>
                  <a:lnTo>
                    <a:pt x="1314226" y="1506266"/>
                  </a:lnTo>
                  <a:lnTo>
                    <a:pt x="1276355" y="1531850"/>
                  </a:lnTo>
                  <a:lnTo>
                    <a:pt x="1237040" y="1555367"/>
                  </a:lnTo>
                  <a:lnTo>
                    <a:pt x="1196359" y="1576740"/>
                  </a:lnTo>
                  <a:lnTo>
                    <a:pt x="1154390" y="1595889"/>
                  </a:lnTo>
                  <a:lnTo>
                    <a:pt x="1111211" y="1612739"/>
                  </a:lnTo>
                  <a:lnTo>
                    <a:pt x="1066900" y="1627209"/>
                  </a:lnTo>
                  <a:lnTo>
                    <a:pt x="1021534" y="1639224"/>
                  </a:lnTo>
                  <a:lnTo>
                    <a:pt x="975192" y="1648704"/>
                  </a:lnTo>
                  <a:lnTo>
                    <a:pt x="927952" y="1655572"/>
                  </a:lnTo>
                  <a:lnTo>
                    <a:pt x="879891" y="1659750"/>
                  </a:lnTo>
                  <a:lnTo>
                    <a:pt x="831088" y="166116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1" name="object 21"/>
            <p:cNvSpPr txBox="1"/>
            <p:nvPr/>
          </p:nvSpPr>
          <p:spPr>
            <a:xfrm>
              <a:off x="11189" y="9720"/>
              <a:ext cx="1970" cy="336"/>
            </a:xfrm>
            <a:prstGeom prst="rect">
              <a:avLst/>
            </a:prstGeom>
          </p:spPr>
          <p:txBody>
            <a:bodyPr vert="horz" wrap="square" lIns="0" tIns="0" rIns="0" bIns="0" rtlCol="0">
              <a:spAutoFit/>
            </a:bodyPr>
            <a:lstStyle/>
            <a:p>
              <a:pPr marL="12700" algn="ctr">
                <a:lnSpc>
                  <a:spcPct val="100000"/>
                </a:lnSpc>
              </a:pPr>
              <a:r>
                <a:rPr lang="en-US" sz="1200" b="1" dirty="0">
                  <a:solidFill>
                    <a:srgbClr val="FFFFFF"/>
                  </a:solidFill>
                  <a:latin typeface="微软雅黑" panose="020B0503020204020204" charset="-122"/>
                  <a:ea typeface="微软雅黑" panose="020B0503020204020204" charset="-122"/>
                  <a:cs typeface="微软雅黑" panose="020B0503020204020204" charset="-122"/>
                </a:rPr>
                <a:t>30</a:t>
              </a:r>
              <a:r>
                <a:rPr lang="en-US" sz="1200" b="1" dirty="0" smtClean="0">
                  <a:solidFill>
                    <a:srgbClr val="FFFFFF"/>
                  </a:solidFill>
                  <a:latin typeface="微软雅黑" panose="020B0503020204020204" charset="-122"/>
                  <a:ea typeface="微软雅黑" panose="020B0503020204020204" charset="-122"/>
                  <a:cs typeface="微软雅黑" panose="020B0503020204020204" charset="-122"/>
                </a:rPr>
                <a:t>%</a:t>
              </a:r>
              <a:r>
                <a:rPr lang="zh-CN" altLang="en-US" sz="1200" b="1" dirty="0" smtClean="0">
                  <a:solidFill>
                    <a:srgbClr val="FFFFFF"/>
                  </a:solidFill>
                  <a:latin typeface="微软雅黑" panose="020B0503020204020204" charset="-122"/>
                  <a:ea typeface="微软雅黑" panose="020B0503020204020204" charset="-122"/>
                  <a:cs typeface="微软雅黑" panose="020B0503020204020204" charset="-122"/>
                </a:rPr>
                <a:t>佣金门店</a:t>
              </a:r>
              <a:endParaRPr lang="zh-CN" altLang="en-US" sz="1200" b="1" dirty="0">
                <a:solidFill>
                  <a:srgbClr val="FFFFFF"/>
                </a:solidFill>
                <a:latin typeface="微软雅黑" panose="020B0503020204020204" charset="-122"/>
                <a:ea typeface="微软雅黑" panose="020B0503020204020204" charset="-122"/>
                <a:cs typeface="微软雅黑" panose="020B0503020204020204" charset="-122"/>
              </a:endParaRPr>
            </a:p>
          </p:txBody>
        </p:sp>
      </p:grpSp>
      <p:grpSp>
        <p:nvGrpSpPr>
          <p:cNvPr id="26" name="组合 25"/>
          <p:cNvGrpSpPr/>
          <p:nvPr/>
        </p:nvGrpSpPr>
        <p:grpSpPr>
          <a:xfrm>
            <a:off x="1061085" y="2096135"/>
            <a:ext cx="2022475" cy="2022475"/>
            <a:chOff x="5061" y="3350"/>
            <a:chExt cx="2296" cy="2296"/>
          </a:xfrm>
        </p:grpSpPr>
        <p:sp>
          <p:nvSpPr>
            <p:cNvPr id="7" name="object 7"/>
            <p:cNvSpPr/>
            <p:nvPr/>
          </p:nvSpPr>
          <p:spPr>
            <a:xfrm>
              <a:off x="5061" y="3350"/>
              <a:ext cx="2296" cy="2296"/>
            </a:xfrm>
            <a:custGeom>
              <a:avLst/>
              <a:gdLst/>
              <a:ahLst/>
              <a:cxnLst/>
              <a:rect l="l" t="t" r="r" b="b"/>
              <a:pathLst>
                <a:path w="1661159" h="1661160">
                  <a:moveTo>
                    <a:pt x="830199" y="1661160"/>
                  </a:moveTo>
                  <a:lnTo>
                    <a:pt x="781396" y="1659750"/>
                  </a:lnTo>
                  <a:lnTo>
                    <a:pt x="733336" y="1655571"/>
                  </a:lnTo>
                  <a:lnTo>
                    <a:pt x="686097" y="1648703"/>
                  </a:lnTo>
                  <a:lnTo>
                    <a:pt x="639757" y="1639222"/>
                  </a:lnTo>
                  <a:lnTo>
                    <a:pt x="594393" y="1627206"/>
                  </a:lnTo>
                  <a:lnTo>
                    <a:pt x="550084" y="1612732"/>
                  </a:lnTo>
                  <a:lnTo>
                    <a:pt x="506907" y="1595880"/>
                  </a:lnTo>
                  <a:lnTo>
                    <a:pt x="464942" y="1576725"/>
                  </a:lnTo>
                  <a:lnTo>
                    <a:pt x="424265" y="1555347"/>
                  </a:lnTo>
                  <a:lnTo>
                    <a:pt x="384954" y="1531822"/>
                  </a:lnTo>
                  <a:lnTo>
                    <a:pt x="347088" y="1506228"/>
                  </a:lnTo>
                  <a:lnTo>
                    <a:pt x="310745" y="1478644"/>
                  </a:lnTo>
                  <a:lnTo>
                    <a:pt x="276003" y="1449146"/>
                  </a:lnTo>
                  <a:lnTo>
                    <a:pt x="242939" y="1417813"/>
                  </a:lnTo>
                  <a:lnTo>
                    <a:pt x="211633" y="1384723"/>
                  </a:lnTo>
                  <a:lnTo>
                    <a:pt x="182160" y="1349952"/>
                  </a:lnTo>
                  <a:lnTo>
                    <a:pt x="154601" y="1313579"/>
                  </a:lnTo>
                  <a:lnTo>
                    <a:pt x="129032" y="1275682"/>
                  </a:lnTo>
                  <a:lnTo>
                    <a:pt x="105532" y="1236337"/>
                  </a:lnTo>
                  <a:lnTo>
                    <a:pt x="84179" y="1195624"/>
                  </a:lnTo>
                  <a:lnTo>
                    <a:pt x="65051" y="1153619"/>
                  </a:lnTo>
                  <a:lnTo>
                    <a:pt x="48226" y="1110401"/>
                  </a:lnTo>
                  <a:lnTo>
                    <a:pt x="33781" y="1066047"/>
                  </a:lnTo>
                  <a:lnTo>
                    <a:pt x="21795" y="1020634"/>
                  </a:lnTo>
                  <a:lnTo>
                    <a:pt x="12346" y="974241"/>
                  </a:lnTo>
                  <a:lnTo>
                    <a:pt x="5512" y="926946"/>
                  </a:lnTo>
                  <a:lnTo>
                    <a:pt x="1370" y="878825"/>
                  </a:lnTo>
                  <a:lnTo>
                    <a:pt x="0" y="829957"/>
                  </a:lnTo>
                  <a:lnTo>
                    <a:pt x="1370" y="781219"/>
                  </a:lnTo>
                  <a:lnTo>
                    <a:pt x="5512" y="733219"/>
                  </a:lnTo>
                  <a:lnTo>
                    <a:pt x="12346" y="686035"/>
                  </a:lnTo>
                  <a:lnTo>
                    <a:pt x="21795" y="639745"/>
                  </a:lnTo>
                  <a:lnTo>
                    <a:pt x="33781" y="594427"/>
                  </a:lnTo>
                  <a:lnTo>
                    <a:pt x="48226" y="550159"/>
                  </a:lnTo>
                  <a:lnTo>
                    <a:pt x="65051" y="507020"/>
                  </a:lnTo>
                  <a:lnTo>
                    <a:pt x="84179" y="465087"/>
                  </a:lnTo>
                  <a:lnTo>
                    <a:pt x="105532" y="424438"/>
                  </a:lnTo>
                  <a:lnTo>
                    <a:pt x="129032" y="385152"/>
                  </a:lnTo>
                  <a:lnTo>
                    <a:pt x="154601" y="347307"/>
                  </a:lnTo>
                  <a:lnTo>
                    <a:pt x="182160" y="310980"/>
                  </a:lnTo>
                  <a:lnTo>
                    <a:pt x="211633" y="276250"/>
                  </a:lnTo>
                  <a:lnTo>
                    <a:pt x="242939" y="243195"/>
                  </a:lnTo>
                  <a:lnTo>
                    <a:pt x="276003" y="211893"/>
                  </a:lnTo>
                  <a:lnTo>
                    <a:pt x="310745" y="182421"/>
                  </a:lnTo>
                  <a:lnTo>
                    <a:pt x="347088" y="154859"/>
                  </a:lnTo>
                  <a:lnTo>
                    <a:pt x="384954" y="129284"/>
                  </a:lnTo>
                  <a:lnTo>
                    <a:pt x="424265" y="105774"/>
                  </a:lnTo>
                  <a:lnTo>
                    <a:pt x="464942" y="84407"/>
                  </a:lnTo>
                  <a:lnTo>
                    <a:pt x="506907" y="65262"/>
                  </a:lnTo>
                  <a:lnTo>
                    <a:pt x="550084" y="48416"/>
                  </a:lnTo>
                  <a:lnTo>
                    <a:pt x="594393" y="33947"/>
                  </a:lnTo>
                  <a:lnTo>
                    <a:pt x="639757" y="21934"/>
                  </a:lnTo>
                  <a:lnTo>
                    <a:pt x="686097" y="12455"/>
                  </a:lnTo>
                  <a:lnTo>
                    <a:pt x="733336" y="5587"/>
                  </a:lnTo>
                  <a:lnTo>
                    <a:pt x="781396" y="1409"/>
                  </a:lnTo>
                  <a:lnTo>
                    <a:pt x="830199" y="0"/>
                  </a:lnTo>
                  <a:lnTo>
                    <a:pt x="879002" y="1409"/>
                  </a:lnTo>
                  <a:lnTo>
                    <a:pt x="927063" y="5587"/>
                  </a:lnTo>
                  <a:lnTo>
                    <a:pt x="974303" y="12456"/>
                  </a:lnTo>
                  <a:lnTo>
                    <a:pt x="1020645" y="21936"/>
                  </a:lnTo>
                  <a:lnTo>
                    <a:pt x="1066011" y="33951"/>
                  </a:lnTo>
                  <a:lnTo>
                    <a:pt x="1110322" y="48422"/>
                  </a:lnTo>
                  <a:lnTo>
                    <a:pt x="1153501" y="65271"/>
                  </a:lnTo>
                  <a:lnTo>
                    <a:pt x="1195470" y="84422"/>
                  </a:lnTo>
                  <a:lnTo>
                    <a:pt x="1236151" y="105794"/>
                  </a:lnTo>
                  <a:lnTo>
                    <a:pt x="1275466" y="129312"/>
                  </a:lnTo>
                  <a:lnTo>
                    <a:pt x="1313337" y="154897"/>
                  </a:lnTo>
                  <a:lnTo>
                    <a:pt x="1349687" y="182470"/>
                  </a:lnTo>
                  <a:lnTo>
                    <a:pt x="1384437" y="211955"/>
                  </a:lnTo>
                  <a:lnTo>
                    <a:pt x="1417510" y="243273"/>
                  </a:lnTo>
                  <a:lnTo>
                    <a:pt x="1448827" y="276346"/>
                  </a:lnTo>
                  <a:lnTo>
                    <a:pt x="1478312" y="311096"/>
                  </a:lnTo>
                  <a:lnTo>
                    <a:pt x="1505885" y="347446"/>
                  </a:lnTo>
                  <a:lnTo>
                    <a:pt x="1531469" y="385318"/>
                  </a:lnTo>
                  <a:lnTo>
                    <a:pt x="1554986" y="424633"/>
                  </a:lnTo>
                  <a:lnTo>
                    <a:pt x="1576359" y="465314"/>
                  </a:lnTo>
                  <a:lnTo>
                    <a:pt x="1595508" y="507283"/>
                  </a:lnTo>
                  <a:lnTo>
                    <a:pt x="1612358" y="550461"/>
                  </a:lnTo>
                  <a:lnTo>
                    <a:pt x="1626828" y="594772"/>
                  </a:lnTo>
                  <a:lnTo>
                    <a:pt x="1638843" y="640137"/>
                  </a:lnTo>
                  <a:lnTo>
                    <a:pt x="1648323" y="686478"/>
                  </a:lnTo>
                  <a:lnTo>
                    <a:pt x="1655191" y="733717"/>
                  </a:lnTo>
                  <a:lnTo>
                    <a:pt x="1659369" y="781777"/>
                  </a:lnTo>
                  <a:lnTo>
                    <a:pt x="1660778" y="830579"/>
                  </a:lnTo>
                  <a:lnTo>
                    <a:pt x="1659369" y="879383"/>
                  </a:lnTo>
                  <a:lnTo>
                    <a:pt x="1655191" y="927444"/>
                  </a:lnTo>
                  <a:lnTo>
                    <a:pt x="1648323" y="974684"/>
                  </a:lnTo>
                  <a:lnTo>
                    <a:pt x="1638843" y="1021026"/>
                  </a:lnTo>
                  <a:lnTo>
                    <a:pt x="1626828" y="1066392"/>
                  </a:lnTo>
                  <a:lnTo>
                    <a:pt x="1612358" y="1110703"/>
                  </a:lnTo>
                  <a:lnTo>
                    <a:pt x="1595508" y="1153882"/>
                  </a:lnTo>
                  <a:lnTo>
                    <a:pt x="1576359" y="1195851"/>
                  </a:lnTo>
                  <a:lnTo>
                    <a:pt x="1554986" y="1236532"/>
                  </a:lnTo>
                  <a:lnTo>
                    <a:pt x="1531469" y="1275847"/>
                  </a:lnTo>
                  <a:lnTo>
                    <a:pt x="1505885" y="1313718"/>
                  </a:lnTo>
                  <a:lnTo>
                    <a:pt x="1478312" y="1350068"/>
                  </a:lnTo>
                  <a:lnTo>
                    <a:pt x="1448827" y="1384818"/>
                  </a:lnTo>
                  <a:lnTo>
                    <a:pt x="1417510" y="1417891"/>
                  </a:lnTo>
                  <a:lnTo>
                    <a:pt x="1384437" y="1449208"/>
                  </a:lnTo>
                  <a:lnTo>
                    <a:pt x="1349687" y="1478693"/>
                  </a:lnTo>
                  <a:lnTo>
                    <a:pt x="1313337" y="1506266"/>
                  </a:lnTo>
                  <a:lnTo>
                    <a:pt x="1275466" y="1531850"/>
                  </a:lnTo>
                  <a:lnTo>
                    <a:pt x="1236151" y="1555367"/>
                  </a:lnTo>
                  <a:lnTo>
                    <a:pt x="1195470" y="1576740"/>
                  </a:lnTo>
                  <a:lnTo>
                    <a:pt x="1153501" y="1595889"/>
                  </a:lnTo>
                  <a:lnTo>
                    <a:pt x="1110322" y="1612739"/>
                  </a:lnTo>
                  <a:lnTo>
                    <a:pt x="1066011" y="1627209"/>
                  </a:lnTo>
                  <a:lnTo>
                    <a:pt x="1020645" y="1639224"/>
                  </a:lnTo>
                  <a:lnTo>
                    <a:pt x="974303" y="1648704"/>
                  </a:lnTo>
                  <a:lnTo>
                    <a:pt x="927063" y="1655572"/>
                  </a:lnTo>
                  <a:lnTo>
                    <a:pt x="879002" y="1659750"/>
                  </a:lnTo>
                  <a:lnTo>
                    <a:pt x="830199" y="1661160"/>
                  </a:lnTo>
                  <a:close/>
                </a:path>
              </a:pathLst>
            </a:custGeom>
            <a:solidFill>
              <a:srgbClr val="86BBFF"/>
            </a:solidFill>
          </p:spPr>
          <p:txBody>
            <a:bodyPr wrap="square" lIns="0" tIns="0" rIns="0" bIns="0" rtlCol="0"/>
            <a:lstStyle/>
            <a:p>
              <a:pPr algn="ctr"/>
              <a:endParaRPr>
                <a:latin typeface="微软雅黑" panose="020B0503020204020204" charset="-122"/>
                <a:ea typeface="微软雅黑" panose="020B0503020204020204" charset="-122"/>
              </a:endParaRPr>
            </a:p>
          </p:txBody>
        </p:sp>
        <p:sp>
          <p:nvSpPr>
            <p:cNvPr id="22" name="object 22"/>
            <p:cNvSpPr txBox="1"/>
            <p:nvPr/>
          </p:nvSpPr>
          <p:spPr>
            <a:xfrm>
              <a:off x="5469" y="4715"/>
              <a:ext cx="1480" cy="349"/>
            </a:xfrm>
            <a:prstGeom prst="rect">
              <a:avLst/>
            </a:prstGeom>
          </p:spPr>
          <p:txBody>
            <a:bodyPr vert="horz" wrap="square" lIns="0" tIns="0" rIns="0" bIns="0" rtlCol="0">
              <a:spAutoFit/>
            </a:bodyPr>
            <a:lstStyle/>
            <a:p>
              <a:pPr marL="12700" algn="ctr">
                <a:lnSpc>
                  <a:spcPct val="100000"/>
                </a:lnSpc>
              </a:pPr>
              <a:r>
                <a:rPr lang="en-US" sz="2000" b="1" dirty="0">
                  <a:solidFill>
                    <a:srgbClr val="FFFFFF"/>
                  </a:solidFill>
                  <a:latin typeface="微软雅黑" panose="020B0503020204020204" charset="-122"/>
                  <a:ea typeface="微软雅黑" panose="020B0503020204020204" charset="-122"/>
                  <a:cs typeface="微软雅黑" panose="020B0503020204020204" charset="-122"/>
                </a:rPr>
                <a:t>70%</a:t>
              </a:r>
              <a:r>
                <a:rPr lang="zh-CN" altLang="en-US" sz="2000" b="1" dirty="0">
                  <a:solidFill>
                    <a:srgbClr val="FFFFFF"/>
                  </a:solidFill>
                  <a:latin typeface="微软雅黑" panose="020B0503020204020204" charset="-122"/>
                  <a:ea typeface="微软雅黑" panose="020B0503020204020204" charset="-122"/>
                  <a:cs typeface="微软雅黑" panose="020B0503020204020204" charset="-122"/>
                </a:rPr>
                <a:t>门店</a:t>
              </a:r>
            </a:p>
          </p:txBody>
        </p:sp>
      </p:grpSp>
      <p:sp>
        <p:nvSpPr>
          <p:cNvPr id="23" name="object 23"/>
          <p:cNvSpPr txBox="1"/>
          <p:nvPr/>
        </p:nvSpPr>
        <p:spPr>
          <a:xfrm>
            <a:off x="3755390" y="3430270"/>
            <a:ext cx="1443355" cy="276860"/>
          </a:xfrm>
          <a:prstGeom prst="rect">
            <a:avLst/>
          </a:prstGeom>
        </p:spPr>
        <p:txBody>
          <a:bodyPr vert="horz" wrap="square" lIns="0" tIns="0" rIns="0" bIns="0" rtlCol="0">
            <a:spAutoFit/>
          </a:bodyPr>
          <a:lstStyle/>
          <a:p>
            <a:pPr marL="12700">
              <a:lnSpc>
                <a:spcPct val="100000"/>
              </a:lnSpc>
            </a:pPr>
            <a:r>
              <a:rPr lang="en-US" altLang="zh-CN" b="1" dirty="0" smtClean="0">
                <a:solidFill>
                  <a:srgbClr val="FFFFFF"/>
                </a:solidFill>
                <a:latin typeface="微软雅黑" panose="020B0503020204020204" charset="-122"/>
                <a:ea typeface="微软雅黑" panose="020B0503020204020204" charset="-122"/>
                <a:cs typeface="微软雅黑" panose="020B0503020204020204" charset="-122"/>
              </a:rPr>
              <a:t>30%</a:t>
            </a:r>
            <a:r>
              <a:rPr lang="zh-CN" altLang="en-US" b="1" dirty="0" smtClean="0">
                <a:solidFill>
                  <a:srgbClr val="FFFFFF"/>
                </a:solidFill>
                <a:latin typeface="微软雅黑" panose="020B0503020204020204" charset="-122"/>
                <a:ea typeface="微软雅黑" panose="020B0503020204020204" charset="-122"/>
                <a:cs typeface="微软雅黑" panose="020B0503020204020204" charset="-122"/>
              </a:rPr>
              <a:t>导流门店</a:t>
            </a:r>
            <a:endParaRPr lang="zh-CN" altLang="en-US" sz="1800" b="1" dirty="0">
              <a:solidFill>
                <a:srgbClr val="FFFFFF"/>
              </a:solidFill>
              <a:latin typeface="微软雅黑" panose="020B0503020204020204" charset="-122"/>
              <a:ea typeface="微软雅黑" panose="020B0503020204020204" charset="-122"/>
              <a:cs typeface="微软雅黑" panose="020B0503020204020204" charset="-122"/>
            </a:endParaRPr>
          </a:p>
        </p:txBody>
      </p:sp>
      <p:grpSp>
        <p:nvGrpSpPr>
          <p:cNvPr id="29" name="组合 28"/>
          <p:cNvGrpSpPr/>
          <p:nvPr/>
        </p:nvGrpSpPr>
        <p:grpSpPr>
          <a:xfrm>
            <a:off x="8372475" y="2907149"/>
            <a:ext cx="1212215" cy="1211580"/>
            <a:chOff x="10866" y="8379"/>
            <a:chExt cx="2617" cy="2616"/>
          </a:xfrm>
        </p:grpSpPr>
        <p:sp>
          <p:nvSpPr>
            <p:cNvPr id="30" name="object 6"/>
            <p:cNvSpPr/>
            <p:nvPr/>
          </p:nvSpPr>
          <p:spPr>
            <a:xfrm>
              <a:off x="10866" y="8379"/>
              <a:ext cx="2617" cy="2616"/>
            </a:xfrm>
            <a:custGeom>
              <a:avLst/>
              <a:gdLst/>
              <a:ahLst/>
              <a:cxnLst/>
              <a:rect l="l" t="t" r="r" b="b"/>
              <a:pathLst>
                <a:path w="1661795" h="1661160">
                  <a:moveTo>
                    <a:pt x="831088" y="1661160"/>
                  </a:moveTo>
                  <a:lnTo>
                    <a:pt x="782285" y="1659750"/>
                  </a:lnTo>
                  <a:lnTo>
                    <a:pt x="734225" y="1655571"/>
                  </a:lnTo>
                  <a:lnTo>
                    <a:pt x="686985" y="1648703"/>
                  </a:lnTo>
                  <a:lnTo>
                    <a:pt x="640643" y="1639222"/>
                  </a:lnTo>
                  <a:lnTo>
                    <a:pt x="595277" y="1627206"/>
                  </a:lnTo>
                  <a:lnTo>
                    <a:pt x="550964" y="1612732"/>
                  </a:lnTo>
                  <a:lnTo>
                    <a:pt x="507783" y="1595880"/>
                  </a:lnTo>
                  <a:lnTo>
                    <a:pt x="465810" y="1576725"/>
                  </a:lnTo>
                  <a:lnTo>
                    <a:pt x="425124" y="1555347"/>
                  </a:lnTo>
                  <a:lnTo>
                    <a:pt x="385803" y="1531822"/>
                  </a:lnTo>
                  <a:lnTo>
                    <a:pt x="347923" y="1506228"/>
                  </a:lnTo>
                  <a:lnTo>
                    <a:pt x="311564" y="1478644"/>
                  </a:lnTo>
                  <a:lnTo>
                    <a:pt x="276803" y="1449146"/>
                  </a:lnTo>
                  <a:lnTo>
                    <a:pt x="243717" y="1417813"/>
                  </a:lnTo>
                  <a:lnTo>
                    <a:pt x="212385" y="1384723"/>
                  </a:lnTo>
                  <a:lnTo>
                    <a:pt x="182883" y="1349952"/>
                  </a:lnTo>
                  <a:lnTo>
                    <a:pt x="155291" y="1313579"/>
                  </a:lnTo>
                  <a:lnTo>
                    <a:pt x="129685" y="1275682"/>
                  </a:lnTo>
                  <a:lnTo>
                    <a:pt x="106144" y="1236337"/>
                  </a:lnTo>
                  <a:lnTo>
                    <a:pt x="84744" y="1195624"/>
                  </a:lnTo>
                  <a:lnTo>
                    <a:pt x="65565" y="1153619"/>
                  </a:lnTo>
                  <a:lnTo>
                    <a:pt x="48683" y="1110401"/>
                  </a:lnTo>
                  <a:lnTo>
                    <a:pt x="34177" y="1066047"/>
                  </a:lnTo>
                  <a:lnTo>
                    <a:pt x="22124" y="1020634"/>
                  </a:lnTo>
                  <a:lnTo>
                    <a:pt x="12602" y="974241"/>
                  </a:lnTo>
                  <a:lnTo>
                    <a:pt x="5689" y="926946"/>
                  </a:lnTo>
                  <a:lnTo>
                    <a:pt x="1462" y="878825"/>
                  </a:lnTo>
                  <a:lnTo>
                    <a:pt x="0" y="829957"/>
                  </a:lnTo>
                  <a:lnTo>
                    <a:pt x="1462" y="781219"/>
                  </a:lnTo>
                  <a:lnTo>
                    <a:pt x="5689" y="733219"/>
                  </a:lnTo>
                  <a:lnTo>
                    <a:pt x="12602" y="686035"/>
                  </a:lnTo>
                  <a:lnTo>
                    <a:pt x="22124" y="639745"/>
                  </a:lnTo>
                  <a:lnTo>
                    <a:pt x="34177" y="594427"/>
                  </a:lnTo>
                  <a:lnTo>
                    <a:pt x="48683" y="550159"/>
                  </a:lnTo>
                  <a:lnTo>
                    <a:pt x="65565" y="507020"/>
                  </a:lnTo>
                  <a:lnTo>
                    <a:pt x="84744" y="465087"/>
                  </a:lnTo>
                  <a:lnTo>
                    <a:pt x="106144" y="424438"/>
                  </a:lnTo>
                  <a:lnTo>
                    <a:pt x="129685" y="385152"/>
                  </a:lnTo>
                  <a:lnTo>
                    <a:pt x="155291" y="347307"/>
                  </a:lnTo>
                  <a:lnTo>
                    <a:pt x="182883" y="310980"/>
                  </a:lnTo>
                  <a:lnTo>
                    <a:pt x="212385" y="276250"/>
                  </a:lnTo>
                  <a:lnTo>
                    <a:pt x="243717" y="243195"/>
                  </a:lnTo>
                  <a:lnTo>
                    <a:pt x="276803" y="211893"/>
                  </a:lnTo>
                  <a:lnTo>
                    <a:pt x="311564" y="182421"/>
                  </a:lnTo>
                  <a:lnTo>
                    <a:pt x="347923" y="154859"/>
                  </a:lnTo>
                  <a:lnTo>
                    <a:pt x="385803" y="129284"/>
                  </a:lnTo>
                  <a:lnTo>
                    <a:pt x="425124" y="105774"/>
                  </a:lnTo>
                  <a:lnTo>
                    <a:pt x="465810" y="84407"/>
                  </a:lnTo>
                  <a:lnTo>
                    <a:pt x="507783" y="65262"/>
                  </a:lnTo>
                  <a:lnTo>
                    <a:pt x="550964" y="48416"/>
                  </a:lnTo>
                  <a:lnTo>
                    <a:pt x="595277" y="33947"/>
                  </a:lnTo>
                  <a:lnTo>
                    <a:pt x="640643" y="21934"/>
                  </a:lnTo>
                  <a:lnTo>
                    <a:pt x="686985" y="12455"/>
                  </a:lnTo>
                  <a:lnTo>
                    <a:pt x="734225" y="5587"/>
                  </a:lnTo>
                  <a:lnTo>
                    <a:pt x="782285" y="1409"/>
                  </a:lnTo>
                  <a:lnTo>
                    <a:pt x="831088" y="0"/>
                  </a:lnTo>
                  <a:lnTo>
                    <a:pt x="879891" y="1409"/>
                  </a:lnTo>
                  <a:lnTo>
                    <a:pt x="927952" y="5587"/>
                  </a:lnTo>
                  <a:lnTo>
                    <a:pt x="975192" y="12456"/>
                  </a:lnTo>
                  <a:lnTo>
                    <a:pt x="1021534" y="21936"/>
                  </a:lnTo>
                  <a:lnTo>
                    <a:pt x="1066900" y="33951"/>
                  </a:lnTo>
                  <a:lnTo>
                    <a:pt x="1111211" y="48422"/>
                  </a:lnTo>
                  <a:lnTo>
                    <a:pt x="1154390" y="65271"/>
                  </a:lnTo>
                  <a:lnTo>
                    <a:pt x="1196359" y="84422"/>
                  </a:lnTo>
                  <a:lnTo>
                    <a:pt x="1237040" y="105794"/>
                  </a:lnTo>
                  <a:lnTo>
                    <a:pt x="1276355" y="129312"/>
                  </a:lnTo>
                  <a:lnTo>
                    <a:pt x="1314226" y="154897"/>
                  </a:lnTo>
                  <a:lnTo>
                    <a:pt x="1350576" y="182470"/>
                  </a:lnTo>
                  <a:lnTo>
                    <a:pt x="1385326" y="211955"/>
                  </a:lnTo>
                  <a:lnTo>
                    <a:pt x="1418399" y="243273"/>
                  </a:lnTo>
                  <a:lnTo>
                    <a:pt x="1449716" y="276346"/>
                  </a:lnTo>
                  <a:lnTo>
                    <a:pt x="1479201" y="311096"/>
                  </a:lnTo>
                  <a:lnTo>
                    <a:pt x="1506774" y="347446"/>
                  </a:lnTo>
                  <a:lnTo>
                    <a:pt x="1532358" y="385318"/>
                  </a:lnTo>
                  <a:lnTo>
                    <a:pt x="1555875" y="424633"/>
                  </a:lnTo>
                  <a:lnTo>
                    <a:pt x="1577248" y="465314"/>
                  </a:lnTo>
                  <a:lnTo>
                    <a:pt x="1596397" y="507283"/>
                  </a:lnTo>
                  <a:lnTo>
                    <a:pt x="1613247" y="550461"/>
                  </a:lnTo>
                  <a:lnTo>
                    <a:pt x="1627717" y="594772"/>
                  </a:lnTo>
                  <a:lnTo>
                    <a:pt x="1639732" y="640137"/>
                  </a:lnTo>
                  <a:lnTo>
                    <a:pt x="1649212" y="686478"/>
                  </a:lnTo>
                  <a:lnTo>
                    <a:pt x="1656080" y="733717"/>
                  </a:lnTo>
                  <a:lnTo>
                    <a:pt x="1660258" y="781777"/>
                  </a:lnTo>
                  <a:lnTo>
                    <a:pt x="1661667" y="830579"/>
                  </a:lnTo>
                  <a:lnTo>
                    <a:pt x="1660258" y="879383"/>
                  </a:lnTo>
                  <a:lnTo>
                    <a:pt x="1656080" y="927444"/>
                  </a:lnTo>
                  <a:lnTo>
                    <a:pt x="1649212" y="974684"/>
                  </a:lnTo>
                  <a:lnTo>
                    <a:pt x="1639732" y="1021026"/>
                  </a:lnTo>
                  <a:lnTo>
                    <a:pt x="1627717" y="1066392"/>
                  </a:lnTo>
                  <a:lnTo>
                    <a:pt x="1613247" y="1110703"/>
                  </a:lnTo>
                  <a:lnTo>
                    <a:pt x="1596397" y="1153882"/>
                  </a:lnTo>
                  <a:lnTo>
                    <a:pt x="1577248" y="1195851"/>
                  </a:lnTo>
                  <a:lnTo>
                    <a:pt x="1555875" y="1236532"/>
                  </a:lnTo>
                  <a:lnTo>
                    <a:pt x="1532358" y="1275847"/>
                  </a:lnTo>
                  <a:lnTo>
                    <a:pt x="1506774" y="1313718"/>
                  </a:lnTo>
                  <a:lnTo>
                    <a:pt x="1479201" y="1350068"/>
                  </a:lnTo>
                  <a:lnTo>
                    <a:pt x="1449716" y="1384818"/>
                  </a:lnTo>
                  <a:lnTo>
                    <a:pt x="1418399" y="1417891"/>
                  </a:lnTo>
                  <a:lnTo>
                    <a:pt x="1385326" y="1449208"/>
                  </a:lnTo>
                  <a:lnTo>
                    <a:pt x="1350576" y="1478693"/>
                  </a:lnTo>
                  <a:lnTo>
                    <a:pt x="1314226" y="1506266"/>
                  </a:lnTo>
                  <a:lnTo>
                    <a:pt x="1276355" y="1531850"/>
                  </a:lnTo>
                  <a:lnTo>
                    <a:pt x="1237040" y="1555367"/>
                  </a:lnTo>
                  <a:lnTo>
                    <a:pt x="1196359" y="1576740"/>
                  </a:lnTo>
                  <a:lnTo>
                    <a:pt x="1154390" y="1595889"/>
                  </a:lnTo>
                  <a:lnTo>
                    <a:pt x="1111211" y="1612739"/>
                  </a:lnTo>
                  <a:lnTo>
                    <a:pt x="1066900" y="1627209"/>
                  </a:lnTo>
                  <a:lnTo>
                    <a:pt x="1021534" y="1639224"/>
                  </a:lnTo>
                  <a:lnTo>
                    <a:pt x="975192" y="1648704"/>
                  </a:lnTo>
                  <a:lnTo>
                    <a:pt x="927952" y="1655572"/>
                  </a:lnTo>
                  <a:lnTo>
                    <a:pt x="879891" y="1659750"/>
                  </a:lnTo>
                  <a:lnTo>
                    <a:pt x="831088" y="166116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2" name="object 21"/>
            <p:cNvSpPr txBox="1"/>
            <p:nvPr/>
          </p:nvSpPr>
          <p:spPr>
            <a:xfrm>
              <a:off x="11314" y="9997"/>
              <a:ext cx="1721" cy="398"/>
            </a:xfrm>
            <a:prstGeom prst="rect">
              <a:avLst/>
            </a:prstGeom>
          </p:spPr>
          <p:txBody>
            <a:bodyPr vert="horz" wrap="square" lIns="0" tIns="0" rIns="0" bIns="0" rtlCol="0">
              <a:spAutoFit/>
            </a:bodyPr>
            <a:lstStyle/>
            <a:p>
              <a:pPr marL="12700" algn="ctr">
                <a:lnSpc>
                  <a:spcPct val="100000"/>
                </a:lnSpc>
              </a:pPr>
              <a:r>
                <a:rPr lang="zh-CN" sz="1200" b="1" dirty="0">
                  <a:solidFill>
                    <a:srgbClr val="FFFFFF"/>
                  </a:solidFill>
                  <a:latin typeface="微软雅黑" panose="020B0503020204020204" charset="-122"/>
                  <a:ea typeface="微软雅黑" panose="020B0503020204020204" charset="-122"/>
                  <a:cs typeface="微软雅黑" panose="020B0503020204020204" charset="-122"/>
                </a:rPr>
                <a:t>活动收入</a:t>
              </a:r>
            </a:p>
          </p:txBody>
        </p:sp>
      </p:grpSp>
      <p:grpSp>
        <p:nvGrpSpPr>
          <p:cNvPr id="34" name="组合 33"/>
          <p:cNvGrpSpPr/>
          <p:nvPr/>
        </p:nvGrpSpPr>
        <p:grpSpPr>
          <a:xfrm>
            <a:off x="10359390" y="3054432"/>
            <a:ext cx="1056640" cy="1056640"/>
            <a:chOff x="10866" y="8677"/>
            <a:chExt cx="2617" cy="2616"/>
          </a:xfrm>
        </p:grpSpPr>
        <p:sp>
          <p:nvSpPr>
            <p:cNvPr id="35" name="object 6"/>
            <p:cNvSpPr/>
            <p:nvPr/>
          </p:nvSpPr>
          <p:spPr>
            <a:xfrm>
              <a:off x="10866" y="8677"/>
              <a:ext cx="2617" cy="2616"/>
            </a:xfrm>
            <a:custGeom>
              <a:avLst/>
              <a:gdLst/>
              <a:ahLst/>
              <a:cxnLst/>
              <a:rect l="l" t="t" r="r" b="b"/>
              <a:pathLst>
                <a:path w="1661795" h="1661160">
                  <a:moveTo>
                    <a:pt x="831088" y="1661160"/>
                  </a:moveTo>
                  <a:lnTo>
                    <a:pt x="782285" y="1659750"/>
                  </a:lnTo>
                  <a:lnTo>
                    <a:pt x="734225" y="1655571"/>
                  </a:lnTo>
                  <a:lnTo>
                    <a:pt x="686985" y="1648703"/>
                  </a:lnTo>
                  <a:lnTo>
                    <a:pt x="640643" y="1639222"/>
                  </a:lnTo>
                  <a:lnTo>
                    <a:pt x="595277" y="1627206"/>
                  </a:lnTo>
                  <a:lnTo>
                    <a:pt x="550964" y="1612732"/>
                  </a:lnTo>
                  <a:lnTo>
                    <a:pt x="507783" y="1595880"/>
                  </a:lnTo>
                  <a:lnTo>
                    <a:pt x="465810" y="1576725"/>
                  </a:lnTo>
                  <a:lnTo>
                    <a:pt x="425124" y="1555347"/>
                  </a:lnTo>
                  <a:lnTo>
                    <a:pt x="385803" y="1531822"/>
                  </a:lnTo>
                  <a:lnTo>
                    <a:pt x="347923" y="1506228"/>
                  </a:lnTo>
                  <a:lnTo>
                    <a:pt x="311564" y="1478644"/>
                  </a:lnTo>
                  <a:lnTo>
                    <a:pt x="276803" y="1449146"/>
                  </a:lnTo>
                  <a:lnTo>
                    <a:pt x="243717" y="1417813"/>
                  </a:lnTo>
                  <a:lnTo>
                    <a:pt x="212385" y="1384723"/>
                  </a:lnTo>
                  <a:lnTo>
                    <a:pt x="182883" y="1349952"/>
                  </a:lnTo>
                  <a:lnTo>
                    <a:pt x="155291" y="1313579"/>
                  </a:lnTo>
                  <a:lnTo>
                    <a:pt x="129685" y="1275682"/>
                  </a:lnTo>
                  <a:lnTo>
                    <a:pt x="106144" y="1236337"/>
                  </a:lnTo>
                  <a:lnTo>
                    <a:pt x="84744" y="1195624"/>
                  </a:lnTo>
                  <a:lnTo>
                    <a:pt x="65565" y="1153619"/>
                  </a:lnTo>
                  <a:lnTo>
                    <a:pt x="48683" y="1110401"/>
                  </a:lnTo>
                  <a:lnTo>
                    <a:pt x="34177" y="1066047"/>
                  </a:lnTo>
                  <a:lnTo>
                    <a:pt x="22124" y="1020634"/>
                  </a:lnTo>
                  <a:lnTo>
                    <a:pt x="12602" y="974241"/>
                  </a:lnTo>
                  <a:lnTo>
                    <a:pt x="5689" y="926946"/>
                  </a:lnTo>
                  <a:lnTo>
                    <a:pt x="1462" y="878825"/>
                  </a:lnTo>
                  <a:lnTo>
                    <a:pt x="0" y="829957"/>
                  </a:lnTo>
                  <a:lnTo>
                    <a:pt x="1462" y="781219"/>
                  </a:lnTo>
                  <a:lnTo>
                    <a:pt x="5689" y="733219"/>
                  </a:lnTo>
                  <a:lnTo>
                    <a:pt x="12602" y="686035"/>
                  </a:lnTo>
                  <a:lnTo>
                    <a:pt x="22124" y="639745"/>
                  </a:lnTo>
                  <a:lnTo>
                    <a:pt x="34177" y="594427"/>
                  </a:lnTo>
                  <a:lnTo>
                    <a:pt x="48683" y="550159"/>
                  </a:lnTo>
                  <a:lnTo>
                    <a:pt x="65565" y="507020"/>
                  </a:lnTo>
                  <a:lnTo>
                    <a:pt x="84744" y="465087"/>
                  </a:lnTo>
                  <a:lnTo>
                    <a:pt x="106144" y="424438"/>
                  </a:lnTo>
                  <a:lnTo>
                    <a:pt x="129685" y="385152"/>
                  </a:lnTo>
                  <a:lnTo>
                    <a:pt x="155291" y="347307"/>
                  </a:lnTo>
                  <a:lnTo>
                    <a:pt x="182883" y="310980"/>
                  </a:lnTo>
                  <a:lnTo>
                    <a:pt x="212385" y="276250"/>
                  </a:lnTo>
                  <a:lnTo>
                    <a:pt x="243717" y="243195"/>
                  </a:lnTo>
                  <a:lnTo>
                    <a:pt x="276803" y="211893"/>
                  </a:lnTo>
                  <a:lnTo>
                    <a:pt x="311564" y="182421"/>
                  </a:lnTo>
                  <a:lnTo>
                    <a:pt x="347923" y="154859"/>
                  </a:lnTo>
                  <a:lnTo>
                    <a:pt x="385803" y="129284"/>
                  </a:lnTo>
                  <a:lnTo>
                    <a:pt x="425124" y="105774"/>
                  </a:lnTo>
                  <a:lnTo>
                    <a:pt x="465810" y="84407"/>
                  </a:lnTo>
                  <a:lnTo>
                    <a:pt x="507783" y="65262"/>
                  </a:lnTo>
                  <a:lnTo>
                    <a:pt x="550964" y="48416"/>
                  </a:lnTo>
                  <a:lnTo>
                    <a:pt x="595277" y="33947"/>
                  </a:lnTo>
                  <a:lnTo>
                    <a:pt x="640643" y="21934"/>
                  </a:lnTo>
                  <a:lnTo>
                    <a:pt x="686985" y="12455"/>
                  </a:lnTo>
                  <a:lnTo>
                    <a:pt x="734225" y="5587"/>
                  </a:lnTo>
                  <a:lnTo>
                    <a:pt x="782285" y="1409"/>
                  </a:lnTo>
                  <a:lnTo>
                    <a:pt x="831088" y="0"/>
                  </a:lnTo>
                  <a:lnTo>
                    <a:pt x="879891" y="1409"/>
                  </a:lnTo>
                  <a:lnTo>
                    <a:pt x="927952" y="5587"/>
                  </a:lnTo>
                  <a:lnTo>
                    <a:pt x="975192" y="12456"/>
                  </a:lnTo>
                  <a:lnTo>
                    <a:pt x="1021534" y="21936"/>
                  </a:lnTo>
                  <a:lnTo>
                    <a:pt x="1066900" y="33951"/>
                  </a:lnTo>
                  <a:lnTo>
                    <a:pt x="1111211" y="48422"/>
                  </a:lnTo>
                  <a:lnTo>
                    <a:pt x="1154390" y="65271"/>
                  </a:lnTo>
                  <a:lnTo>
                    <a:pt x="1196359" y="84422"/>
                  </a:lnTo>
                  <a:lnTo>
                    <a:pt x="1237040" y="105794"/>
                  </a:lnTo>
                  <a:lnTo>
                    <a:pt x="1276355" y="129312"/>
                  </a:lnTo>
                  <a:lnTo>
                    <a:pt x="1314226" y="154897"/>
                  </a:lnTo>
                  <a:lnTo>
                    <a:pt x="1350576" y="182470"/>
                  </a:lnTo>
                  <a:lnTo>
                    <a:pt x="1385326" y="211955"/>
                  </a:lnTo>
                  <a:lnTo>
                    <a:pt x="1418399" y="243273"/>
                  </a:lnTo>
                  <a:lnTo>
                    <a:pt x="1449716" y="276346"/>
                  </a:lnTo>
                  <a:lnTo>
                    <a:pt x="1479201" y="311096"/>
                  </a:lnTo>
                  <a:lnTo>
                    <a:pt x="1506774" y="347446"/>
                  </a:lnTo>
                  <a:lnTo>
                    <a:pt x="1532358" y="385318"/>
                  </a:lnTo>
                  <a:lnTo>
                    <a:pt x="1555875" y="424633"/>
                  </a:lnTo>
                  <a:lnTo>
                    <a:pt x="1577248" y="465314"/>
                  </a:lnTo>
                  <a:lnTo>
                    <a:pt x="1596397" y="507283"/>
                  </a:lnTo>
                  <a:lnTo>
                    <a:pt x="1613247" y="550461"/>
                  </a:lnTo>
                  <a:lnTo>
                    <a:pt x="1627717" y="594772"/>
                  </a:lnTo>
                  <a:lnTo>
                    <a:pt x="1639732" y="640137"/>
                  </a:lnTo>
                  <a:lnTo>
                    <a:pt x="1649212" y="686478"/>
                  </a:lnTo>
                  <a:lnTo>
                    <a:pt x="1656080" y="733717"/>
                  </a:lnTo>
                  <a:lnTo>
                    <a:pt x="1660258" y="781777"/>
                  </a:lnTo>
                  <a:lnTo>
                    <a:pt x="1661667" y="830579"/>
                  </a:lnTo>
                  <a:lnTo>
                    <a:pt x="1660258" y="879383"/>
                  </a:lnTo>
                  <a:lnTo>
                    <a:pt x="1656080" y="927444"/>
                  </a:lnTo>
                  <a:lnTo>
                    <a:pt x="1649212" y="974684"/>
                  </a:lnTo>
                  <a:lnTo>
                    <a:pt x="1639732" y="1021026"/>
                  </a:lnTo>
                  <a:lnTo>
                    <a:pt x="1627717" y="1066392"/>
                  </a:lnTo>
                  <a:lnTo>
                    <a:pt x="1613247" y="1110703"/>
                  </a:lnTo>
                  <a:lnTo>
                    <a:pt x="1596397" y="1153882"/>
                  </a:lnTo>
                  <a:lnTo>
                    <a:pt x="1577248" y="1195851"/>
                  </a:lnTo>
                  <a:lnTo>
                    <a:pt x="1555875" y="1236532"/>
                  </a:lnTo>
                  <a:lnTo>
                    <a:pt x="1532358" y="1275847"/>
                  </a:lnTo>
                  <a:lnTo>
                    <a:pt x="1506774" y="1313718"/>
                  </a:lnTo>
                  <a:lnTo>
                    <a:pt x="1479201" y="1350068"/>
                  </a:lnTo>
                  <a:lnTo>
                    <a:pt x="1449716" y="1384818"/>
                  </a:lnTo>
                  <a:lnTo>
                    <a:pt x="1418399" y="1417891"/>
                  </a:lnTo>
                  <a:lnTo>
                    <a:pt x="1385326" y="1449208"/>
                  </a:lnTo>
                  <a:lnTo>
                    <a:pt x="1350576" y="1478693"/>
                  </a:lnTo>
                  <a:lnTo>
                    <a:pt x="1314226" y="1506266"/>
                  </a:lnTo>
                  <a:lnTo>
                    <a:pt x="1276355" y="1531850"/>
                  </a:lnTo>
                  <a:lnTo>
                    <a:pt x="1237040" y="1555367"/>
                  </a:lnTo>
                  <a:lnTo>
                    <a:pt x="1196359" y="1576740"/>
                  </a:lnTo>
                  <a:lnTo>
                    <a:pt x="1154390" y="1595889"/>
                  </a:lnTo>
                  <a:lnTo>
                    <a:pt x="1111211" y="1612739"/>
                  </a:lnTo>
                  <a:lnTo>
                    <a:pt x="1066900" y="1627209"/>
                  </a:lnTo>
                  <a:lnTo>
                    <a:pt x="1021534" y="1639224"/>
                  </a:lnTo>
                  <a:lnTo>
                    <a:pt x="975192" y="1648704"/>
                  </a:lnTo>
                  <a:lnTo>
                    <a:pt x="927952" y="1655572"/>
                  </a:lnTo>
                  <a:lnTo>
                    <a:pt x="879891" y="1659750"/>
                  </a:lnTo>
                  <a:lnTo>
                    <a:pt x="831088" y="166116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7" name="object 21"/>
            <p:cNvSpPr txBox="1"/>
            <p:nvPr/>
          </p:nvSpPr>
          <p:spPr>
            <a:xfrm>
              <a:off x="11314" y="10295"/>
              <a:ext cx="1721" cy="456"/>
            </a:xfrm>
            <a:prstGeom prst="rect">
              <a:avLst/>
            </a:prstGeom>
          </p:spPr>
          <p:txBody>
            <a:bodyPr vert="horz" wrap="square" lIns="0" tIns="0" rIns="0" bIns="0" rtlCol="0">
              <a:spAutoFit/>
            </a:bodyPr>
            <a:lstStyle/>
            <a:p>
              <a:pPr marL="12700" algn="ctr">
                <a:lnSpc>
                  <a:spcPct val="100000"/>
                </a:lnSpc>
              </a:pPr>
              <a:r>
                <a:rPr lang="zh-CN" sz="1200" b="1" dirty="0" smtClean="0">
                  <a:solidFill>
                    <a:srgbClr val="FFFFFF"/>
                  </a:solidFill>
                  <a:latin typeface="微软雅黑" panose="020B0503020204020204" charset="-122"/>
                  <a:ea typeface="微软雅黑" panose="020B0503020204020204" charset="-122"/>
                  <a:cs typeface="微软雅黑" panose="020B0503020204020204" charset="-122"/>
                </a:rPr>
                <a:t>广告收入</a:t>
              </a:r>
              <a:endParaRPr lang="zh-CN" sz="1200" b="1" dirty="0">
                <a:solidFill>
                  <a:srgbClr val="FFFFFF"/>
                </a:solidFill>
                <a:latin typeface="微软雅黑" panose="020B0503020204020204" charset="-122"/>
                <a:ea typeface="微软雅黑" panose="020B0503020204020204" charset="-122"/>
                <a:cs typeface="微软雅黑" panose="020B0503020204020204" charset="-122"/>
              </a:endParaRPr>
            </a:p>
          </p:txBody>
        </p:sp>
      </p:grpSp>
      <p:sp>
        <p:nvSpPr>
          <p:cNvPr id="58" name="文本框 57"/>
          <p:cNvSpPr txBox="1"/>
          <p:nvPr/>
        </p:nvSpPr>
        <p:spPr>
          <a:xfrm>
            <a:off x="1129764" y="4337395"/>
            <a:ext cx="1883850" cy="1052596"/>
          </a:xfrm>
          <a:prstGeom prst="rect">
            <a:avLst/>
          </a:prstGeom>
          <a:noFill/>
        </p:spPr>
        <p:txBody>
          <a:bodyPr wrap="none" rtlCol="0">
            <a:spAutoFit/>
          </a:bodyPr>
          <a:lstStyle/>
          <a:p>
            <a:pPr algn="ctr">
              <a:lnSpc>
                <a:spcPct val="120000"/>
              </a:lnSpc>
            </a:pPr>
            <a:r>
              <a:rPr lang="zh-CN" altLang="en-US" sz="1300" dirty="0">
                <a:solidFill>
                  <a:schemeClr val="tx1">
                    <a:lumMod val="50000"/>
                    <a:lumOff val="50000"/>
                  </a:schemeClr>
                </a:solidFill>
                <a:latin typeface="微软雅黑" panose="020B0503020204020204" charset="-122"/>
                <a:ea typeface="微软雅黑" panose="020B0503020204020204" charset="-122"/>
              </a:rPr>
              <a:t>经营性现金流</a:t>
            </a:r>
            <a:r>
              <a:rPr lang="en-US" altLang="zh-CN" sz="1300" dirty="0">
                <a:solidFill>
                  <a:schemeClr val="tx1">
                    <a:lumMod val="50000"/>
                    <a:lumOff val="50000"/>
                  </a:schemeClr>
                </a:solidFill>
                <a:latin typeface="微软雅黑" panose="020B0503020204020204" charset="-122"/>
                <a:ea typeface="微软雅黑" panose="020B0503020204020204" charset="-122"/>
              </a:rPr>
              <a:t>T+7</a:t>
            </a:r>
            <a:r>
              <a:rPr lang="zh-CN" altLang="en-US" sz="1300" dirty="0">
                <a:solidFill>
                  <a:schemeClr val="tx1">
                    <a:lumMod val="50000"/>
                    <a:lumOff val="50000"/>
                  </a:schemeClr>
                </a:solidFill>
                <a:latin typeface="微软雅黑" panose="020B0503020204020204" charset="-122"/>
                <a:ea typeface="微软雅黑" panose="020B0503020204020204" charset="-122"/>
              </a:rPr>
              <a:t>以上</a:t>
            </a:r>
          </a:p>
          <a:p>
            <a:pPr algn="ctr">
              <a:lnSpc>
                <a:spcPct val="120000"/>
              </a:lnSpc>
            </a:pPr>
            <a:r>
              <a:rPr lang="zh-CN" altLang="en-US" sz="1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消费品类</a:t>
            </a:r>
            <a:r>
              <a:rPr lang="en-US" altLang="zh-CN" sz="13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8330</a:t>
            </a:r>
            <a:r>
              <a:rPr lang="zh-CN" altLang="en-US" sz="13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元</a:t>
            </a:r>
            <a:r>
              <a:rPr lang="en-US" altLang="zh-CN" sz="1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3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月</a:t>
            </a:r>
            <a:endParaRPr lang="zh-CN" altLang="en-US" sz="1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a:p>
            <a:pPr algn="ctr">
              <a:lnSpc>
                <a:spcPct val="120000"/>
              </a:lnSpc>
            </a:pPr>
            <a:r>
              <a:rPr lang="zh-CN" altLang="en-US" sz="1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服务类</a:t>
            </a:r>
            <a:r>
              <a:rPr lang="en-US" altLang="zh-CN" sz="1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21000</a:t>
            </a:r>
            <a:r>
              <a:rPr lang="zh-CN" altLang="en-US" sz="1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元</a:t>
            </a:r>
            <a:r>
              <a:rPr lang="en-US" altLang="zh-CN" sz="1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3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月</a:t>
            </a:r>
            <a:endParaRPr lang="zh-CN" altLang="en-US" sz="1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a:p>
            <a:pPr algn="ctr">
              <a:lnSpc>
                <a:spcPct val="120000"/>
              </a:lnSpc>
            </a:pPr>
            <a:endParaRPr lang="zh-CN" altLang="en-US" sz="13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39" name="文本框 38"/>
          <p:cNvSpPr txBox="1"/>
          <p:nvPr/>
        </p:nvSpPr>
        <p:spPr>
          <a:xfrm>
            <a:off x="5972809" y="4378325"/>
            <a:ext cx="1646605" cy="812530"/>
          </a:xfrm>
          <a:prstGeom prst="rect">
            <a:avLst/>
          </a:prstGeom>
          <a:noFill/>
        </p:spPr>
        <p:txBody>
          <a:bodyPr wrap="none" rtlCol="0">
            <a:spAutoFit/>
          </a:bodyPr>
          <a:lstStyle/>
          <a:p>
            <a:pPr algn="ctr">
              <a:lnSpc>
                <a:spcPct val="120000"/>
              </a:lnSpc>
            </a:pPr>
            <a:r>
              <a:rPr sz="1300" dirty="0">
                <a:solidFill>
                  <a:srgbClr val="808080"/>
                </a:solidFill>
                <a:latin typeface="微软雅黑" panose="020B0503020204020204" charset="-122"/>
                <a:ea typeface="微软雅黑" panose="020B0503020204020204" charset="-122"/>
                <a:cs typeface="微软雅黑" panose="020B0503020204020204" charset="-122"/>
                <a:sym typeface="+mn-ea"/>
              </a:rPr>
              <a:t>交易佣金6%以上</a:t>
            </a:r>
          </a:p>
          <a:p>
            <a:pPr algn="ctr">
              <a:lnSpc>
                <a:spcPct val="120000"/>
              </a:lnSpc>
            </a:pPr>
            <a:r>
              <a:rPr lang="zh-CN" altLang="en-US" sz="1300" dirty="0">
                <a:solidFill>
                  <a:schemeClr val="tx1">
                    <a:lumMod val="50000"/>
                    <a:lumOff val="50000"/>
                  </a:schemeClr>
                </a:solidFill>
                <a:latin typeface="微软雅黑" panose="020B0503020204020204" charset="-122"/>
                <a:ea typeface="微软雅黑" panose="020B0503020204020204" charset="-122"/>
              </a:rPr>
              <a:t>消费品类</a:t>
            </a:r>
            <a:r>
              <a:rPr lang="en-US" altLang="zh-CN" sz="1300" dirty="0" smtClean="0">
                <a:solidFill>
                  <a:schemeClr val="tx1">
                    <a:lumMod val="50000"/>
                    <a:lumOff val="50000"/>
                  </a:schemeClr>
                </a:solidFill>
                <a:latin typeface="微软雅黑" panose="020B0503020204020204" charset="-122"/>
                <a:ea typeface="微软雅黑" panose="020B0503020204020204" charset="-122"/>
              </a:rPr>
              <a:t>3130</a:t>
            </a:r>
            <a:r>
              <a:rPr lang="zh-CN" altLang="en-US" sz="1300" dirty="0" smtClean="0">
                <a:solidFill>
                  <a:schemeClr val="tx1">
                    <a:lumMod val="50000"/>
                    <a:lumOff val="50000"/>
                  </a:schemeClr>
                </a:solidFill>
                <a:latin typeface="微软雅黑" panose="020B0503020204020204" charset="-122"/>
                <a:ea typeface="微软雅黑" panose="020B0503020204020204" charset="-122"/>
              </a:rPr>
              <a:t>元</a:t>
            </a:r>
            <a:r>
              <a:rPr lang="en-US" altLang="zh-CN" sz="1300" dirty="0">
                <a:solidFill>
                  <a:schemeClr val="tx1">
                    <a:lumMod val="50000"/>
                    <a:lumOff val="50000"/>
                  </a:schemeClr>
                </a:solidFill>
                <a:latin typeface="微软雅黑" panose="020B0503020204020204" charset="-122"/>
                <a:ea typeface="微软雅黑" panose="020B0503020204020204" charset="-122"/>
              </a:rPr>
              <a:t>/</a:t>
            </a:r>
            <a:r>
              <a:rPr lang="zh-CN" altLang="en-US" sz="1300" dirty="0" smtClean="0">
                <a:solidFill>
                  <a:schemeClr val="tx1">
                    <a:lumMod val="50000"/>
                    <a:lumOff val="50000"/>
                  </a:schemeClr>
                </a:solidFill>
                <a:latin typeface="微软雅黑" panose="020B0503020204020204" charset="-122"/>
                <a:ea typeface="微软雅黑" panose="020B0503020204020204" charset="-122"/>
              </a:rPr>
              <a:t>年</a:t>
            </a:r>
            <a:endParaRPr lang="zh-CN" altLang="en-US" sz="13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r>
              <a:rPr lang="zh-CN" altLang="en-US" sz="1300" dirty="0">
                <a:solidFill>
                  <a:schemeClr val="tx1">
                    <a:lumMod val="50000"/>
                    <a:lumOff val="50000"/>
                  </a:schemeClr>
                </a:solidFill>
                <a:latin typeface="微软雅黑" panose="020B0503020204020204" charset="-122"/>
                <a:ea typeface="微软雅黑" panose="020B0503020204020204" charset="-122"/>
              </a:rPr>
              <a:t>服务类</a:t>
            </a:r>
            <a:r>
              <a:rPr lang="en-US" altLang="zh-CN" sz="1300" dirty="0" smtClean="0">
                <a:solidFill>
                  <a:schemeClr val="tx1">
                    <a:lumMod val="50000"/>
                    <a:lumOff val="50000"/>
                  </a:schemeClr>
                </a:solidFill>
                <a:latin typeface="微软雅黑" panose="020B0503020204020204" charset="-122"/>
                <a:ea typeface="微软雅黑" panose="020B0503020204020204" charset="-122"/>
              </a:rPr>
              <a:t>8170</a:t>
            </a:r>
            <a:r>
              <a:rPr lang="zh-CN" altLang="en-US" sz="1300" dirty="0" smtClean="0">
                <a:solidFill>
                  <a:schemeClr val="tx1">
                    <a:lumMod val="50000"/>
                    <a:lumOff val="50000"/>
                  </a:schemeClr>
                </a:solidFill>
                <a:latin typeface="微软雅黑" panose="020B0503020204020204" charset="-122"/>
                <a:ea typeface="微软雅黑" panose="020B0503020204020204" charset="-122"/>
              </a:rPr>
              <a:t>元</a:t>
            </a:r>
            <a:r>
              <a:rPr lang="en-US" altLang="zh-CN" sz="1300" dirty="0">
                <a:solidFill>
                  <a:schemeClr val="tx1">
                    <a:lumMod val="50000"/>
                    <a:lumOff val="50000"/>
                  </a:schemeClr>
                </a:solidFill>
                <a:latin typeface="微软雅黑" panose="020B0503020204020204" charset="-122"/>
                <a:ea typeface="微软雅黑" panose="020B0503020204020204" charset="-122"/>
              </a:rPr>
              <a:t>/</a:t>
            </a:r>
            <a:r>
              <a:rPr lang="zh-CN" altLang="en-US" sz="1300" dirty="0" smtClean="0">
                <a:solidFill>
                  <a:schemeClr val="tx1">
                    <a:lumMod val="50000"/>
                    <a:lumOff val="50000"/>
                  </a:schemeClr>
                </a:solidFill>
                <a:latin typeface="微软雅黑" panose="020B0503020204020204" charset="-122"/>
                <a:ea typeface="微软雅黑" panose="020B0503020204020204" charset="-122"/>
              </a:rPr>
              <a:t>年</a:t>
            </a:r>
            <a:endParaRPr lang="zh-CN" altLang="en-US" sz="1300" dirty="0">
              <a:solidFill>
                <a:schemeClr val="tx1">
                  <a:lumMod val="50000"/>
                  <a:lumOff val="50000"/>
                </a:schemeClr>
              </a:solidFill>
              <a:latin typeface="微软雅黑" panose="020B0503020204020204" charset="-122"/>
              <a:ea typeface="微软雅黑" panose="020B0503020204020204" charset="-122"/>
            </a:endParaRPr>
          </a:p>
        </p:txBody>
      </p:sp>
      <p:sp>
        <p:nvSpPr>
          <p:cNvPr id="40" name="文本框 39"/>
          <p:cNvSpPr txBox="1"/>
          <p:nvPr/>
        </p:nvSpPr>
        <p:spPr>
          <a:xfrm>
            <a:off x="3378200" y="4383195"/>
            <a:ext cx="2148345" cy="757130"/>
          </a:xfrm>
          <a:prstGeom prst="rect">
            <a:avLst/>
          </a:prstGeom>
          <a:noFill/>
        </p:spPr>
        <p:txBody>
          <a:bodyPr wrap="none" rtlCol="0">
            <a:spAutoFit/>
          </a:bodyPr>
          <a:lstStyle/>
          <a:p>
            <a:pPr algn="ctr">
              <a:lnSpc>
                <a:spcPct val="120000"/>
              </a:lnSpc>
            </a:pPr>
            <a:r>
              <a:rPr sz="12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导流费用</a:t>
            </a:r>
            <a:r>
              <a:rPr lang="en-US" sz="12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50</a:t>
            </a:r>
            <a:r>
              <a:rPr lang="en-US" altLang="zh-CN" sz="12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a:t>
            </a:r>
            <a:r>
              <a:rPr sz="12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1</a:t>
            </a:r>
            <a:r>
              <a:rPr lang="en-US" sz="12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5</a:t>
            </a:r>
            <a:r>
              <a:rPr sz="12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0</a:t>
            </a:r>
            <a:r>
              <a:rPr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元/人</a:t>
            </a:r>
          </a:p>
          <a:p>
            <a:pPr algn="ctr">
              <a:lnSpc>
                <a:spcPct val="120000"/>
              </a:lnSpc>
            </a:pPr>
            <a:r>
              <a:rPr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服务类门店可收取4000元/年</a:t>
            </a:r>
          </a:p>
          <a:p>
            <a:pPr algn="ctr">
              <a:lnSpc>
                <a:spcPct val="120000"/>
              </a:lnSpc>
            </a:pP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1" name="文本框 40"/>
          <p:cNvSpPr txBox="1"/>
          <p:nvPr/>
        </p:nvSpPr>
        <p:spPr>
          <a:xfrm>
            <a:off x="8065679" y="4337395"/>
            <a:ext cx="1824538" cy="978729"/>
          </a:xfrm>
          <a:prstGeom prst="rect">
            <a:avLst/>
          </a:prstGeom>
          <a:noFill/>
        </p:spPr>
        <p:txBody>
          <a:bodyPr wrap="none" rtlCol="0">
            <a:spAutoFit/>
          </a:bodyPr>
          <a:lstStyle/>
          <a:p>
            <a:pPr algn="ctr">
              <a:lnSpc>
                <a:spcPct val="120000"/>
              </a:lnSpc>
            </a:pPr>
            <a:r>
              <a:rPr lang="zh-CN" altLang="en-US" sz="1200" dirty="0">
                <a:solidFill>
                  <a:schemeClr val="tx1">
                    <a:lumMod val="50000"/>
                    <a:lumOff val="50000"/>
                  </a:schemeClr>
                </a:solidFill>
                <a:latin typeface="微软雅黑" panose="020B0503020204020204" charset="-122"/>
                <a:ea typeface="微软雅黑" panose="020B0503020204020204" charset="-122"/>
              </a:rPr>
              <a:t>单</a:t>
            </a:r>
            <a:r>
              <a:rPr lang="zh-CN" altLang="en-US" sz="1200" dirty="0" smtClean="0">
                <a:solidFill>
                  <a:schemeClr val="tx1">
                    <a:lumMod val="50000"/>
                    <a:lumOff val="50000"/>
                  </a:schemeClr>
                </a:solidFill>
                <a:latin typeface="微软雅黑" panose="020B0503020204020204" charset="-122"/>
                <a:ea typeface="微软雅黑" panose="020B0503020204020204" charset="-122"/>
              </a:rPr>
              <a:t>场亲子活动</a:t>
            </a:r>
            <a:r>
              <a:rPr lang="en-US" altLang="zh-CN" sz="1200" dirty="0" smtClean="0">
                <a:solidFill>
                  <a:schemeClr val="tx1">
                    <a:lumMod val="50000"/>
                    <a:lumOff val="50000"/>
                  </a:schemeClr>
                </a:solidFill>
                <a:latin typeface="微软雅黑" panose="020B0503020204020204" charset="-122"/>
                <a:ea typeface="微软雅黑" panose="020B0503020204020204" charset="-122"/>
              </a:rPr>
              <a:t>60000</a:t>
            </a:r>
            <a:r>
              <a:rPr lang="zh-CN" altLang="en-US" sz="1200" dirty="0" smtClean="0">
                <a:solidFill>
                  <a:schemeClr val="tx1">
                    <a:lumMod val="50000"/>
                    <a:lumOff val="50000"/>
                  </a:schemeClr>
                </a:solidFill>
                <a:latin typeface="微软雅黑" panose="020B0503020204020204" charset="-122"/>
                <a:ea typeface="微软雅黑" panose="020B0503020204020204" charset="-122"/>
              </a:rPr>
              <a:t>元</a:t>
            </a:r>
            <a:r>
              <a:rPr lang="en-US" altLang="zh-CN" sz="1200" dirty="0" smtClean="0">
                <a:solidFill>
                  <a:schemeClr val="tx1">
                    <a:lumMod val="50000"/>
                    <a:lumOff val="50000"/>
                  </a:schemeClr>
                </a:solidFill>
                <a:latin typeface="微软雅黑" panose="020B0503020204020204" charset="-122"/>
                <a:ea typeface="微软雅黑" panose="020B0503020204020204" charset="-122"/>
              </a:rPr>
              <a:t>+</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r>
              <a:rPr lang="zh-CN" altLang="en-US" sz="1200" dirty="0">
                <a:solidFill>
                  <a:schemeClr val="tx1">
                    <a:lumMod val="50000"/>
                    <a:lumOff val="50000"/>
                  </a:schemeClr>
                </a:solidFill>
                <a:latin typeface="微软雅黑" panose="020B0503020204020204" charset="-122"/>
                <a:ea typeface="微软雅黑" panose="020B0503020204020204" charset="-122"/>
              </a:rPr>
              <a:t>单个</a:t>
            </a:r>
            <a:r>
              <a:rPr lang="zh-CN" altLang="en-US" sz="1200" dirty="0" smtClean="0">
                <a:solidFill>
                  <a:schemeClr val="tx1">
                    <a:lumMod val="50000"/>
                    <a:lumOff val="50000"/>
                  </a:schemeClr>
                </a:solidFill>
                <a:latin typeface="微软雅黑" panose="020B0503020204020204" charset="-122"/>
                <a:ea typeface="微软雅黑" panose="020B0503020204020204" charset="-122"/>
              </a:rPr>
              <a:t>商户</a:t>
            </a:r>
            <a:r>
              <a:rPr lang="en-US" altLang="zh-CN" sz="1200" dirty="0" smtClean="0">
                <a:solidFill>
                  <a:schemeClr val="tx1">
                    <a:lumMod val="50000"/>
                    <a:lumOff val="50000"/>
                  </a:schemeClr>
                </a:solidFill>
                <a:latin typeface="微软雅黑" panose="020B0503020204020204" charset="-122"/>
                <a:ea typeface="微软雅黑" panose="020B0503020204020204" charset="-122"/>
              </a:rPr>
              <a:t>3000-5000</a:t>
            </a:r>
            <a:r>
              <a:rPr lang="zh-CN" altLang="en-US" sz="1200" dirty="0" smtClean="0">
                <a:solidFill>
                  <a:schemeClr val="tx1">
                    <a:lumMod val="50000"/>
                    <a:lumOff val="50000"/>
                  </a:schemeClr>
                </a:solidFill>
                <a:latin typeface="微软雅黑" panose="020B0503020204020204" charset="-122"/>
                <a:ea typeface="微软雅黑" panose="020B0503020204020204" charset="-122"/>
              </a:rPr>
              <a:t>元</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r>
              <a:rPr lang="zh-CN" altLang="en-US" sz="1200" dirty="0">
                <a:solidFill>
                  <a:schemeClr val="tx1">
                    <a:lumMod val="50000"/>
                    <a:lumOff val="50000"/>
                  </a:schemeClr>
                </a:solidFill>
                <a:latin typeface="微软雅黑" panose="020B0503020204020204" charset="-122"/>
                <a:ea typeface="微软雅黑" panose="020B0503020204020204" charset="-122"/>
              </a:rPr>
              <a:t>每场参与商户</a:t>
            </a:r>
            <a:r>
              <a:rPr lang="en-US" altLang="zh-CN" sz="1200" dirty="0">
                <a:solidFill>
                  <a:schemeClr val="tx1">
                    <a:lumMod val="50000"/>
                    <a:lumOff val="50000"/>
                  </a:schemeClr>
                </a:solidFill>
                <a:latin typeface="微软雅黑" panose="020B0503020204020204" charset="-122"/>
                <a:ea typeface="微软雅黑" panose="020B0503020204020204" charset="-122"/>
              </a:rPr>
              <a:t>20+</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2" name="文本框 41"/>
          <p:cNvSpPr txBox="1"/>
          <p:nvPr/>
        </p:nvSpPr>
        <p:spPr>
          <a:xfrm>
            <a:off x="10096317" y="4337395"/>
            <a:ext cx="1580882" cy="757130"/>
          </a:xfrm>
          <a:prstGeom prst="rect">
            <a:avLst/>
          </a:prstGeom>
          <a:noFill/>
        </p:spPr>
        <p:txBody>
          <a:bodyPr wrap="none" rtlCol="0">
            <a:spAutoFit/>
          </a:bodyPr>
          <a:lstStyle/>
          <a:p>
            <a:pPr algn="ctr">
              <a:lnSpc>
                <a:spcPct val="120000"/>
              </a:lnSpc>
            </a:pPr>
            <a:r>
              <a:rPr lang="zh-CN" altLang="en-US" sz="1200" dirty="0">
                <a:solidFill>
                  <a:schemeClr val="tx1">
                    <a:lumMod val="50000"/>
                    <a:lumOff val="50000"/>
                  </a:schemeClr>
                </a:solidFill>
                <a:latin typeface="微软雅黑" panose="020B0503020204020204" charset="-122"/>
                <a:ea typeface="微软雅黑" panose="020B0503020204020204" charset="-122"/>
              </a:rPr>
              <a:t>服务</a:t>
            </a:r>
            <a:r>
              <a:rPr lang="zh-CN" altLang="en-US" sz="1200" dirty="0">
                <a:solidFill>
                  <a:schemeClr val="tx1">
                    <a:lumMod val="50000"/>
                    <a:lumOff val="50000"/>
                  </a:schemeClr>
                </a:solidFill>
                <a:latin typeface="微软雅黑" panose="020B0503020204020204" charset="-122"/>
                <a:ea typeface="微软雅黑" panose="020B0503020204020204" charset="-122"/>
                <a:sym typeface="+mn-ea"/>
              </a:rPr>
              <a:t>商户</a:t>
            </a:r>
            <a:r>
              <a:rPr lang="en-US" altLang="zh-CN" sz="1200" dirty="0">
                <a:solidFill>
                  <a:schemeClr val="tx1">
                    <a:lumMod val="50000"/>
                    <a:lumOff val="50000"/>
                  </a:schemeClr>
                </a:solidFill>
                <a:latin typeface="微软雅黑" panose="020B0503020204020204" charset="-122"/>
                <a:ea typeface="微软雅黑" panose="020B0503020204020204" charset="-122"/>
              </a:rPr>
              <a:t>30%</a:t>
            </a:r>
            <a:r>
              <a:rPr lang="zh-CN" altLang="en-US" sz="1200" dirty="0">
                <a:solidFill>
                  <a:schemeClr val="tx1">
                    <a:lumMod val="50000"/>
                    <a:lumOff val="50000"/>
                  </a:schemeClr>
                </a:solidFill>
                <a:latin typeface="微软雅黑" panose="020B0503020204020204" charset="-122"/>
                <a:ea typeface="微软雅黑" panose="020B0503020204020204" charset="-122"/>
              </a:rPr>
              <a:t>以上</a:t>
            </a:r>
          </a:p>
          <a:p>
            <a:pPr algn="ctr">
              <a:lnSpc>
                <a:spcPct val="120000"/>
              </a:lnSpc>
            </a:pPr>
            <a:r>
              <a:rPr lang="zh-CN" altLang="en-US" sz="1200" dirty="0" smtClean="0">
                <a:solidFill>
                  <a:schemeClr val="tx1">
                    <a:lumMod val="50000"/>
                    <a:lumOff val="50000"/>
                  </a:schemeClr>
                </a:solidFill>
                <a:latin typeface="微软雅黑" panose="020B0503020204020204" charset="-122"/>
                <a:ea typeface="微软雅黑" panose="020B0503020204020204" charset="-122"/>
              </a:rPr>
              <a:t>每次推广费</a:t>
            </a:r>
            <a:r>
              <a:rPr lang="en-US" altLang="zh-CN" sz="1200" dirty="0" smtClean="0">
                <a:solidFill>
                  <a:schemeClr val="tx1">
                    <a:lumMod val="50000"/>
                    <a:lumOff val="50000"/>
                  </a:schemeClr>
                </a:solidFill>
                <a:latin typeface="微软雅黑" panose="020B0503020204020204" charset="-122"/>
                <a:ea typeface="微软雅黑" panose="020B0503020204020204" charset="-122"/>
              </a:rPr>
              <a:t>3000</a:t>
            </a:r>
            <a:r>
              <a:rPr lang="zh-CN" altLang="en-US" sz="1200" dirty="0" smtClean="0">
                <a:solidFill>
                  <a:schemeClr val="tx1">
                    <a:lumMod val="50000"/>
                    <a:lumOff val="50000"/>
                  </a:schemeClr>
                </a:solidFill>
                <a:latin typeface="微软雅黑" panose="020B0503020204020204" charset="-122"/>
                <a:ea typeface="微软雅黑" panose="020B0503020204020204" charset="-122"/>
              </a:rPr>
              <a:t>元</a:t>
            </a:r>
            <a:r>
              <a:rPr lang="en-US" altLang="zh-CN" sz="1200" dirty="0" smtClean="0">
                <a:solidFill>
                  <a:schemeClr val="tx1">
                    <a:lumMod val="50000"/>
                    <a:lumOff val="50000"/>
                  </a:schemeClr>
                </a:solidFill>
                <a:latin typeface="微软雅黑" panose="020B0503020204020204" charset="-122"/>
                <a:ea typeface="微软雅黑" panose="020B0503020204020204" charset="-122"/>
              </a:rPr>
              <a:t>+</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lnSpc>
                <a:spcPct val="120000"/>
              </a:lnSpc>
            </a:pP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3" name="object 9"/>
          <p:cNvSpPr/>
          <p:nvPr/>
        </p:nvSpPr>
        <p:spPr>
          <a:xfrm>
            <a:off x="1763395" y="2473070"/>
            <a:ext cx="618744" cy="701039"/>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44" name="object 10"/>
          <p:cNvSpPr/>
          <p:nvPr/>
        </p:nvSpPr>
        <p:spPr>
          <a:xfrm>
            <a:off x="4125086" y="2831973"/>
            <a:ext cx="704088" cy="446531"/>
          </a:xfrm>
          <a:prstGeom prst="rect">
            <a:avLst/>
          </a:prstGeom>
          <a:blipFill>
            <a:blip r:embed="rId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050" name="小人"/>
          <p:cNvSpPr/>
          <p:nvPr/>
        </p:nvSpPr>
        <p:spPr bwMode="auto">
          <a:xfrm>
            <a:off x="6570345" y="3008630"/>
            <a:ext cx="609600" cy="45720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38" name="object 155"/>
          <p:cNvSpPr/>
          <p:nvPr/>
        </p:nvSpPr>
        <p:spPr>
          <a:xfrm>
            <a:off x="8786076" y="3174250"/>
            <a:ext cx="384810" cy="382270"/>
          </a:xfrm>
          <a:custGeom>
            <a:avLst/>
            <a:gdLst/>
            <a:ahLst/>
            <a:cxnLst/>
            <a:rect l="l" t="t" r="r" b="b"/>
            <a:pathLst>
              <a:path w="384810" h="382270">
                <a:moveTo>
                  <a:pt x="115760" y="381736"/>
                </a:moveTo>
                <a:lnTo>
                  <a:pt x="96151" y="381736"/>
                </a:lnTo>
                <a:lnTo>
                  <a:pt x="88252" y="374205"/>
                </a:lnTo>
                <a:lnTo>
                  <a:pt x="88252" y="104673"/>
                </a:lnTo>
                <a:lnTo>
                  <a:pt x="6108" y="26162"/>
                </a:lnTo>
                <a:lnTo>
                  <a:pt x="0" y="19989"/>
                </a:lnTo>
                <a:lnTo>
                  <a:pt x="241" y="10185"/>
                </a:lnTo>
                <a:lnTo>
                  <a:pt x="6705" y="4356"/>
                </a:lnTo>
                <a:lnTo>
                  <a:pt x="9931" y="1396"/>
                </a:lnTo>
                <a:lnTo>
                  <a:pt x="14084" y="0"/>
                </a:lnTo>
                <a:lnTo>
                  <a:pt x="22339" y="228"/>
                </a:lnTo>
                <a:lnTo>
                  <a:pt x="26428" y="1854"/>
                </a:lnTo>
                <a:lnTo>
                  <a:pt x="29540" y="4927"/>
                </a:lnTo>
                <a:lnTo>
                  <a:pt x="108102" y="79908"/>
                </a:lnTo>
                <a:lnTo>
                  <a:pt x="199549" y="79908"/>
                </a:lnTo>
                <a:lnTo>
                  <a:pt x="173634" y="104673"/>
                </a:lnTo>
                <a:lnTo>
                  <a:pt x="173690" y="223685"/>
                </a:lnTo>
                <a:lnTo>
                  <a:pt x="123774" y="223685"/>
                </a:lnTo>
                <a:lnTo>
                  <a:pt x="123774" y="374205"/>
                </a:lnTo>
                <a:lnTo>
                  <a:pt x="115760" y="381736"/>
                </a:lnTo>
                <a:close/>
              </a:path>
              <a:path w="384810" h="382270">
                <a:moveTo>
                  <a:pt x="199549" y="79908"/>
                </a:moveTo>
                <a:lnTo>
                  <a:pt x="154266" y="79908"/>
                </a:lnTo>
                <a:lnTo>
                  <a:pt x="232346" y="4927"/>
                </a:lnTo>
                <a:lnTo>
                  <a:pt x="237584" y="1405"/>
                </a:lnTo>
                <a:lnTo>
                  <a:pt x="243636" y="107"/>
                </a:lnTo>
                <a:lnTo>
                  <a:pt x="249755" y="1077"/>
                </a:lnTo>
                <a:lnTo>
                  <a:pt x="255193" y="4356"/>
                </a:lnTo>
                <a:lnTo>
                  <a:pt x="261645" y="10185"/>
                </a:lnTo>
                <a:lnTo>
                  <a:pt x="261886" y="19989"/>
                </a:lnTo>
                <a:lnTo>
                  <a:pt x="255790" y="26162"/>
                </a:lnTo>
                <a:lnTo>
                  <a:pt x="199549" y="79908"/>
                </a:lnTo>
                <a:close/>
              </a:path>
              <a:path w="384810" h="382270">
                <a:moveTo>
                  <a:pt x="130771" y="73177"/>
                </a:moveTo>
                <a:lnTo>
                  <a:pt x="118508" y="70805"/>
                </a:lnTo>
                <a:lnTo>
                  <a:pt x="108492" y="64336"/>
                </a:lnTo>
                <a:lnTo>
                  <a:pt x="101739" y="54741"/>
                </a:lnTo>
                <a:lnTo>
                  <a:pt x="99263" y="42989"/>
                </a:lnTo>
                <a:lnTo>
                  <a:pt x="101739" y="31245"/>
                </a:lnTo>
                <a:lnTo>
                  <a:pt x="108492" y="21653"/>
                </a:lnTo>
                <a:lnTo>
                  <a:pt x="118508" y="15186"/>
                </a:lnTo>
                <a:lnTo>
                  <a:pt x="130771" y="12814"/>
                </a:lnTo>
                <a:lnTo>
                  <a:pt x="143033" y="15186"/>
                </a:lnTo>
                <a:lnTo>
                  <a:pt x="153044" y="21653"/>
                </a:lnTo>
                <a:lnTo>
                  <a:pt x="159793" y="31245"/>
                </a:lnTo>
                <a:lnTo>
                  <a:pt x="162267" y="42989"/>
                </a:lnTo>
                <a:lnTo>
                  <a:pt x="159793" y="54741"/>
                </a:lnTo>
                <a:lnTo>
                  <a:pt x="153044" y="64336"/>
                </a:lnTo>
                <a:lnTo>
                  <a:pt x="143033" y="70805"/>
                </a:lnTo>
                <a:lnTo>
                  <a:pt x="130771" y="73177"/>
                </a:lnTo>
                <a:close/>
              </a:path>
              <a:path w="384810" h="382270">
                <a:moveTo>
                  <a:pt x="340198" y="167309"/>
                </a:moveTo>
                <a:lnTo>
                  <a:pt x="308025" y="167309"/>
                </a:lnTo>
                <a:lnTo>
                  <a:pt x="363512" y="114134"/>
                </a:lnTo>
                <a:lnTo>
                  <a:pt x="367944" y="109677"/>
                </a:lnTo>
                <a:lnTo>
                  <a:pt x="375119" y="109562"/>
                </a:lnTo>
                <a:lnTo>
                  <a:pt x="379780" y="113677"/>
                </a:lnTo>
                <a:lnTo>
                  <a:pt x="384327" y="117894"/>
                </a:lnTo>
                <a:lnTo>
                  <a:pt x="384556" y="124739"/>
                </a:lnTo>
                <a:lnTo>
                  <a:pt x="380136" y="129197"/>
                </a:lnTo>
                <a:lnTo>
                  <a:pt x="340198" y="167309"/>
                </a:lnTo>
                <a:close/>
              </a:path>
              <a:path w="384810" h="382270">
                <a:moveTo>
                  <a:pt x="280758" y="381736"/>
                </a:moveTo>
                <a:lnTo>
                  <a:pt x="266877" y="381736"/>
                </a:lnTo>
                <a:lnTo>
                  <a:pt x="261137" y="376377"/>
                </a:lnTo>
                <a:lnTo>
                  <a:pt x="261137" y="184886"/>
                </a:lnTo>
                <a:lnTo>
                  <a:pt x="202907" y="129197"/>
                </a:lnTo>
                <a:lnTo>
                  <a:pt x="198475" y="124739"/>
                </a:lnTo>
                <a:lnTo>
                  <a:pt x="198716" y="117894"/>
                </a:lnTo>
                <a:lnTo>
                  <a:pt x="203263" y="113677"/>
                </a:lnTo>
                <a:lnTo>
                  <a:pt x="205536" y="111620"/>
                </a:lnTo>
                <a:lnTo>
                  <a:pt x="208495" y="110616"/>
                </a:lnTo>
                <a:lnTo>
                  <a:pt x="214388" y="110769"/>
                </a:lnTo>
                <a:lnTo>
                  <a:pt x="217309" y="111899"/>
                </a:lnTo>
                <a:lnTo>
                  <a:pt x="219519" y="114134"/>
                </a:lnTo>
                <a:lnTo>
                  <a:pt x="275374" y="167309"/>
                </a:lnTo>
                <a:lnTo>
                  <a:pt x="340198" y="167309"/>
                </a:lnTo>
                <a:lnTo>
                  <a:pt x="321779" y="184886"/>
                </a:lnTo>
                <a:lnTo>
                  <a:pt x="321830" y="269443"/>
                </a:lnTo>
                <a:lnTo>
                  <a:pt x="286372" y="269443"/>
                </a:lnTo>
                <a:lnTo>
                  <a:pt x="286372" y="376377"/>
                </a:lnTo>
                <a:lnTo>
                  <a:pt x="280758" y="381736"/>
                </a:lnTo>
                <a:close/>
              </a:path>
              <a:path w="384810" h="382270">
                <a:moveTo>
                  <a:pt x="291338" y="162509"/>
                </a:moveTo>
                <a:lnTo>
                  <a:pt x="282611" y="160828"/>
                </a:lnTo>
                <a:lnTo>
                  <a:pt x="275486" y="156244"/>
                </a:lnTo>
                <a:lnTo>
                  <a:pt x="270683" y="149446"/>
                </a:lnTo>
                <a:lnTo>
                  <a:pt x="268922" y="141122"/>
                </a:lnTo>
                <a:lnTo>
                  <a:pt x="270683" y="132805"/>
                </a:lnTo>
                <a:lnTo>
                  <a:pt x="275486" y="126010"/>
                </a:lnTo>
                <a:lnTo>
                  <a:pt x="282611" y="121428"/>
                </a:lnTo>
                <a:lnTo>
                  <a:pt x="291338" y="119748"/>
                </a:lnTo>
                <a:lnTo>
                  <a:pt x="300071" y="121428"/>
                </a:lnTo>
                <a:lnTo>
                  <a:pt x="307200" y="126010"/>
                </a:lnTo>
                <a:lnTo>
                  <a:pt x="312004" y="132805"/>
                </a:lnTo>
                <a:lnTo>
                  <a:pt x="313766" y="141122"/>
                </a:lnTo>
                <a:lnTo>
                  <a:pt x="312004" y="149446"/>
                </a:lnTo>
                <a:lnTo>
                  <a:pt x="307200" y="156244"/>
                </a:lnTo>
                <a:lnTo>
                  <a:pt x="300071" y="160828"/>
                </a:lnTo>
                <a:lnTo>
                  <a:pt x="291338" y="162509"/>
                </a:lnTo>
                <a:close/>
              </a:path>
              <a:path w="384810" h="382270">
                <a:moveTo>
                  <a:pt x="165862" y="381736"/>
                </a:moveTo>
                <a:lnTo>
                  <a:pt x="146253" y="381736"/>
                </a:lnTo>
                <a:lnTo>
                  <a:pt x="138239" y="374205"/>
                </a:lnTo>
                <a:lnTo>
                  <a:pt x="138125" y="223685"/>
                </a:lnTo>
                <a:lnTo>
                  <a:pt x="173690" y="223685"/>
                </a:lnTo>
                <a:lnTo>
                  <a:pt x="173761" y="374205"/>
                </a:lnTo>
                <a:lnTo>
                  <a:pt x="165862" y="381736"/>
                </a:lnTo>
                <a:close/>
              </a:path>
              <a:path w="384810" h="382270">
                <a:moveTo>
                  <a:pt x="316280" y="381736"/>
                </a:moveTo>
                <a:lnTo>
                  <a:pt x="302399" y="381736"/>
                </a:lnTo>
                <a:lnTo>
                  <a:pt x="296659" y="376377"/>
                </a:lnTo>
                <a:lnTo>
                  <a:pt x="296659" y="269443"/>
                </a:lnTo>
                <a:lnTo>
                  <a:pt x="321830" y="269443"/>
                </a:lnTo>
                <a:lnTo>
                  <a:pt x="321894" y="376377"/>
                </a:lnTo>
                <a:lnTo>
                  <a:pt x="316280" y="381736"/>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5" name="喇叭"/>
          <p:cNvSpPr/>
          <p:nvPr/>
        </p:nvSpPr>
        <p:spPr bwMode="auto">
          <a:xfrm>
            <a:off x="10734675" y="3302000"/>
            <a:ext cx="304800" cy="304800"/>
          </a:xfrm>
          <a:custGeom>
            <a:avLst/>
            <a:gdLst>
              <a:gd name="T0" fmla="*/ 471979 w 1773238"/>
              <a:gd name="T1" fmla="*/ 958334 h 1387475"/>
              <a:gd name="T2" fmla="*/ 185738 w 1773238"/>
              <a:gd name="T3" fmla="*/ 450008 h 1387475"/>
              <a:gd name="T4" fmla="*/ 1444626 w 1773238"/>
              <a:gd name="T5" fmla="*/ 277813 h 1387475"/>
              <a:gd name="T6" fmla="*/ 1694152 w 1773238"/>
              <a:gd name="T7" fmla="*/ 274195 h 1387475"/>
              <a:gd name="T8" fmla="*/ 1717020 w 1773238"/>
              <a:gd name="T9" fmla="*/ 282128 h 1387475"/>
              <a:gd name="T10" fmla="*/ 1737030 w 1773238"/>
              <a:gd name="T11" fmla="*/ 294505 h 1387475"/>
              <a:gd name="T12" fmla="*/ 1753546 w 1773238"/>
              <a:gd name="T13" fmla="*/ 311960 h 1387475"/>
              <a:gd name="T14" fmla="*/ 1765298 w 1773238"/>
              <a:gd name="T15" fmla="*/ 332271 h 1387475"/>
              <a:gd name="T16" fmla="*/ 1771650 w 1773238"/>
              <a:gd name="T17" fmla="*/ 355755 h 1387475"/>
              <a:gd name="T18" fmla="*/ 1772920 w 1773238"/>
              <a:gd name="T19" fmla="*/ 807033 h 1387475"/>
              <a:gd name="T20" fmla="*/ 1768474 w 1773238"/>
              <a:gd name="T21" fmla="*/ 831152 h 1387475"/>
              <a:gd name="T22" fmla="*/ 1758628 w 1773238"/>
              <a:gd name="T23" fmla="*/ 853050 h 1387475"/>
              <a:gd name="T24" fmla="*/ 1744017 w 1773238"/>
              <a:gd name="T25" fmla="*/ 871774 h 1387475"/>
              <a:gd name="T26" fmla="*/ 1725596 w 1773238"/>
              <a:gd name="T27" fmla="*/ 886372 h 1387475"/>
              <a:gd name="T28" fmla="*/ 1703363 w 1773238"/>
              <a:gd name="T29" fmla="*/ 896210 h 1387475"/>
              <a:gd name="T30" fmla="*/ 1679224 w 1773238"/>
              <a:gd name="T31" fmla="*/ 900653 h 1387475"/>
              <a:gd name="T32" fmla="*/ 1570283 w 1773238"/>
              <a:gd name="T33" fmla="*/ 1587 h 1387475"/>
              <a:gd name="T34" fmla="*/ 1595692 w 1773238"/>
              <a:gd name="T35" fmla="*/ 14281 h 1387475"/>
              <a:gd name="T36" fmla="*/ 1612843 w 1773238"/>
              <a:gd name="T37" fmla="*/ 38400 h 1387475"/>
              <a:gd name="T38" fmla="*/ 1617290 w 1773238"/>
              <a:gd name="T39" fmla="*/ 1125340 h 1387475"/>
              <a:gd name="T40" fmla="*/ 1609667 w 1773238"/>
              <a:gd name="T41" fmla="*/ 1153902 h 1387475"/>
              <a:gd name="T42" fmla="*/ 1590610 w 1773238"/>
              <a:gd name="T43" fmla="*/ 1175482 h 1387475"/>
              <a:gd name="T44" fmla="*/ 1562978 w 1773238"/>
              <a:gd name="T45" fmla="*/ 1185320 h 1387475"/>
              <a:gd name="T46" fmla="*/ 1531534 w 1773238"/>
              <a:gd name="T47" fmla="*/ 1179925 h 1387475"/>
              <a:gd name="T48" fmla="*/ 697798 w 1773238"/>
              <a:gd name="T49" fmla="*/ 875265 h 1387475"/>
              <a:gd name="T50" fmla="*/ 666036 w 1773238"/>
              <a:gd name="T51" fmla="*/ 887641 h 1387475"/>
              <a:gd name="T52" fmla="*/ 631416 w 1773238"/>
              <a:gd name="T53" fmla="*/ 893671 h 1387475"/>
              <a:gd name="T54" fmla="*/ 771484 w 1773238"/>
              <a:gd name="T55" fmla="*/ 1307184 h 1387475"/>
              <a:gd name="T56" fmla="*/ 774343 w 1773238"/>
              <a:gd name="T57" fmla="*/ 1336064 h 1387475"/>
              <a:gd name="T58" fmla="*/ 763544 w 1773238"/>
              <a:gd name="T59" fmla="*/ 1362722 h 1387475"/>
              <a:gd name="T60" fmla="*/ 740993 w 1773238"/>
              <a:gd name="T61" fmla="*/ 1381128 h 1387475"/>
              <a:gd name="T62" fmla="*/ 449741 w 1773238"/>
              <a:gd name="T63" fmla="*/ 1387475 h 1387475"/>
              <a:gd name="T64" fmla="*/ 426873 w 1773238"/>
              <a:gd name="T65" fmla="*/ 1383032 h 1387475"/>
              <a:gd name="T66" fmla="*/ 407816 w 1773238"/>
              <a:gd name="T67" fmla="*/ 1370655 h 1387475"/>
              <a:gd name="T68" fmla="*/ 394794 w 1773238"/>
              <a:gd name="T69" fmla="*/ 1352249 h 1387475"/>
              <a:gd name="T70" fmla="*/ 149279 w 1773238"/>
              <a:gd name="T71" fmla="*/ 891450 h 1387475"/>
              <a:gd name="T72" fmla="*/ 108624 w 1773238"/>
              <a:gd name="T73" fmla="*/ 878755 h 1387475"/>
              <a:gd name="T74" fmla="*/ 72416 w 1773238"/>
              <a:gd name="T75" fmla="*/ 857175 h 1387475"/>
              <a:gd name="T76" fmla="*/ 41925 w 1773238"/>
              <a:gd name="T77" fmla="*/ 827979 h 1387475"/>
              <a:gd name="T78" fmla="*/ 18104 w 1773238"/>
              <a:gd name="T79" fmla="*/ 791483 h 1387475"/>
              <a:gd name="T80" fmla="*/ 3812 w 1773238"/>
              <a:gd name="T81" fmla="*/ 748957 h 1387475"/>
              <a:gd name="T82" fmla="*/ 0 w 1773238"/>
              <a:gd name="T83" fmla="*/ 457943 h 1387475"/>
              <a:gd name="T84" fmla="*/ 5717 w 1773238"/>
              <a:gd name="T85" fmla="*/ 412561 h 1387475"/>
              <a:gd name="T86" fmla="*/ 22233 w 1773238"/>
              <a:gd name="T87" fmla="*/ 371622 h 1387475"/>
              <a:gd name="T88" fmla="*/ 47325 w 1773238"/>
              <a:gd name="T89" fmla="*/ 335761 h 1387475"/>
              <a:gd name="T90" fmla="*/ 73051 w 1773238"/>
              <a:gd name="T91" fmla="*/ 311960 h 1387475"/>
              <a:gd name="T92" fmla="*/ 111165 w 1773238"/>
              <a:gd name="T93" fmla="*/ 290062 h 1387475"/>
              <a:gd name="T94" fmla="*/ 154678 w 1773238"/>
              <a:gd name="T95" fmla="*/ 278003 h 1387475"/>
              <a:gd name="T96" fmla="*/ 625699 w 1773238"/>
              <a:gd name="T97" fmla="*/ 275781 h 1387475"/>
              <a:gd name="T98" fmla="*/ 666036 w 1773238"/>
              <a:gd name="T99" fmla="*/ 282446 h 1387475"/>
              <a:gd name="T100" fmla="*/ 702562 w 1773238"/>
              <a:gd name="T101" fmla="*/ 297361 h 1387475"/>
              <a:gd name="T102" fmla="*/ 734958 w 1773238"/>
              <a:gd name="T103" fmla="*/ 318942 h 1387475"/>
              <a:gd name="T104" fmla="*/ 1558531 w 1773238"/>
              <a:gd name="T105" fmla="*/ 0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3238" h="1387475">
                <a:moveTo>
                  <a:pt x="471979" y="958334"/>
                </a:moveTo>
                <a:lnTo>
                  <a:pt x="442466" y="1015521"/>
                </a:lnTo>
                <a:lnTo>
                  <a:pt x="569719" y="1268413"/>
                </a:lnTo>
                <a:lnTo>
                  <a:pt x="620177" y="1268413"/>
                </a:lnTo>
                <a:lnTo>
                  <a:pt x="471979" y="958334"/>
                </a:lnTo>
                <a:close/>
                <a:moveTo>
                  <a:pt x="185738" y="450008"/>
                </a:moveTo>
                <a:lnTo>
                  <a:pt x="185738" y="540236"/>
                </a:lnTo>
                <a:lnTo>
                  <a:pt x="604627" y="540236"/>
                </a:lnTo>
                <a:lnTo>
                  <a:pt x="604627" y="450008"/>
                </a:lnTo>
                <a:lnTo>
                  <a:pt x="185738" y="450008"/>
                </a:lnTo>
                <a:close/>
                <a:moveTo>
                  <a:pt x="1444626" y="277813"/>
                </a:moveTo>
                <a:lnTo>
                  <a:pt x="851200" y="479555"/>
                </a:lnTo>
                <a:lnTo>
                  <a:pt x="851200" y="558981"/>
                </a:lnTo>
                <a:lnTo>
                  <a:pt x="1444626" y="455409"/>
                </a:lnTo>
                <a:lnTo>
                  <a:pt x="1444626" y="277813"/>
                </a:lnTo>
                <a:close/>
                <a:moveTo>
                  <a:pt x="1674143" y="272290"/>
                </a:moveTo>
                <a:lnTo>
                  <a:pt x="1679224" y="272290"/>
                </a:lnTo>
                <a:lnTo>
                  <a:pt x="1684306" y="272608"/>
                </a:lnTo>
                <a:lnTo>
                  <a:pt x="1689070" y="273243"/>
                </a:lnTo>
                <a:lnTo>
                  <a:pt x="1694152" y="274195"/>
                </a:lnTo>
                <a:lnTo>
                  <a:pt x="1698916" y="275147"/>
                </a:lnTo>
                <a:lnTo>
                  <a:pt x="1703363" y="276416"/>
                </a:lnTo>
                <a:lnTo>
                  <a:pt x="1708127" y="278003"/>
                </a:lnTo>
                <a:lnTo>
                  <a:pt x="1712574" y="279907"/>
                </a:lnTo>
                <a:lnTo>
                  <a:pt x="1717020" y="282128"/>
                </a:lnTo>
                <a:lnTo>
                  <a:pt x="1721149" y="284033"/>
                </a:lnTo>
                <a:lnTo>
                  <a:pt x="1725596" y="286571"/>
                </a:lnTo>
                <a:lnTo>
                  <a:pt x="1729090" y="289110"/>
                </a:lnTo>
                <a:lnTo>
                  <a:pt x="1733219" y="291966"/>
                </a:lnTo>
                <a:lnTo>
                  <a:pt x="1737030" y="294505"/>
                </a:lnTo>
                <a:lnTo>
                  <a:pt x="1740524" y="297679"/>
                </a:lnTo>
                <a:lnTo>
                  <a:pt x="1744017" y="301170"/>
                </a:lnTo>
                <a:lnTo>
                  <a:pt x="1747194" y="304343"/>
                </a:lnTo>
                <a:lnTo>
                  <a:pt x="1750370" y="308152"/>
                </a:lnTo>
                <a:lnTo>
                  <a:pt x="1753546" y="311960"/>
                </a:lnTo>
                <a:lnTo>
                  <a:pt x="1756087" y="315768"/>
                </a:lnTo>
                <a:lnTo>
                  <a:pt x="1758628" y="319894"/>
                </a:lnTo>
                <a:lnTo>
                  <a:pt x="1760851" y="323702"/>
                </a:lnTo>
                <a:lnTo>
                  <a:pt x="1763392" y="327828"/>
                </a:lnTo>
                <a:lnTo>
                  <a:pt x="1765298" y="332271"/>
                </a:lnTo>
                <a:lnTo>
                  <a:pt x="1766886" y="336713"/>
                </a:lnTo>
                <a:lnTo>
                  <a:pt x="1768474" y="341474"/>
                </a:lnTo>
                <a:lnTo>
                  <a:pt x="1769744" y="346234"/>
                </a:lnTo>
                <a:lnTo>
                  <a:pt x="1771015" y="350994"/>
                </a:lnTo>
                <a:lnTo>
                  <a:pt x="1771650" y="355755"/>
                </a:lnTo>
                <a:lnTo>
                  <a:pt x="1772603" y="360515"/>
                </a:lnTo>
                <a:lnTo>
                  <a:pt x="1772920" y="365593"/>
                </a:lnTo>
                <a:lnTo>
                  <a:pt x="1773238" y="370670"/>
                </a:lnTo>
                <a:lnTo>
                  <a:pt x="1773238" y="801956"/>
                </a:lnTo>
                <a:lnTo>
                  <a:pt x="1772920" y="807033"/>
                </a:lnTo>
                <a:lnTo>
                  <a:pt x="1772603" y="811794"/>
                </a:lnTo>
                <a:lnTo>
                  <a:pt x="1771650" y="816871"/>
                </a:lnTo>
                <a:lnTo>
                  <a:pt x="1771015" y="821632"/>
                </a:lnTo>
                <a:lnTo>
                  <a:pt x="1769744" y="826392"/>
                </a:lnTo>
                <a:lnTo>
                  <a:pt x="1768474" y="831152"/>
                </a:lnTo>
                <a:lnTo>
                  <a:pt x="1766886" y="835595"/>
                </a:lnTo>
                <a:lnTo>
                  <a:pt x="1765298" y="840356"/>
                </a:lnTo>
                <a:lnTo>
                  <a:pt x="1763392" y="844481"/>
                </a:lnTo>
                <a:lnTo>
                  <a:pt x="1760851" y="848924"/>
                </a:lnTo>
                <a:lnTo>
                  <a:pt x="1758628" y="853050"/>
                </a:lnTo>
                <a:lnTo>
                  <a:pt x="1756087" y="856858"/>
                </a:lnTo>
                <a:lnTo>
                  <a:pt x="1753546" y="860666"/>
                </a:lnTo>
                <a:lnTo>
                  <a:pt x="1750370" y="864475"/>
                </a:lnTo>
                <a:lnTo>
                  <a:pt x="1747194" y="868283"/>
                </a:lnTo>
                <a:lnTo>
                  <a:pt x="1744017" y="871774"/>
                </a:lnTo>
                <a:lnTo>
                  <a:pt x="1740524" y="874630"/>
                </a:lnTo>
                <a:lnTo>
                  <a:pt x="1737030" y="878121"/>
                </a:lnTo>
                <a:lnTo>
                  <a:pt x="1733219" y="880660"/>
                </a:lnTo>
                <a:lnTo>
                  <a:pt x="1729090" y="883516"/>
                </a:lnTo>
                <a:lnTo>
                  <a:pt x="1725596" y="886372"/>
                </a:lnTo>
                <a:lnTo>
                  <a:pt x="1721149" y="888593"/>
                </a:lnTo>
                <a:lnTo>
                  <a:pt x="1717020" y="890815"/>
                </a:lnTo>
                <a:lnTo>
                  <a:pt x="1712574" y="892719"/>
                </a:lnTo>
                <a:lnTo>
                  <a:pt x="1708127" y="894306"/>
                </a:lnTo>
                <a:lnTo>
                  <a:pt x="1703363" y="896210"/>
                </a:lnTo>
                <a:lnTo>
                  <a:pt x="1698916" y="897479"/>
                </a:lnTo>
                <a:lnTo>
                  <a:pt x="1694152" y="898431"/>
                </a:lnTo>
                <a:lnTo>
                  <a:pt x="1689070" y="899384"/>
                </a:lnTo>
                <a:lnTo>
                  <a:pt x="1684306" y="900336"/>
                </a:lnTo>
                <a:lnTo>
                  <a:pt x="1679224" y="900653"/>
                </a:lnTo>
                <a:lnTo>
                  <a:pt x="1674143" y="900653"/>
                </a:lnTo>
                <a:lnTo>
                  <a:pt x="1674143" y="272290"/>
                </a:lnTo>
                <a:close/>
                <a:moveTo>
                  <a:pt x="1558531" y="0"/>
                </a:moveTo>
                <a:lnTo>
                  <a:pt x="1564566" y="635"/>
                </a:lnTo>
                <a:lnTo>
                  <a:pt x="1570283" y="1587"/>
                </a:lnTo>
                <a:lnTo>
                  <a:pt x="1575682" y="3174"/>
                </a:lnTo>
                <a:lnTo>
                  <a:pt x="1581082" y="5078"/>
                </a:lnTo>
                <a:lnTo>
                  <a:pt x="1586163" y="7934"/>
                </a:lnTo>
                <a:lnTo>
                  <a:pt x="1590928" y="10790"/>
                </a:lnTo>
                <a:lnTo>
                  <a:pt x="1595692" y="14281"/>
                </a:lnTo>
                <a:lnTo>
                  <a:pt x="1600139" y="18407"/>
                </a:lnTo>
                <a:lnTo>
                  <a:pt x="1603950" y="22850"/>
                </a:lnTo>
                <a:lnTo>
                  <a:pt x="1607444" y="27610"/>
                </a:lnTo>
                <a:lnTo>
                  <a:pt x="1610302" y="32688"/>
                </a:lnTo>
                <a:lnTo>
                  <a:pt x="1612843" y="38400"/>
                </a:lnTo>
                <a:lnTo>
                  <a:pt x="1614749" y="43478"/>
                </a:lnTo>
                <a:lnTo>
                  <a:pt x="1616337" y="49190"/>
                </a:lnTo>
                <a:lnTo>
                  <a:pt x="1616972" y="54585"/>
                </a:lnTo>
                <a:lnTo>
                  <a:pt x="1617290" y="60297"/>
                </a:lnTo>
                <a:lnTo>
                  <a:pt x="1617290" y="1125340"/>
                </a:lnTo>
                <a:lnTo>
                  <a:pt x="1616972" y="1131687"/>
                </a:lnTo>
                <a:lnTo>
                  <a:pt x="1616019" y="1137717"/>
                </a:lnTo>
                <a:lnTo>
                  <a:pt x="1614431" y="1143429"/>
                </a:lnTo>
                <a:lnTo>
                  <a:pt x="1612525" y="1148824"/>
                </a:lnTo>
                <a:lnTo>
                  <a:pt x="1609667" y="1153902"/>
                </a:lnTo>
                <a:lnTo>
                  <a:pt x="1607126" y="1158980"/>
                </a:lnTo>
                <a:lnTo>
                  <a:pt x="1603315" y="1163740"/>
                </a:lnTo>
                <a:lnTo>
                  <a:pt x="1599503" y="1167866"/>
                </a:lnTo>
                <a:lnTo>
                  <a:pt x="1595374" y="1171991"/>
                </a:lnTo>
                <a:lnTo>
                  <a:pt x="1590610" y="1175482"/>
                </a:lnTo>
                <a:lnTo>
                  <a:pt x="1585528" y="1178656"/>
                </a:lnTo>
                <a:lnTo>
                  <a:pt x="1580446" y="1180877"/>
                </a:lnTo>
                <a:lnTo>
                  <a:pt x="1575047" y="1182781"/>
                </a:lnTo>
                <a:lnTo>
                  <a:pt x="1569330" y="1184368"/>
                </a:lnTo>
                <a:lnTo>
                  <a:pt x="1562978" y="1185320"/>
                </a:lnTo>
                <a:lnTo>
                  <a:pt x="1556943" y="1185638"/>
                </a:lnTo>
                <a:lnTo>
                  <a:pt x="1550273" y="1185320"/>
                </a:lnTo>
                <a:lnTo>
                  <a:pt x="1543603" y="1184368"/>
                </a:lnTo>
                <a:lnTo>
                  <a:pt x="1537569" y="1182147"/>
                </a:lnTo>
                <a:lnTo>
                  <a:pt x="1531534" y="1179925"/>
                </a:lnTo>
                <a:lnTo>
                  <a:pt x="721301" y="861301"/>
                </a:lnTo>
                <a:lnTo>
                  <a:pt x="715584" y="865109"/>
                </a:lnTo>
                <a:lnTo>
                  <a:pt x="709867" y="868917"/>
                </a:lnTo>
                <a:lnTo>
                  <a:pt x="704150" y="872408"/>
                </a:lnTo>
                <a:lnTo>
                  <a:pt x="697798" y="875265"/>
                </a:lnTo>
                <a:lnTo>
                  <a:pt x="691763" y="878438"/>
                </a:lnTo>
                <a:lnTo>
                  <a:pt x="685728" y="881294"/>
                </a:lnTo>
                <a:lnTo>
                  <a:pt x="679058" y="883516"/>
                </a:lnTo>
                <a:lnTo>
                  <a:pt x="672706" y="886055"/>
                </a:lnTo>
                <a:lnTo>
                  <a:pt x="666036" y="887641"/>
                </a:lnTo>
                <a:lnTo>
                  <a:pt x="659366" y="889546"/>
                </a:lnTo>
                <a:lnTo>
                  <a:pt x="652696" y="891132"/>
                </a:lnTo>
                <a:lnTo>
                  <a:pt x="645709" y="892402"/>
                </a:lnTo>
                <a:lnTo>
                  <a:pt x="638721" y="893036"/>
                </a:lnTo>
                <a:lnTo>
                  <a:pt x="631416" y="893671"/>
                </a:lnTo>
                <a:lnTo>
                  <a:pt x="624429" y="894306"/>
                </a:lnTo>
                <a:lnTo>
                  <a:pt x="617124" y="894306"/>
                </a:lnTo>
                <a:lnTo>
                  <a:pt x="573928" y="894306"/>
                </a:lnTo>
                <a:lnTo>
                  <a:pt x="768943" y="1301789"/>
                </a:lnTo>
                <a:lnTo>
                  <a:pt x="771484" y="1307184"/>
                </a:lnTo>
                <a:lnTo>
                  <a:pt x="773072" y="1312897"/>
                </a:lnTo>
                <a:lnTo>
                  <a:pt x="774343" y="1318609"/>
                </a:lnTo>
                <a:lnTo>
                  <a:pt x="774978" y="1324322"/>
                </a:lnTo>
                <a:lnTo>
                  <a:pt x="774978" y="1330669"/>
                </a:lnTo>
                <a:lnTo>
                  <a:pt x="774343" y="1336064"/>
                </a:lnTo>
                <a:lnTo>
                  <a:pt x="773072" y="1341776"/>
                </a:lnTo>
                <a:lnTo>
                  <a:pt x="771484" y="1347171"/>
                </a:lnTo>
                <a:lnTo>
                  <a:pt x="769578" y="1352566"/>
                </a:lnTo>
                <a:lnTo>
                  <a:pt x="766720" y="1357961"/>
                </a:lnTo>
                <a:lnTo>
                  <a:pt x="763544" y="1362722"/>
                </a:lnTo>
                <a:lnTo>
                  <a:pt x="760050" y="1366847"/>
                </a:lnTo>
                <a:lnTo>
                  <a:pt x="755921" y="1371290"/>
                </a:lnTo>
                <a:lnTo>
                  <a:pt x="751474" y="1375098"/>
                </a:lnTo>
                <a:lnTo>
                  <a:pt x="746393" y="1378589"/>
                </a:lnTo>
                <a:lnTo>
                  <a:pt x="740993" y="1381128"/>
                </a:lnTo>
                <a:lnTo>
                  <a:pt x="734323" y="1383984"/>
                </a:lnTo>
                <a:lnTo>
                  <a:pt x="728289" y="1385571"/>
                </a:lnTo>
                <a:lnTo>
                  <a:pt x="721301" y="1387158"/>
                </a:lnTo>
                <a:lnTo>
                  <a:pt x="714949" y="1387475"/>
                </a:lnTo>
                <a:lnTo>
                  <a:pt x="449741" y="1387475"/>
                </a:lnTo>
                <a:lnTo>
                  <a:pt x="444977" y="1387475"/>
                </a:lnTo>
                <a:lnTo>
                  <a:pt x="440213" y="1386840"/>
                </a:lnTo>
                <a:lnTo>
                  <a:pt x="435766" y="1385571"/>
                </a:lnTo>
                <a:lnTo>
                  <a:pt x="431002" y="1384619"/>
                </a:lnTo>
                <a:lnTo>
                  <a:pt x="426873" y="1383032"/>
                </a:lnTo>
                <a:lnTo>
                  <a:pt x="422744" y="1381128"/>
                </a:lnTo>
                <a:lnTo>
                  <a:pt x="418615" y="1378907"/>
                </a:lnTo>
                <a:lnTo>
                  <a:pt x="415122" y="1376368"/>
                </a:lnTo>
                <a:lnTo>
                  <a:pt x="411310" y="1373829"/>
                </a:lnTo>
                <a:lnTo>
                  <a:pt x="407816" y="1370655"/>
                </a:lnTo>
                <a:lnTo>
                  <a:pt x="404640" y="1367482"/>
                </a:lnTo>
                <a:lnTo>
                  <a:pt x="402099" y="1363991"/>
                </a:lnTo>
                <a:lnTo>
                  <a:pt x="399241" y="1360183"/>
                </a:lnTo>
                <a:lnTo>
                  <a:pt x="397018" y="1356374"/>
                </a:lnTo>
                <a:lnTo>
                  <a:pt x="394794" y="1352249"/>
                </a:lnTo>
                <a:lnTo>
                  <a:pt x="393206" y="1348123"/>
                </a:lnTo>
                <a:lnTo>
                  <a:pt x="175641" y="894306"/>
                </a:lnTo>
                <a:lnTo>
                  <a:pt x="166748" y="893671"/>
                </a:lnTo>
                <a:lnTo>
                  <a:pt x="157854" y="892719"/>
                </a:lnTo>
                <a:lnTo>
                  <a:pt x="149279" y="891450"/>
                </a:lnTo>
                <a:lnTo>
                  <a:pt x="141021" y="889546"/>
                </a:lnTo>
                <a:lnTo>
                  <a:pt x="132763" y="887641"/>
                </a:lnTo>
                <a:lnTo>
                  <a:pt x="124505" y="884785"/>
                </a:lnTo>
                <a:lnTo>
                  <a:pt x="116565" y="882246"/>
                </a:lnTo>
                <a:lnTo>
                  <a:pt x="108624" y="878755"/>
                </a:lnTo>
                <a:lnTo>
                  <a:pt x="101001" y="875265"/>
                </a:lnTo>
                <a:lnTo>
                  <a:pt x="93696" y="871139"/>
                </a:lnTo>
                <a:lnTo>
                  <a:pt x="86074" y="867013"/>
                </a:lnTo>
                <a:lnTo>
                  <a:pt x="79404" y="862570"/>
                </a:lnTo>
                <a:lnTo>
                  <a:pt x="72416" y="857175"/>
                </a:lnTo>
                <a:lnTo>
                  <a:pt x="65746" y="852098"/>
                </a:lnTo>
                <a:lnTo>
                  <a:pt x="59394" y="846703"/>
                </a:lnTo>
                <a:lnTo>
                  <a:pt x="53359" y="840990"/>
                </a:lnTo>
                <a:lnTo>
                  <a:pt x="47325" y="834643"/>
                </a:lnTo>
                <a:lnTo>
                  <a:pt x="41925" y="827979"/>
                </a:lnTo>
                <a:lnTo>
                  <a:pt x="36526" y="821314"/>
                </a:lnTo>
                <a:lnTo>
                  <a:pt x="31444" y="814015"/>
                </a:lnTo>
                <a:lnTo>
                  <a:pt x="26362" y="806716"/>
                </a:lnTo>
                <a:lnTo>
                  <a:pt x="22233" y="799099"/>
                </a:lnTo>
                <a:lnTo>
                  <a:pt x="18104" y="791483"/>
                </a:lnTo>
                <a:lnTo>
                  <a:pt x="14293" y="783232"/>
                </a:lnTo>
                <a:lnTo>
                  <a:pt x="11117" y="774980"/>
                </a:lnTo>
                <a:lnTo>
                  <a:pt x="8258" y="766412"/>
                </a:lnTo>
                <a:lnTo>
                  <a:pt x="5717" y="757526"/>
                </a:lnTo>
                <a:lnTo>
                  <a:pt x="3812" y="748957"/>
                </a:lnTo>
                <a:lnTo>
                  <a:pt x="1906" y="740071"/>
                </a:lnTo>
                <a:lnTo>
                  <a:pt x="953" y="730868"/>
                </a:lnTo>
                <a:lnTo>
                  <a:pt x="318" y="721665"/>
                </a:lnTo>
                <a:lnTo>
                  <a:pt x="0" y="712462"/>
                </a:lnTo>
                <a:lnTo>
                  <a:pt x="0" y="457943"/>
                </a:lnTo>
                <a:lnTo>
                  <a:pt x="318" y="448422"/>
                </a:lnTo>
                <a:lnTo>
                  <a:pt x="953" y="439219"/>
                </a:lnTo>
                <a:lnTo>
                  <a:pt x="1906" y="430333"/>
                </a:lnTo>
                <a:lnTo>
                  <a:pt x="3812" y="421130"/>
                </a:lnTo>
                <a:lnTo>
                  <a:pt x="5717" y="412561"/>
                </a:lnTo>
                <a:lnTo>
                  <a:pt x="8258" y="403675"/>
                </a:lnTo>
                <a:lnTo>
                  <a:pt x="11117" y="395741"/>
                </a:lnTo>
                <a:lnTo>
                  <a:pt x="14293" y="387173"/>
                </a:lnTo>
                <a:lnTo>
                  <a:pt x="18104" y="379239"/>
                </a:lnTo>
                <a:lnTo>
                  <a:pt x="22233" y="371622"/>
                </a:lnTo>
                <a:lnTo>
                  <a:pt x="26362" y="363689"/>
                </a:lnTo>
                <a:lnTo>
                  <a:pt x="31444" y="356389"/>
                </a:lnTo>
                <a:lnTo>
                  <a:pt x="36526" y="349408"/>
                </a:lnTo>
                <a:lnTo>
                  <a:pt x="41925" y="342426"/>
                </a:lnTo>
                <a:lnTo>
                  <a:pt x="47325" y="335761"/>
                </a:lnTo>
                <a:lnTo>
                  <a:pt x="53359" y="329732"/>
                </a:lnTo>
                <a:lnTo>
                  <a:pt x="53359" y="329414"/>
                </a:lnTo>
                <a:lnTo>
                  <a:pt x="60029" y="323067"/>
                </a:lnTo>
                <a:lnTo>
                  <a:pt x="66382" y="317355"/>
                </a:lnTo>
                <a:lnTo>
                  <a:pt x="73051" y="311960"/>
                </a:lnTo>
                <a:lnTo>
                  <a:pt x="80357" y="306882"/>
                </a:lnTo>
                <a:lnTo>
                  <a:pt x="87662" y="302122"/>
                </a:lnTo>
                <a:lnTo>
                  <a:pt x="95602" y="297679"/>
                </a:lnTo>
                <a:lnTo>
                  <a:pt x="103542" y="293871"/>
                </a:lnTo>
                <a:lnTo>
                  <a:pt x="111165" y="290062"/>
                </a:lnTo>
                <a:lnTo>
                  <a:pt x="119741" y="286889"/>
                </a:lnTo>
                <a:lnTo>
                  <a:pt x="127999" y="284033"/>
                </a:lnTo>
                <a:lnTo>
                  <a:pt x="136892" y="281811"/>
                </a:lnTo>
                <a:lnTo>
                  <a:pt x="145785" y="279590"/>
                </a:lnTo>
                <a:lnTo>
                  <a:pt x="154678" y="278003"/>
                </a:lnTo>
                <a:lnTo>
                  <a:pt x="163889" y="277051"/>
                </a:lnTo>
                <a:lnTo>
                  <a:pt x="172782" y="276099"/>
                </a:lnTo>
                <a:lnTo>
                  <a:pt x="181993" y="275781"/>
                </a:lnTo>
                <a:lnTo>
                  <a:pt x="617124" y="275781"/>
                </a:lnTo>
                <a:lnTo>
                  <a:pt x="625699" y="275781"/>
                </a:lnTo>
                <a:lnTo>
                  <a:pt x="633957" y="276416"/>
                </a:lnTo>
                <a:lnTo>
                  <a:pt x="642215" y="277685"/>
                </a:lnTo>
                <a:lnTo>
                  <a:pt x="649838" y="278955"/>
                </a:lnTo>
                <a:lnTo>
                  <a:pt x="658096" y="280224"/>
                </a:lnTo>
                <a:lnTo>
                  <a:pt x="666036" y="282446"/>
                </a:lnTo>
                <a:lnTo>
                  <a:pt x="673341" y="284667"/>
                </a:lnTo>
                <a:lnTo>
                  <a:pt x="680964" y="287523"/>
                </a:lnTo>
                <a:lnTo>
                  <a:pt x="688269" y="290062"/>
                </a:lnTo>
                <a:lnTo>
                  <a:pt x="695574" y="293553"/>
                </a:lnTo>
                <a:lnTo>
                  <a:pt x="702562" y="297361"/>
                </a:lnTo>
                <a:lnTo>
                  <a:pt x="709549" y="301170"/>
                </a:lnTo>
                <a:lnTo>
                  <a:pt x="715902" y="305295"/>
                </a:lnTo>
                <a:lnTo>
                  <a:pt x="722889" y="309421"/>
                </a:lnTo>
                <a:lnTo>
                  <a:pt x="728924" y="314181"/>
                </a:lnTo>
                <a:lnTo>
                  <a:pt x="734958" y="318942"/>
                </a:lnTo>
                <a:lnTo>
                  <a:pt x="1535028" y="4126"/>
                </a:lnTo>
                <a:lnTo>
                  <a:pt x="1541062" y="2222"/>
                </a:lnTo>
                <a:lnTo>
                  <a:pt x="1546779" y="952"/>
                </a:lnTo>
                <a:lnTo>
                  <a:pt x="1552814" y="317"/>
                </a:lnTo>
                <a:lnTo>
                  <a:pt x="155853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46" name="矩形 45"/>
          <p:cNvSpPr/>
          <p:nvPr/>
        </p:nvSpPr>
        <p:spPr>
          <a:xfrm>
            <a:off x="1835150" y="5298440"/>
            <a:ext cx="9081770" cy="435610"/>
          </a:xfrm>
          <a:prstGeom prst="rect">
            <a:avLst/>
          </a:prstGeom>
        </p:spPr>
        <p:txBody>
          <a:bodyPr wrap="square">
            <a:spAutoFit/>
          </a:bodyPr>
          <a:lstStyle/>
          <a:p>
            <a:pPr algn="ctr">
              <a:lnSpc>
                <a:spcPct val="140000"/>
              </a:lnSpc>
            </a:pPr>
            <a:r>
              <a:rPr lang="zh-CN" altLang="en-US" sz="1600" b="1" dirty="0" smtClean="0">
                <a:solidFill>
                  <a:srgbClr val="FB656A"/>
                </a:solidFill>
                <a:latin typeface="微软雅黑" panose="020B0503020204020204" charset="-122"/>
                <a:ea typeface="微软雅黑" panose="020B0503020204020204" charset="-122"/>
              </a:rPr>
              <a:t>嵌入门店交易</a:t>
            </a:r>
            <a:r>
              <a:rPr lang="zh-CN" altLang="en-US" sz="1600" b="1" dirty="0">
                <a:solidFill>
                  <a:srgbClr val="FB656A"/>
                </a:solidFill>
                <a:latin typeface="微软雅黑" panose="020B0503020204020204" charset="-122"/>
                <a:ea typeface="微软雅黑" panose="020B0503020204020204" charset="-122"/>
              </a:rPr>
              <a:t>环节</a:t>
            </a:r>
            <a:r>
              <a:rPr lang="zh-CN" altLang="en-US" sz="1600" b="1" dirty="0" smtClean="0">
                <a:solidFill>
                  <a:srgbClr val="FB656A"/>
                </a:solidFill>
                <a:latin typeface="微软雅黑" panose="020B0503020204020204" charset="-122"/>
                <a:ea typeface="微软雅黑" panose="020B0503020204020204" charset="-122"/>
              </a:rPr>
              <a:t>，整合第三</a:t>
            </a:r>
            <a:r>
              <a:rPr lang="zh-CN" altLang="en-US" sz="1600" b="1" dirty="0">
                <a:solidFill>
                  <a:srgbClr val="FB656A"/>
                </a:solidFill>
                <a:latin typeface="微软雅黑" panose="020B0503020204020204" charset="-122"/>
                <a:ea typeface="微软雅黑" panose="020B0503020204020204" charset="-122"/>
              </a:rPr>
              <a:t>方</a:t>
            </a:r>
            <a:r>
              <a:rPr lang="zh-CN" altLang="en-US" sz="1600" b="1" dirty="0" smtClean="0">
                <a:solidFill>
                  <a:srgbClr val="FB656A"/>
                </a:solidFill>
                <a:latin typeface="微软雅黑" panose="020B0503020204020204" charset="-122"/>
                <a:ea typeface="微软雅黑" panose="020B0503020204020204" charset="-122"/>
              </a:rPr>
              <a:t>支付服务，降低商户</a:t>
            </a:r>
            <a:r>
              <a:rPr lang="zh-CN" altLang="en-US" sz="1600" b="1" dirty="0">
                <a:solidFill>
                  <a:srgbClr val="FB656A"/>
                </a:solidFill>
                <a:latin typeface="微软雅黑" panose="020B0503020204020204" charset="-122"/>
                <a:ea typeface="微软雅黑" panose="020B0503020204020204" charset="-122"/>
              </a:rPr>
              <a:t>的</a:t>
            </a:r>
            <a:r>
              <a:rPr lang="zh-CN" altLang="en-US" sz="1600" b="1" dirty="0" smtClean="0">
                <a:solidFill>
                  <a:srgbClr val="FB656A"/>
                </a:solidFill>
                <a:latin typeface="微软雅黑" panose="020B0503020204020204" charset="-122"/>
                <a:ea typeface="微软雅黑" panose="020B0503020204020204" charset="-122"/>
              </a:rPr>
              <a:t>交易成本，促进商户与</a:t>
            </a:r>
            <a:r>
              <a:rPr lang="zh-CN" altLang="en-US" sz="1600" b="1" dirty="0">
                <a:solidFill>
                  <a:srgbClr val="FB656A"/>
                </a:solidFill>
                <a:latin typeface="微软雅黑" panose="020B0503020204020204" charset="-122"/>
                <a:ea typeface="微软雅黑" panose="020B0503020204020204" charset="-122"/>
              </a:rPr>
              <a:t>淘</a:t>
            </a:r>
            <a:r>
              <a:rPr lang="zh-CN" altLang="en-US" sz="1600" b="1" dirty="0" smtClean="0">
                <a:solidFill>
                  <a:srgbClr val="FB656A"/>
                </a:solidFill>
                <a:latin typeface="微软雅黑" panose="020B0503020204020204" charset="-122"/>
                <a:ea typeface="微软雅黑" panose="020B0503020204020204" charset="-122"/>
              </a:rPr>
              <a:t>璞深度融合</a:t>
            </a:r>
          </a:p>
        </p:txBody>
      </p:sp>
      <p:grpSp>
        <p:nvGrpSpPr>
          <p:cNvPr id="47" name="组合 46"/>
          <p:cNvGrpSpPr/>
          <p:nvPr/>
        </p:nvGrpSpPr>
        <p:grpSpPr>
          <a:xfrm>
            <a:off x="3289935" y="5831840"/>
            <a:ext cx="6031865" cy="607695"/>
            <a:chOff x="3992" y="9030"/>
            <a:chExt cx="9499" cy="957"/>
          </a:xfrm>
        </p:grpSpPr>
        <p:pic>
          <p:nvPicPr>
            <p:cNvPr id="48" name="图片 47"/>
            <p:cNvPicPr>
              <a:picLocks noChangeAspect="1"/>
            </p:cNvPicPr>
            <p:nvPr/>
          </p:nvPicPr>
          <p:blipFill>
            <a:blip r:embed="rId5"/>
            <a:stretch>
              <a:fillRect/>
            </a:stretch>
          </p:blipFill>
          <p:spPr>
            <a:xfrm>
              <a:off x="12444" y="9143"/>
              <a:ext cx="1047" cy="675"/>
            </a:xfrm>
            <a:prstGeom prst="rect">
              <a:avLst/>
            </a:prstGeom>
          </p:spPr>
        </p:pic>
        <p:pic>
          <p:nvPicPr>
            <p:cNvPr id="49" name="图片 48"/>
            <p:cNvPicPr>
              <a:picLocks noChangeAspect="1"/>
            </p:cNvPicPr>
            <p:nvPr/>
          </p:nvPicPr>
          <p:blipFill>
            <a:blip r:embed="rId6"/>
            <a:stretch>
              <a:fillRect/>
            </a:stretch>
          </p:blipFill>
          <p:spPr>
            <a:xfrm>
              <a:off x="10025" y="9039"/>
              <a:ext cx="2118" cy="948"/>
            </a:xfrm>
            <a:prstGeom prst="rect">
              <a:avLst/>
            </a:prstGeom>
          </p:spPr>
        </p:pic>
        <p:pic>
          <p:nvPicPr>
            <p:cNvPr id="50" name="图片 49"/>
            <p:cNvPicPr>
              <a:picLocks noChangeAspect="1"/>
            </p:cNvPicPr>
            <p:nvPr/>
          </p:nvPicPr>
          <p:blipFill>
            <a:blip r:embed="rId7"/>
            <a:stretch>
              <a:fillRect/>
            </a:stretch>
          </p:blipFill>
          <p:spPr>
            <a:xfrm>
              <a:off x="8026" y="9030"/>
              <a:ext cx="1651" cy="901"/>
            </a:xfrm>
            <a:prstGeom prst="rect">
              <a:avLst/>
            </a:prstGeom>
          </p:spPr>
        </p:pic>
        <p:pic>
          <p:nvPicPr>
            <p:cNvPr id="51" name="图片 50"/>
            <p:cNvPicPr>
              <a:picLocks noChangeAspect="1"/>
            </p:cNvPicPr>
            <p:nvPr/>
          </p:nvPicPr>
          <p:blipFill>
            <a:blip r:embed="rId8"/>
            <a:stretch>
              <a:fillRect/>
            </a:stretch>
          </p:blipFill>
          <p:spPr>
            <a:xfrm>
              <a:off x="3992" y="9278"/>
              <a:ext cx="1398" cy="533"/>
            </a:xfrm>
            <a:prstGeom prst="rect">
              <a:avLst/>
            </a:prstGeom>
          </p:spPr>
        </p:pic>
        <p:pic>
          <p:nvPicPr>
            <p:cNvPr id="52" name="图片 51"/>
            <p:cNvPicPr>
              <a:picLocks noChangeAspect="1"/>
            </p:cNvPicPr>
            <p:nvPr/>
          </p:nvPicPr>
          <p:blipFill>
            <a:blip r:embed="rId9"/>
            <a:stretch>
              <a:fillRect/>
            </a:stretch>
          </p:blipFill>
          <p:spPr>
            <a:xfrm>
              <a:off x="5948" y="9334"/>
              <a:ext cx="1576" cy="421"/>
            </a:xfrm>
            <a:prstGeom prst="rect">
              <a:avLst/>
            </a:prstGeom>
          </p:spPr>
        </p:pic>
      </p:grpSp>
      <p:sp>
        <p:nvSpPr>
          <p:cNvPr id="54" name="object 24"/>
          <p:cNvSpPr txBox="1"/>
          <p:nvPr/>
        </p:nvSpPr>
        <p:spPr>
          <a:xfrm>
            <a:off x="695325" y="6724015"/>
            <a:ext cx="7139305" cy="166370"/>
          </a:xfrm>
          <a:prstGeom prst="rect">
            <a:avLst/>
          </a:prstGeom>
        </p:spPr>
        <p:txBody>
          <a:bodyPr vert="horz" wrap="square" lIns="0" tIns="0" rIns="0" bIns="0" rtlCol="0">
            <a:spAutoFit/>
          </a:bodyPr>
          <a:lstStyle/>
          <a:p>
            <a:pPr marL="12700">
              <a:lnSpc>
                <a:spcPts val="1300"/>
              </a:lnSpc>
            </a:pPr>
            <a:r>
              <a:rPr sz="1200" spc="-5"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a:t>
            </a:r>
            <a:r>
              <a:rPr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 </a:t>
            </a:r>
            <a:r>
              <a:rPr lang="zh-CN"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盈利收入预测基于过往运营状况总结</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0168255" y="6816725"/>
            <a:ext cx="1740535" cy="166370"/>
          </a:xfrm>
          <a:prstGeom prst="rect">
            <a:avLst/>
          </a:prstGeom>
        </p:spPr>
        <p:txBody>
          <a:bodyPr vert="horz" wrap="square" lIns="0" tIns="0" rIns="0" bIns="0" rtlCol="0">
            <a:spAutoFit/>
          </a:bodyPr>
          <a:lstStyle/>
          <a:p>
            <a:pPr marL="107315" algn="r">
              <a:lnSpc>
                <a:spcPts val="1300"/>
              </a:lnSpc>
            </a:pPr>
            <a:fld id="{81D60167-4931-47E6-BA6A-407CBD079E47}" type="slidenum">
              <a:rPr sz="1000" spc="10" dirty="0">
                <a:solidFill>
                  <a:srgbClr val="888888"/>
                </a:solidFill>
                <a:latin typeface="微软雅黑" panose="020B0503020204020204" charset="-122"/>
                <a:ea typeface="微软雅黑" panose="020B0503020204020204" charset="-122"/>
              </a:rPr>
              <a:t>12</a:t>
            </a:fld>
            <a:endParaRPr sz="1000" spc="10" dirty="0">
              <a:solidFill>
                <a:srgbClr val="888888"/>
              </a:solidFill>
              <a:latin typeface="微软雅黑" panose="020B0503020204020204" charset="-122"/>
              <a:ea typeface="微软雅黑" panose="020B0503020204020204" charset="-122"/>
            </a:endParaRPr>
          </a:p>
        </p:txBody>
      </p:sp>
      <p:sp>
        <p:nvSpPr>
          <p:cNvPr id="7" name="椭圆 6"/>
          <p:cNvSpPr/>
          <p:nvPr/>
        </p:nvSpPr>
        <p:spPr>
          <a:xfrm>
            <a:off x="3193733" y="2132648"/>
            <a:ext cx="2444115" cy="2444115"/>
          </a:xfrm>
          <a:prstGeom prst="ellipse">
            <a:avLst/>
          </a:prstGeom>
          <a:solidFill>
            <a:srgbClr val="86BB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object 2"/>
          <p:cNvSpPr txBox="1">
            <a:spLocks noGrp="1"/>
          </p:cNvSpPr>
          <p:nvPr/>
        </p:nvSpPr>
        <p:spPr>
          <a:xfrm>
            <a:off x="5861685" y="2893695"/>
            <a:ext cx="4838065" cy="923290"/>
          </a:xfrm>
          <a:prstGeom prst="rect">
            <a:avLst/>
          </a:prstGeom>
        </p:spPr>
        <p:txBody>
          <a:bodyPr vert="horz" wrap="square" lIns="0" tIns="0" rIns="0" bIns="0" rtlCol="0">
            <a:spAutoFit/>
          </a:bodyPr>
          <a:lstStyle>
            <a:lvl1pPr>
              <a:defRPr sz="6300" b="0" i="0">
                <a:solidFill>
                  <a:schemeClr val="tx1"/>
                </a:solidFill>
                <a:latin typeface="Calibri Light" panose="020F0302020204030204"/>
                <a:ea typeface="+mj-ea"/>
                <a:cs typeface="Calibri Light" panose="020F0302020204030204"/>
              </a:defRPr>
            </a:lvl1pPr>
          </a:lstStyle>
          <a:p>
            <a:pPr marL="12700">
              <a:lnSpc>
                <a:spcPct val="100000"/>
              </a:lnSpc>
            </a:pPr>
            <a:r>
              <a:rPr lang="zh-CN" altLang="en-US" sz="6000" b="1" spc="-25" dirty="0">
                <a:solidFill>
                  <a:srgbClr val="86BBFF"/>
                </a:solidFill>
                <a:latin typeface="微软雅黑" panose="020B0503020204020204" charset="-122"/>
                <a:ea typeface="微软雅黑" panose="020B0503020204020204" charset="-122"/>
                <a:cs typeface="宋体" panose="02010600030101010101" pitchFamily="2" charset="-122"/>
              </a:rPr>
              <a:t>淘璞</a:t>
            </a:r>
            <a:r>
              <a:rPr lang="zh-CN" sz="6000" b="1" spc="-25" dirty="0" smtClean="0">
                <a:solidFill>
                  <a:srgbClr val="86BBFF"/>
                </a:solidFill>
                <a:latin typeface="微软雅黑" panose="020B0503020204020204" charset="-122"/>
                <a:ea typeface="微软雅黑" panose="020B0503020204020204" charset="-122"/>
                <a:cs typeface="宋体" panose="02010600030101010101" pitchFamily="2" charset="-122"/>
              </a:rPr>
              <a:t>生态</a:t>
            </a:r>
            <a:endParaRPr lang="zh-CN" sz="6000" b="1" spc="-25" dirty="0">
              <a:solidFill>
                <a:srgbClr val="86BBFF"/>
              </a:solidFill>
              <a:latin typeface="微软雅黑" panose="020B0503020204020204" charset="-122"/>
              <a:ea typeface="微软雅黑" panose="020B0503020204020204" charset="-122"/>
              <a:cs typeface="宋体" panose="02010600030101010101" pitchFamily="2" charset="-122"/>
            </a:endParaRPr>
          </a:p>
        </p:txBody>
      </p:sp>
      <p:sp>
        <p:nvSpPr>
          <p:cNvPr id="6" name="椭圆 5"/>
          <p:cNvSpPr/>
          <p:nvPr/>
        </p:nvSpPr>
        <p:spPr>
          <a:xfrm>
            <a:off x="3387090" y="2326005"/>
            <a:ext cx="2057400" cy="2057400"/>
          </a:xfrm>
          <a:prstGeom prst="ellipse">
            <a:avLst/>
          </a:pr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37105" y="2940050"/>
            <a:ext cx="1969770" cy="829945"/>
          </a:xfrm>
          <a:prstGeom prst="rect">
            <a:avLst/>
          </a:prstGeom>
          <a:solidFill>
            <a:srgbClr val="A3CCFF"/>
          </a:solidFill>
        </p:spPr>
        <p:txBody>
          <a:bodyPr wrap="square" rtlCol="0">
            <a:spAutoFit/>
          </a:bodyPr>
          <a:lstStyle/>
          <a:p>
            <a:r>
              <a:rPr lang="en-US" altLang="zh-CN" sz="4800">
                <a:solidFill>
                  <a:schemeClr val="bg1"/>
                </a:solidFill>
                <a:latin typeface="Arial Black" panose="020B0A04020102020204" charset="0"/>
              </a:rPr>
              <a:t>PART</a:t>
            </a:r>
          </a:p>
        </p:txBody>
      </p:sp>
      <p:sp>
        <p:nvSpPr>
          <p:cNvPr id="9" name="文本框 8"/>
          <p:cNvSpPr txBox="1"/>
          <p:nvPr/>
        </p:nvSpPr>
        <p:spPr>
          <a:xfrm>
            <a:off x="4272915" y="2540635"/>
            <a:ext cx="1069975" cy="1568450"/>
          </a:xfrm>
          <a:prstGeom prst="rect">
            <a:avLst/>
          </a:prstGeom>
          <a:noFill/>
        </p:spPr>
        <p:txBody>
          <a:bodyPr wrap="square" rtlCol="0">
            <a:spAutoFit/>
          </a:bodyPr>
          <a:lstStyle/>
          <a:p>
            <a:r>
              <a:rPr lang="en-US" altLang="zh-CN" sz="9600">
                <a:solidFill>
                  <a:schemeClr val="bg1"/>
                </a:solidFill>
                <a:latin typeface="Arial Black" panose="020B0A04020102020204" charset="0"/>
              </a:rPr>
              <a:t>2</a:t>
            </a:r>
          </a:p>
        </p:txBody>
      </p:sp>
      <p:grpSp>
        <p:nvGrpSpPr>
          <p:cNvPr id="10" name="组合 9"/>
          <p:cNvGrpSpPr/>
          <p:nvPr/>
        </p:nvGrpSpPr>
        <p:grpSpPr>
          <a:xfrm>
            <a:off x="5861685" y="3951605"/>
            <a:ext cx="4681220" cy="157480"/>
            <a:chOff x="0" y="0"/>
            <a:chExt cx="20250" cy="324"/>
          </a:xfrm>
        </p:grpSpPr>
        <p:sp>
          <p:nvSpPr>
            <p:cNvPr id="12" name="object 12"/>
            <p:cNvSpPr/>
            <p:nvPr/>
          </p:nvSpPr>
          <p:spPr>
            <a:xfrm>
              <a:off x="0" y="0"/>
              <a:ext cx="3507" cy="324"/>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3492" y="0"/>
              <a:ext cx="3516" cy="324"/>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p:nvPr/>
          </p:nvSpPr>
          <p:spPr>
            <a:xfrm>
              <a:off x="7008" y="0"/>
              <a:ext cx="3516" cy="324"/>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10524" y="0"/>
              <a:ext cx="9726" cy="324"/>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 name="object 2"/>
          <p:cNvSpPr txBox="1"/>
          <p:nvPr/>
        </p:nvSpPr>
        <p:spPr>
          <a:xfrm>
            <a:off x="3083559" y="1117600"/>
            <a:ext cx="5775325" cy="369332"/>
          </a:xfrm>
          <a:prstGeom prst="rect">
            <a:avLst/>
          </a:prstGeom>
        </p:spPr>
        <p:txBody>
          <a:bodyPr vert="horz" wrap="square" lIns="0" tIns="0" rIns="0" bIns="0" rtlCol="0">
            <a:spAutoFit/>
          </a:bodyPr>
          <a:lstStyle/>
          <a:p>
            <a:pPr marL="12700">
              <a:lnSpc>
                <a:spcPct val="100000"/>
              </a:lnSpc>
            </a:pPr>
            <a:r>
              <a:rPr sz="2400" b="1" dirty="0" err="1">
                <a:solidFill>
                  <a:srgbClr val="86BBFF"/>
                </a:solidFill>
                <a:latin typeface="微软雅黑" panose="020B0503020204020204" charset="-122"/>
                <a:ea typeface="微软雅黑" panose="020B0503020204020204" charset="-122"/>
                <a:cs typeface="微软雅黑" panose="020B0503020204020204" charset="-122"/>
              </a:rPr>
              <a:t>平台聚资源，</a:t>
            </a:r>
            <a:r>
              <a:rPr sz="2400" b="1" dirty="0" err="1" smtClean="0">
                <a:solidFill>
                  <a:srgbClr val="86BBFF"/>
                </a:solidFill>
                <a:latin typeface="微软雅黑" panose="020B0503020204020204" charset="-122"/>
                <a:ea typeface="微软雅黑" panose="020B0503020204020204" charset="-122"/>
                <a:cs typeface="微软雅黑" panose="020B0503020204020204" charset="-122"/>
              </a:rPr>
              <a:t>资源建生态</a:t>
            </a:r>
            <a:r>
              <a:rPr lang="zh-CN" altLang="en-US" sz="2400" b="1" dirty="0" smtClean="0">
                <a:solidFill>
                  <a:srgbClr val="86BBFF"/>
                </a:solidFill>
                <a:latin typeface="微软雅黑" panose="020B0503020204020204" charset="-122"/>
                <a:ea typeface="微软雅黑" panose="020B0503020204020204" charset="-122"/>
                <a:cs typeface="微软雅黑" panose="020B0503020204020204" charset="-122"/>
              </a:rPr>
              <a:t>，生态促产业</a:t>
            </a:r>
          </a:p>
        </p:txBody>
      </p:sp>
      <p:sp>
        <p:nvSpPr>
          <p:cNvPr id="3" name="object 3"/>
          <p:cNvSpPr txBox="1">
            <a:spLocks noGrp="1"/>
          </p:cNvSpPr>
          <p:nvPr>
            <p:ph type="title"/>
          </p:nvPr>
        </p:nvSpPr>
        <p:spPr>
          <a:xfrm>
            <a:off x="705612" y="963167"/>
            <a:ext cx="1998345" cy="693420"/>
          </a:xfrm>
          <a:prstGeom prst="rect">
            <a:avLst/>
          </a:prstGeom>
          <a:solidFill>
            <a:srgbClr val="86BBFF"/>
          </a:solidFill>
        </p:spPr>
        <p:txBody>
          <a:bodyPr vert="horz" wrap="square" lIns="0" tIns="108585" rIns="0" bIns="0" rtlCol="0">
            <a:spAutoFit/>
          </a:bodyPr>
          <a:lstStyle/>
          <a:p>
            <a:pPr marL="287655">
              <a:lnSpc>
                <a:spcPct val="100000"/>
              </a:lnSpc>
              <a:spcBef>
                <a:spcPts val="855"/>
              </a:spcBef>
            </a:pPr>
            <a:r>
              <a:rPr sz="2800" b="1" spc="-5" dirty="0">
                <a:solidFill>
                  <a:srgbClr val="FFFFFF"/>
                </a:solidFill>
                <a:latin typeface="微软雅黑" panose="020B0503020204020204" charset="-122"/>
                <a:ea typeface="微软雅黑" panose="020B0503020204020204" charset="-122"/>
                <a:cs typeface="微软雅黑" panose="020B0503020204020204" charset="-122"/>
              </a:rPr>
              <a:t>发展路径</a:t>
            </a:r>
          </a:p>
        </p:txBody>
      </p:sp>
      <p:sp>
        <p:nvSpPr>
          <p:cNvPr id="4" name="object 4"/>
          <p:cNvSpPr/>
          <p:nvPr/>
        </p:nvSpPr>
        <p:spPr>
          <a:xfrm>
            <a:off x="10893552" y="1065275"/>
            <a:ext cx="1153668" cy="489203"/>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6" name="object 6"/>
          <p:cNvSpPr txBox="1">
            <a:spLocks noGrp="1"/>
          </p:cNvSpPr>
          <p:nvPr>
            <p:ph type="sldNum" sz="quarter" idx="7"/>
          </p:nvPr>
        </p:nvSpPr>
        <p:spPr>
          <a:xfrm>
            <a:off x="10464800" y="6816725"/>
            <a:ext cx="1443990" cy="166370"/>
          </a:xfrm>
          <a:prstGeom prst="rect">
            <a:avLst/>
          </a:prstGeom>
        </p:spPr>
        <p:txBody>
          <a:bodyPr vert="horz" wrap="square" lIns="0" tIns="0" rIns="0" bIns="0" rtlCol="0">
            <a:spAutoFit/>
          </a:bodyPr>
          <a:lstStyle/>
          <a:p>
            <a:pPr marL="107315" algn="r">
              <a:lnSpc>
                <a:spcPts val="1300"/>
              </a:lnSpc>
            </a:pPr>
            <a:fld id="{81D60167-4931-47E6-BA6A-407CBD079E47}" type="slidenum">
              <a:rPr sz="1000" spc="10" dirty="0">
                <a:solidFill>
                  <a:schemeClr val="bg1"/>
                </a:solidFill>
                <a:latin typeface="微软雅黑" panose="020B0503020204020204" charset="-122"/>
                <a:ea typeface="微软雅黑" panose="020B0503020204020204" charset="-122"/>
              </a:rPr>
              <a:t>13</a:t>
            </a:fld>
            <a:endParaRPr sz="1000" spc="10" dirty="0">
              <a:solidFill>
                <a:schemeClr val="bg1"/>
              </a:solidFill>
              <a:latin typeface="微软雅黑" panose="020B0503020204020204" charset="-122"/>
              <a:ea typeface="微软雅黑" panose="020B0503020204020204" charset="-122"/>
            </a:endParaRPr>
          </a:p>
        </p:txBody>
      </p:sp>
      <p:sp>
        <p:nvSpPr>
          <p:cNvPr id="18" name="object 18"/>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9" name="object 19"/>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0" name="object 20"/>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1" name="object 21"/>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grpSp>
        <p:nvGrpSpPr>
          <p:cNvPr id="13" name="组合 12"/>
          <p:cNvGrpSpPr/>
          <p:nvPr/>
        </p:nvGrpSpPr>
        <p:grpSpPr>
          <a:xfrm>
            <a:off x="929005" y="5170170"/>
            <a:ext cx="10906760" cy="832485"/>
            <a:chOff x="1462" y="8079"/>
            <a:chExt cx="17176" cy="1311"/>
          </a:xfrm>
          <a:solidFill>
            <a:schemeClr val="bg1">
              <a:lumMod val="85000"/>
            </a:schemeClr>
          </a:solidFill>
        </p:grpSpPr>
        <p:sp>
          <p:nvSpPr>
            <p:cNvPr id="7" name="矩形 6"/>
            <p:cNvSpPr/>
            <p:nvPr/>
          </p:nvSpPr>
          <p:spPr>
            <a:xfrm>
              <a:off x="1462" y="9151"/>
              <a:ext cx="5991" cy="2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007" y="8647"/>
              <a:ext cx="6263" cy="1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807" y="8079"/>
              <a:ext cx="5831" cy="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1291273" y="5130165"/>
            <a:ext cx="2819400" cy="512445"/>
          </a:xfrm>
          <a:prstGeom prst="rect">
            <a:avLst/>
          </a:pr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86865" y="4855845"/>
            <a:ext cx="2229485" cy="512445"/>
          </a:xfrm>
          <a:prstGeom prst="rect">
            <a:avLst/>
          </a:pr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946333" y="4794250"/>
            <a:ext cx="2819400" cy="5124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242243" y="4526280"/>
            <a:ext cx="2229485" cy="5124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563928" y="4434840"/>
            <a:ext cx="2819400" cy="512445"/>
          </a:xfrm>
          <a:prstGeom prst="rect">
            <a:avLst/>
          </a:prstGeom>
          <a:solidFill>
            <a:srgbClr val="FA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59520" y="4160520"/>
            <a:ext cx="2229485" cy="512445"/>
          </a:xfrm>
          <a:prstGeom prst="rect">
            <a:avLst/>
          </a:prstGeom>
          <a:solidFill>
            <a:srgbClr val="FA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1555750" y="2646680"/>
            <a:ext cx="2182495" cy="1847215"/>
            <a:chOff x="1707" y="2991"/>
            <a:chExt cx="4911" cy="4156"/>
          </a:xfrm>
        </p:grpSpPr>
        <p:sp>
          <p:nvSpPr>
            <p:cNvPr id="26" name="椭圆 25"/>
            <p:cNvSpPr/>
            <p:nvPr/>
          </p:nvSpPr>
          <p:spPr>
            <a:xfrm>
              <a:off x="3594" y="4695"/>
              <a:ext cx="1320" cy="1320"/>
            </a:xfrm>
            <a:prstGeom prst="ellipse">
              <a:avLst/>
            </a:prstGeom>
            <a:solidFill>
              <a:srgbClr val="86BB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 159"/>
            <p:cNvSpPr/>
            <p:nvPr/>
          </p:nvSpPr>
          <p:spPr>
            <a:xfrm>
              <a:off x="1707" y="4867"/>
              <a:ext cx="1800" cy="108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1400" b="1">
                  <a:solidFill>
                    <a:srgbClr val="FFFFFF"/>
                  </a:solidFill>
                  <a:latin typeface="微软雅黑" panose="020B0503020204020204" charset="-122"/>
                  <a:ea typeface="微软雅黑" panose="020B0503020204020204" charset="-122"/>
                </a:rPr>
                <a:t>品牌</a:t>
              </a:r>
            </a:p>
          </p:txBody>
        </p:sp>
        <p:sp>
          <p:nvSpPr>
            <p:cNvPr id="160" name=" 160"/>
            <p:cNvSpPr/>
            <p:nvPr/>
          </p:nvSpPr>
          <p:spPr>
            <a:xfrm>
              <a:off x="2635" y="6067"/>
              <a:ext cx="1320" cy="108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8" name=" 138"/>
            <p:cNvSpPr/>
            <p:nvPr/>
          </p:nvSpPr>
          <p:spPr>
            <a:xfrm rot="15300000">
              <a:off x="4650" y="5859"/>
              <a:ext cx="1200" cy="1200"/>
            </a:xfrm>
            <a:custGeom>
              <a:avLst/>
              <a:gdLst>
                <a:gd name="connsiteX0" fmla="*/ 3490883 w 6425473"/>
                <a:gd name="connsiteY0" fmla="*/ 0 h 4863270"/>
                <a:gd name="connsiteX1" fmla="*/ 6425473 w 6425473"/>
                <a:gd name="connsiteY1" fmla="*/ 696179 h 4863270"/>
                <a:gd name="connsiteX2" fmla="*/ 4232133 w 6425473"/>
                <a:gd name="connsiteY2" fmla="*/ 2766384 h 4863270"/>
                <a:gd name="connsiteX3" fmla="*/ 4647609 w 6425473"/>
                <a:gd name="connsiteY3" fmla="*/ 1326678 h 4863270"/>
                <a:gd name="connsiteX4" fmla="*/ 4641778 w 6425473"/>
                <a:gd name="connsiteY4" fmla="*/ 1329716 h 4863270"/>
                <a:gd name="connsiteX5" fmla="*/ 4096459 w 6425473"/>
                <a:gd name="connsiteY5" fmla="*/ 1685342 h 4863270"/>
                <a:gd name="connsiteX6" fmla="*/ 2683000 w 6425473"/>
                <a:gd name="connsiteY6" fmla="*/ 4597427 h 4863270"/>
                <a:gd name="connsiteX7" fmla="*/ 2732777 w 6425473"/>
                <a:gd name="connsiteY7" fmla="*/ 4863270 h 4863270"/>
                <a:gd name="connsiteX8" fmla="*/ 0 w 6425473"/>
                <a:gd name="connsiteY8" fmla="*/ 4863270 h 4863270"/>
                <a:gd name="connsiteX9" fmla="*/ 42368 w 6425473"/>
                <a:gd name="connsiteY9" fmla="*/ 4548035 h 4863270"/>
                <a:gd name="connsiteX10" fmla="*/ 128511 w 6425473"/>
                <a:gd name="connsiteY10" fmla="*/ 4203610 h 4863270"/>
                <a:gd name="connsiteX11" fmla="*/ 2025907 w 6425473"/>
                <a:gd name="connsiteY11" fmla="*/ 1990903 h 4863270"/>
                <a:gd name="connsiteX12" fmla="*/ 4366085 w 6425473"/>
                <a:gd name="connsiteY12" fmla="*/ 943894 h 4863270"/>
                <a:gd name="connsiteX13" fmla="*/ 4443493 w 6425473"/>
                <a:gd name="connsiteY13" fmla="*/ 916804 h 486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25473" h="4863270">
                  <a:moveTo>
                    <a:pt x="3490883" y="0"/>
                  </a:moveTo>
                  <a:lnTo>
                    <a:pt x="6425473" y="696179"/>
                  </a:lnTo>
                  <a:lnTo>
                    <a:pt x="4232133" y="2766384"/>
                  </a:lnTo>
                  <a:lnTo>
                    <a:pt x="4647609" y="1326678"/>
                  </a:lnTo>
                  <a:lnTo>
                    <a:pt x="4641778" y="1329716"/>
                  </a:lnTo>
                  <a:cubicBezTo>
                    <a:pt x="4429768" y="1446313"/>
                    <a:pt x="4246367" y="1566217"/>
                    <a:pt x="4096459" y="1685342"/>
                  </a:cubicBezTo>
                  <a:cubicBezTo>
                    <a:pt x="2873051" y="2657524"/>
                    <a:pt x="2570763" y="3683103"/>
                    <a:pt x="2683000" y="4597427"/>
                  </a:cubicBezTo>
                  <a:lnTo>
                    <a:pt x="2732777" y="4863270"/>
                  </a:lnTo>
                  <a:lnTo>
                    <a:pt x="0" y="4863270"/>
                  </a:lnTo>
                  <a:lnTo>
                    <a:pt x="42368" y="4548035"/>
                  </a:lnTo>
                  <a:cubicBezTo>
                    <a:pt x="67414" y="4416026"/>
                    <a:pt x="97314" y="4297282"/>
                    <a:pt x="128511" y="4203610"/>
                  </a:cubicBezTo>
                  <a:cubicBezTo>
                    <a:pt x="325342" y="3485135"/>
                    <a:pt x="968015" y="2732695"/>
                    <a:pt x="2025907" y="1990903"/>
                  </a:cubicBezTo>
                  <a:cubicBezTo>
                    <a:pt x="2523774" y="1641794"/>
                    <a:pt x="3383053" y="1293382"/>
                    <a:pt x="4366085" y="943894"/>
                  </a:cubicBezTo>
                  <a:lnTo>
                    <a:pt x="4443493" y="916804"/>
                  </a:lnTo>
                  <a:close/>
                </a:path>
              </a:pathLst>
            </a:custGeom>
            <a:solidFill>
              <a:srgbClr val="A3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 160"/>
            <p:cNvSpPr/>
            <p:nvPr/>
          </p:nvSpPr>
          <p:spPr>
            <a:xfrm rot="6300000">
              <a:off x="2883" y="3132"/>
              <a:ext cx="1553" cy="1271"/>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A3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8" name=" 159"/>
            <p:cNvSpPr/>
            <p:nvPr/>
          </p:nvSpPr>
          <p:spPr>
            <a:xfrm rot="9000000">
              <a:off x="4818" y="4114"/>
              <a:ext cx="1800" cy="1080"/>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9" name="椭圆 28"/>
            <p:cNvSpPr/>
            <p:nvPr/>
          </p:nvSpPr>
          <p:spPr>
            <a:xfrm>
              <a:off x="3766" y="4867"/>
              <a:ext cx="976" cy="976"/>
            </a:xfrm>
            <a:prstGeom prst="ellipse">
              <a:avLst/>
            </a:pr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descr="logo"/>
            <p:cNvPicPr>
              <a:picLocks noChangeAspect="1"/>
            </p:cNvPicPr>
            <p:nvPr/>
          </p:nvPicPr>
          <p:blipFill>
            <a:blip r:embed="rId3"/>
            <a:srcRect r="52429"/>
            <a:stretch>
              <a:fillRect/>
            </a:stretch>
          </p:blipFill>
          <p:spPr>
            <a:xfrm>
              <a:off x="3817" y="5119"/>
              <a:ext cx="821" cy="496"/>
            </a:xfrm>
            <a:prstGeom prst="rect">
              <a:avLst/>
            </a:prstGeom>
          </p:spPr>
        </p:pic>
        <p:sp>
          <p:nvSpPr>
            <p:cNvPr id="32" name="文本框 31"/>
            <p:cNvSpPr txBox="1"/>
            <p:nvPr/>
          </p:nvSpPr>
          <p:spPr>
            <a:xfrm rot="19800000">
              <a:off x="5223" y="4322"/>
              <a:ext cx="1122" cy="620"/>
            </a:xfrm>
            <a:prstGeom prst="rect">
              <a:avLst/>
            </a:prstGeom>
            <a:noFill/>
          </p:spPr>
          <p:txBody>
            <a:bodyPr wrap="square" rtlCol="0">
              <a:spAutoFit/>
            </a:bodyPr>
            <a:lstStyle/>
            <a:p>
              <a:r>
                <a:rPr lang="zh-CN" altLang="en-US" sz="1200" b="1">
                  <a:solidFill>
                    <a:schemeClr val="bg1"/>
                  </a:solidFill>
                  <a:latin typeface="微软雅黑" panose="020B0503020204020204" charset="-122"/>
                  <a:ea typeface="微软雅黑" panose="020B0503020204020204" charset="-122"/>
                </a:rPr>
                <a:t>会员</a:t>
              </a:r>
            </a:p>
          </p:txBody>
        </p:sp>
      </p:grpSp>
      <p:sp>
        <p:nvSpPr>
          <p:cNvPr id="33" name="文本框 32"/>
          <p:cNvSpPr txBox="1"/>
          <p:nvPr/>
        </p:nvSpPr>
        <p:spPr>
          <a:xfrm>
            <a:off x="2102168" y="4507865"/>
            <a:ext cx="1198880" cy="398780"/>
          </a:xfrm>
          <a:prstGeom prst="rect">
            <a:avLst/>
          </a:prstGeom>
          <a:noFill/>
        </p:spPr>
        <p:txBody>
          <a:bodyPr wrap="none" rtlCol="0">
            <a:spAutoFit/>
          </a:bodyPr>
          <a:lstStyle/>
          <a:p>
            <a:r>
              <a:rPr lang="zh-CN" altLang="en-US" sz="2000" b="1" dirty="0">
                <a:solidFill>
                  <a:srgbClr val="86BBFF"/>
                </a:solidFill>
                <a:latin typeface="微软雅黑" panose="020B0503020204020204" charset="-122"/>
                <a:ea typeface="微软雅黑" panose="020B0503020204020204" charset="-122"/>
              </a:rPr>
              <a:t>打造平台</a:t>
            </a:r>
          </a:p>
        </p:txBody>
      </p:sp>
      <p:sp>
        <p:nvSpPr>
          <p:cNvPr id="34" name="文本框 33"/>
          <p:cNvSpPr txBox="1"/>
          <p:nvPr/>
        </p:nvSpPr>
        <p:spPr>
          <a:xfrm>
            <a:off x="1628775" y="5130165"/>
            <a:ext cx="2144395" cy="306705"/>
          </a:xfrm>
          <a:prstGeom prst="rect">
            <a:avLst/>
          </a:prstGeom>
          <a:noFill/>
        </p:spPr>
        <p:txBody>
          <a:bodyPr wrap="none" rtlCol="0">
            <a:spAutoFit/>
          </a:bodyPr>
          <a:lstStyle/>
          <a:p>
            <a:pPr marL="12700" algn="l">
              <a:lnSpc>
                <a:spcPct val="100000"/>
              </a:lnSpc>
              <a:tabLst>
                <a:tab pos="297815" algn="l"/>
              </a:tabLst>
            </a:pPr>
            <a:r>
              <a:rPr sz="1400" b="1" spc="-5" dirty="0" err="1" smtClean="0">
                <a:solidFill>
                  <a:schemeClr val="bg1"/>
                </a:solidFill>
                <a:latin typeface="微软雅黑" panose="020B0503020204020204" charset="-122"/>
                <a:ea typeface="微软雅黑" panose="020B0503020204020204" charset="-122"/>
                <a:cs typeface="微软雅黑" panose="020B0503020204020204" charset="-122"/>
                <a:sym typeface="+mn-ea"/>
              </a:rPr>
              <a:t>聚集</a:t>
            </a:r>
            <a:r>
              <a:rPr lang="zh-CN" altLang="en-US" sz="1400" b="1" spc="-5" dirty="0" smtClean="0">
                <a:solidFill>
                  <a:schemeClr val="bg1"/>
                </a:solidFill>
                <a:latin typeface="微软雅黑" panose="020B0503020204020204" charset="-122"/>
                <a:ea typeface="微软雅黑" panose="020B0503020204020204" charset="-122"/>
                <a:cs typeface="微软雅黑" panose="020B0503020204020204" charset="-122"/>
                <a:sym typeface="+mn-ea"/>
              </a:rPr>
              <a:t>海量</a:t>
            </a:r>
            <a:r>
              <a:rPr sz="1400" b="1" spc="-5" dirty="0" err="1" smtClean="0">
                <a:solidFill>
                  <a:schemeClr val="bg1"/>
                </a:solidFill>
                <a:latin typeface="微软雅黑" panose="020B0503020204020204" charset="-122"/>
                <a:ea typeface="微软雅黑" panose="020B0503020204020204" charset="-122"/>
                <a:cs typeface="微软雅黑" panose="020B0503020204020204" charset="-122"/>
                <a:sym typeface="+mn-ea"/>
              </a:rPr>
              <a:t>品牌及</a:t>
            </a:r>
            <a:r>
              <a:rPr lang="zh-CN" altLang="en-US" sz="1400" b="1" spc="-5" dirty="0" smtClean="0">
                <a:solidFill>
                  <a:schemeClr val="bg1"/>
                </a:solidFill>
                <a:latin typeface="微软雅黑" panose="020B0503020204020204" charset="-122"/>
                <a:ea typeface="微软雅黑" panose="020B0503020204020204" charset="-122"/>
                <a:cs typeface="微软雅黑" panose="020B0503020204020204" charset="-122"/>
                <a:sym typeface="+mn-ea"/>
              </a:rPr>
              <a:t>会员</a:t>
            </a:r>
            <a:r>
              <a:rPr sz="1400" b="1" spc="-5" dirty="0" err="1" smtClean="0">
                <a:solidFill>
                  <a:schemeClr val="bg1"/>
                </a:solidFill>
                <a:latin typeface="微软雅黑" panose="020B0503020204020204" charset="-122"/>
                <a:ea typeface="微软雅黑" panose="020B0503020204020204" charset="-122"/>
                <a:cs typeface="微软雅黑" panose="020B0503020204020204" charset="-122"/>
                <a:sym typeface="+mn-ea"/>
              </a:rPr>
              <a:t>资源</a:t>
            </a:r>
            <a:endParaRPr lang="zh-CN" altLang="en-US" sz="1400" b="1" spc="-5" dirty="0" err="1"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5" name="文本框 34"/>
          <p:cNvSpPr txBox="1"/>
          <p:nvPr/>
        </p:nvSpPr>
        <p:spPr>
          <a:xfrm>
            <a:off x="5757545" y="4185285"/>
            <a:ext cx="1198880" cy="398780"/>
          </a:xfrm>
          <a:prstGeom prst="rect">
            <a:avLst/>
          </a:prstGeom>
          <a:noFill/>
        </p:spPr>
        <p:txBody>
          <a:bodyPr wrap="none" rtlCol="0">
            <a:spAutoFit/>
          </a:bodyPr>
          <a:lstStyle/>
          <a:p>
            <a:r>
              <a:rPr lang="zh-CN" altLang="en-US" sz="2000" b="1" dirty="0">
                <a:solidFill>
                  <a:srgbClr val="FFC000"/>
                </a:solidFill>
                <a:latin typeface="微软雅黑" panose="020B0503020204020204" charset="-122"/>
                <a:ea typeface="微软雅黑" panose="020B0503020204020204" charset="-122"/>
              </a:rPr>
              <a:t>构建生态</a:t>
            </a:r>
          </a:p>
        </p:txBody>
      </p:sp>
      <p:sp>
        <p:nvSpPr>
          <p:cNvPr id="36" name="文本框 35"/>
          <p:cNvSpPr txBox="1"/>
          <p:nvPr/>
        </p:nvSpPr>
        <p:spPr>
          <a:xfrm>
            <a:off x="5631154" y="4648200"/>
            <a:ext cx="1449756" cy="523220"/>
          </a:xfrm>
          <a:prstGeom prst="rect">
            <a:avLst/>
          </a:prstGeom>
          <a:noFill/>
        </p:spPr>
        <p:txBody>
          <a:bodyPr wrap="none" rtlCol="0">
            <a:spAutoFit/>
          </a:bodyPr>
          <a:lstStyle/>
          <a:p>
            <a:pPr marL="12700" algn="ctr">
              <a:lnSpc>
                <a:spcPct val="100000"/>
              </a:lnSpc>
              <a:tabLst>
                <a:tab pos="297815" algn="l"/>
              </a:tabLst>
            </a:pPr>
            <a:r>
              <a:rPr lang="zh-CN" sz="1400" b="1" spc="-5" dirty="0" err="1" smtClean="0">
                <a:solidFill>
                  <a:schemeClr val="bg1"/>
                </a:solidFill>
                <a:latin typeface="微软雅黑" panose="020B0503020204020204" charset="-122"/>
                <a:ea typeface="微软雅黑" panose="020B0503020204020204" charset="-122"/>
                <a:cs typeface="微软雅黑" panose="020B0503020204020204" charset="-122"/>
                <a:sym typeface="+mn-ea"/>
              </a:rPr>
              <a:t>跨界融合</a:t>
            </a:r>
          </a:p>
          <a:p>
            <a:pPr marL="12700" algn="ctr">
              <a:lnSpc>
                <a:spcPct val="100000"/>
              </a:lnSpc>
              <a:tabLst>
                <a:tab pos="297815" algn="l"/>
              </a:tabLst>
            </a:pPr>
            <a:r>
              <a:rPr lang="zh-CN" sz="1400" b="1" spc="-5" dirty="0" smtClean="0">
                <a:solidFill>
                  <a:schemeClr val="bg1"/>
                </a:solidFill>
                <a:latin typeface="微软雅黑" panose="020B0503020204020204" charset="-122"/>
                <a:ea typeface="微软雅黑" panose="020B0503020204020204" charset="-122"/>
                <a:cs typeface="微软雅黑" panose="020B0503020204020204" charset="-122"/>
                <a:sym typeface="+mn-ea"/>
              </a:rPr>
              <a:t>婴童产业生态圈</a:t>
            </a:r>
          </a:p>
        </p:txBody>
      </p:sp>
      <p:sp>
        <p:nvSpPr>
          <p:cNvPr id="37" name="文本框 36"/>
          <p:cNvSpPr txBox="1"/>
          <p:nvPr/>
        </p:nvSpPr>
        <p:spPr>
          <a:xfrm>
            <a:off x="9375140" y="3812540"/>
            <a:ext cx="1198880" cy="398780"/>
          </a:xfrm>
          <a:prstGeom prst="rect">
            <a:avLst/>
          </a:prstGeom>
          <a:noFill/>
        </p:spPr>
        <p:txBody>
          <a:bodyPr wrap="none" rtlCol="0">
            <a:spAutoFit/>
          </a:bodyPr>
          <a:lstStyle/>
          <a:p>
            <a:r>
              <a:rPr lang="zh-CN" altLang="en-US" sz="2000" b="1" dirty="0">
                <a:solidFill>
                  <a:srgbClr val="FA646A"/>
                </a:solidFill>
                <a:latin typeface="微软雅黑" panose="020B0503020204020204" charset="-122"/>
                <a:ea typeface="微软雅黑" panose="020B0503020204020204" charset="-122"/>
              </a:rPr>
              <a:t>运营产业</a:t>
            </a:r>
          </a:p>
        </p:txBody>
      </p:sp>
      <p:sp>
        <p:nvSpPr>
          <p:cNvPr id="38" name="文本框 37"/>
          <p:cNvSpPr txBox="1"/>
          <p:nvPr/>
        </p:nvSpPr>
        <p:spPr>
          <a:xfrm>
            <a:off x="9250019" y="4282440"/>
            <a:ext cx="1449757" cy="523220"/>
          </a:xfrm>
          <a:prstGeom prst="rect">
            <a:avLst/>
          </a:prstGeom>
          <a:noFill/>
        </p:spPr>
        <p:txBody>
          <a:bodyPr wrap="none" rtlCol="0">
            <a:spAutoFit/>
          </a:bodyPr>
          <a:lstStyle/>
          <a:p>
            <a:pPr marL="12700" algn="ctr">
              <a:lnSpc>
                <a:spcPct val="100000"/>
              </a:lnSpc>
              <a:tabLst>
                <a:tab pos="297815" algn="l"/>
              </a:tabLst>
            </a:pPr>
            <a:r>
              <a:rPr lang="zh-CN" sz="1400" b="1" spc="-5" dirty="0" err="1" smtClean="0">
                <a:solidFill>
                  <a:schemeClr val="bg1"/>
                </a:solidFill>
                <a:latin typeface="微软雅黑" panose="020B0503020204020204" charset="-122"/>
                <a:ea typeface="微软雅黑" panose="020B0503020204020204" charset="-122"/>
                <a:cs typeface="微软雅黑" panose="020B0503020204020204" charset="-122"/>
                <a:sym typeface="+mn-ea"/>
              </a:rPr>
              <a:t>中国最大的</a:t>
            </a:r>
          </a:p>
          <a:p>
            <a:pPr marL="12700" algn="ctr">
              <a:lnSpc>
                <a:spcPct val="100000"/>
              </a:lnSpc>
              <a:tabLst>
                <a:tab pos="297815" algn="l"/>
              </a:tabLst>
            </a:pPr>
            <a:r>
              <a:rPr lang="zh-CN" altLang="en-US" sz="1400" b="1" spc="-5" dirty="0">
                <a:solidFill>
                  <a:schemeClr val="bg1"/>
                </a:solidFill>
                <a:latin typeface="微软雅黑" panose="020B0503020204020204" charset="-122"/>
                <a:ea typeface="微软雅黑" panose="020B0503020204020204" charset="-122"/>
                <a:cs typeface="微软雅黑" panose="020B0503020204020204" charset="-122"/>
                <a:sym typeface="+mn-ea"/>
              </a:rPr>
              <a:t>婴童</a:t>
            </a:r>
            <a:r>
              <a:rPr lang="zh-CN" sz="1400" b="1" spc="-5" dirty="0" smtClean="0">
                <a:solidFill>
                  <a:schemeClr val="bg1"/>
                </a:solidFill>
                <a:latin typeface="微软雅黑" panose="020B0503020204020204" charset="-122"/>
                <a:ea typeface="微软雅黑" panose="020B0503020204020204" charset="-122"/>
                <a:cs typeface="微软雅黑" panose="020B0503020204020204" charset="-122"/>
                <a:sym typeface="+mn-ea"/>
              </a:rPr>
              <a:t>产业运营商</a:t>
            </a:r>
          </a:p>
        </p:txBody>
      </p:sp>
      <p:grpSp>
        <p:nvGrpSpPr>
          <p:cNvPr id="65" name="组合 64"/>
          <p:cNvGrpSpPr/>
          <p:nvPr/>
        </p:nvGrpSpPr>
        <p:grpSpPr>
          <a:xfrm>
            <a:off x="5473700" y="2309495"/>
            <a:ext cx="1753235" cy="1678305"/>
            <a:chOff x="8181" y="2833"/>
            <a:chExt cx="3749" cy="3588"/>
          </a:xfrm>
        </p:grpSpPr>
        <p:sp>
          <p:nvSpPr>
            <p:cNvPr id="42" name="椭圆 41"/>
            <p:cNvSpPr/>
            <p:nvPr/>
          </p:nvSpPr>
          <p:spPr>
            <a:xfrm>
              <a:off x="9407" y="4179"/>
              <a:ext cx="1320" cy="1320"/>
            </a:xfrm>
            <a:prstGeom prst="ellips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9579" y="4351"/>
              <a:ext cx="976" cy="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descr="logo"/>
            <p:cNvPicPr>
              <a:picLocks noChangeAspect="1"/>
            </p:cNvPicPr>
            <p:nvPr/>
          </p:nvPicPr>
          <p:blipFill>
            <a:blip r:embed="rId3"/>
            <a:srcRect r="52429"/>
            <a:stretch>
              <a:fillRect/>
            </a:stretch>
          </p:blipFill>
          <p:spPr>
            <a:xfrm>
              <a:off x="9630" y="4603"/>
              <a:ext cx="821" cy="496"/>
            </a:xfrm>
            <a:prstGeom prst="rect">
              <a:avLst/>
            </a:prstGeom>
          </p:spPr>
        </p:pic>
        <p:sp>
          <p:nvSpPr>
            <p:cNvPr id="45" name="椭圆 44"/>
            <p:cNvSpPr/>
            <p:nvPr/>
          </p:nvSpPr>
          <p:spPr>
            <a:xfrm>
              <a:off x="11450" y="4281"/>
              <a:ext cx="480" cy="480"/>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0826" y="4713"/>
              <a:ext cx="806" cy="8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997" y="5363"/>
              <a:ext cx="480" cy="4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627" y="5384"/>
              <a:ext cx="251" cy="25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181" y="4192"/>
              <a:ext cx="1094" cy="1094"/>
            </a:xfrm>
            <a:prstGeom prst="ellipse">
              <a:avLst/>
            </a:prstGeom>
            <a:solidFill>
              <a:srgbClr val="FFD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9051" y="3639"/>
              <a:ext cx="661" cy="66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579" y="2833"/>
              <a:ext cx="806" cy="806"/>
            </a:xfrm>
            <a:prstGeom prst="ellipse">
              <a:avLst/>
            </a:prstGeom>
            <a:solidFill>
              <a:srgbClr val="FFD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9854" y="3778"/>
              <a:ext cx="256" cy="256"/>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0273" y="3639"/>
              <a:ext cx="409" cy="409"/>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698" y="3954"/>
              <a:ext cx="649" cy="649"/>
            </a:xfrm>
            <a:prstGeom prst="ellipse">
              <a:avLst/>
            </a:prstGeom>
            <a:solidFill>
              <a:srgbClr val="FFD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9477" y="5615"/>
              <a:ext cx="806" cy="8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638" y="3778"/>
              <a:ext cx="256" cy="256"/>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402" y="5471"/>
              <a:ext cx="618" cy="618"/>
            </a:xfrm>
            <a:prstGeom prst="ellipse">
              <a:avLst/>
            </a:prstGeom>
            <a:solidFill>
              <a:srgbClr val="FFD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162" y="5636"/>
              <a:ext cx="256" cy="256"/>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810" y="3575"/>
              <a:ext cx="256" cy="25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 name="网格"/>
            <p:cNvSpPr/>
            <p:nvPr/>
          </p:nvSpPr>
          <p:spPr bwMode="auto">
            <a:xfrm>
              <a:off x="8488" y="4499"/>
              <a:ext cx="480" cy="480"/>
            </a:xfrm>
            <a:custGeom>
              <a:avLst/>
              <a:gdLst>
                <a:gd name="T0" fmla="*/ 900365 w 3123"/>
                <a:gd name="T1" fmla="*/ 0 h 3122"/>
                <a:gd name="T2" fmla="*/ 900365 w 3123"/>
                <a:gd name="T3" fmla="*/ 0 h 3122"/>
                <a:gd name="T4" fmla="*/ 900365 w 3123"/>
                <a:gd name="T5" fmla="*/ 0 h 3122"/>
                <a:gd name="T6" fmla="*/ 899788 w 3123"/>
                <a:gd name="T7" fmla="*/ 0 h 3122"/>
                <a:gd name="T8" fmla="*/ 899788 w 3123"/>
                <a:gd name="T9" fmla="*/ 0 h 3122"/>
                <a:gd name="T10" fmla="*/ 0 w 3123"/>
                <a:gd name="T11" fmla="*/ 900199 h 3122"/>
                <a:gd name="T12" fmla="*/ 899788 w 3123"/>
                <a:gd name="T13" fmla="*/ 1800397 h 3122"/>
                <a:gd name="T14" fmla="*/ 900365 w 3123"/>
                <a:gd name="T15" fmla="*/ 1800397 h 3122"/>
                <a:gd name="T16" fmla="*/ 900365 w 3123"/>
                <a:gd name="T17" fmla="*/ 1800397 h 3122"/>
                <a:gd name="T18" fmla="*/ 900365 w 3123"/>
                <a:gd name="T19" fmla="*/ 1800397 h 3122"/>
                <a:gd name="T20" fmla="*/ 1800153 w 3123"/>
                <a:gd name="T21" fmla="*/ 900199 h 3122"/>
                <a:gd name="T22" fmla="*/ 900365 w 3123"/>
                <a:gd name="T23" fmla="*/ 0 h 3122"/>
                <a:gd name="T24" fmla="*/ 1589184 w 3123"/>
                <a:gd name="T25" fmla="*/ 780249 h 3122"/>
                <a:gd name="T26" fmla="*/ 1316538 w 3123"/>
                <a:gd name="T27" fmla="*/ 780249 h 3122"/>
                <a:gd name="T28" fmla="*/ 1199526 w 3123"/>
                <a:gd name="T29" fmla="*/ 269310 h 3122"/>
                <a:gd name="T30" fmla="*/ 1589184 w 3123"/>
                <a:gd name="T31" fmla="*/ 780249 h 3122"/>
                <a:gd name="T32" fmla="*/ 900365 w 3123"/>
                <a:gd name="T33" fmla="*/ 179924 h 3122"/>
                <a:gd name="T34" fmla="*/ 1116521 w 3123"/>
                <a:gd name="T35" fmla="*/ 780249 h 3122"/>
                <a:gd name="T36" fmla="*/ 683632 w 3123"/>
                <a:gd name="T37" fmla="*/ 780249 h 3122"/>
                <a:gd name="T38" fmla="*/ 900365 w 3123"/>
                <a:gd name="T39" fmla="*/ 179924 h 3122"/>
                <a:gd name="T40" fmla="*/ 600627 w 3123"/>
                <a:gd name="T41" fmla="*/ 269310 h 3122"/>
                <a:gd name="T42" fmla="*/ 483615 w 3123"/>
                <a:gd name="T43" fmla="*/ 780249 h 3122"/>
                <a:gd name="T44" fmla="*/ 211545 w 3123"/>
                <a:gd name="T45" fmla="*/ 780249 h 3122"/>
                <a:gd name="T46" fmla="*/ 600627 w 3123"/>
                <a:gd name="T47" fmla="*/ 269310 h 3122"/>
                <a:gd name="T48" fmla="*/ 209816 w 3123"/>
                <a:gd name="T49" fmla="*/ 1019571 h 3122"/>
                <a:gd name="T50" fmla="*/ 483038 w 3123"/>
                <a:gd name="T51" fmla="*/ 1019571 h 3122"/>
                <a:gd name="T52" fmla="*/ 600627 w 3123"/>
                <a:gd name="T53" fmla="*/ 1540891 h 3122"/>
                <a:gd name="T54" fmla="*/ 209816 w 3123"/>
                <a:gd name="T55" fmla="*/ 1019571 h 3122"/>
                <a:gd name="T56" fmla="*/ 683055 w 3123"/>
                <a:gd name="T57" fmla="*/ 1019571 h 3122"/>
                <a:gd name="T58" fmla="*/ 1117098 w 3123"/>
                <a:gd name="T59" fmla="*/ 1019571 h 3122"/>
                <a:gd name="T60" fmla="*/ 899788 w 3123"/>
                <a:gd name="T61" fmla="*/ 1608939 h 3122"/>
                <a:gd name="T62" fmla="*/ 683055 w 3123"/>
                <a:gd name="T63" fmla="*/ 1019571 h 3122"/>
                <a:gd name="T64" fmla="*/ 1200102 w 3123"/>
                <a:gd name="T65" fmla="*/ 1540891 h 3122"/>
                <a:gd name="T66" fmla="*/ 1317691 w 3123"/>
                <a:gd name="T67" fmla="*/ 1019571 h 3122"/>
                <a:gd name="T68" fmla="*/ 1590337 w 3123"/>
                <a:gd name="T69" fmla="*/ 1019571 h 3122"/>
                <a:gd name="T70" fmla="*/ 1200102 w 3123"/>
                <a:gd name="T71" fmla="*/ 1540891 h 31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23" h="3122">
                  <a:moveTo>
                    <a:pt x="1562" y="0"/>
                  </a:moveTo>
                  <a:cubicBezTo>
                    <a:pt x="1562" y="0"/>
                    <a:pt x="1562" y="0"/>
                    <a:pt x="1562" y="0"/>
                  </a:cubicBezTo>
                  <a:cubicBezTo>
                    <a:pt x="1562" y="0"/>
                    <a:pt x="1562" y="0"/>
                    <a:pt x="1562" y="0"/>
                  </a:cubicBezTo>
                  <a:cubicBezTo>
                    <a:pt x="1561" y="0"/>
                    <a:pt x="1561" y="0"/>
                    <a:pt x="1561" y="0"/>
                  </a:cubicBezTo>
                  <a:cubicBezTo>
                    <a:pt x="1561" y="0"/>
                    <a:pt x="1561" y="0"/>
                    <a:pt x="1561" y="0"/>
                  </a:cubicBezTo>
                  <a:cubicBezTo>
                    <a:pt x="699" y="0"/>
                    <a:pt x="0" y="699"/>
                    <a:pt x="0" y="1561"/>
                  </a:cubicBezTo>
                  <a:cubicBezTo>
                    <a:pt x="0" y="2423"/>
                    <a:pt x="699" y="3122"/>
                    <a:pt x="1561" y="3122"/>
                  </a:cubicBezTo>
                  <a:cubicBezTo>
                    <a:pt x="1562" y="3122"/>
                    <a:pt x="1562" y="3122"/>
                    <a:pt x="1562" y="3122"/>
                  </a:cubicBezTo>
                  <a:cubicBezTo>
                    <a:pt x="1562" y="3122"/>
                    <a:pt x="1562" y="3122"/>
                    <a:pt x="1562" y="3122"/>
                  </a:cubicBezTo>
                  <a:cubicBezTo>
                    <a:pt x="1562" y="3122"/>
                    <a:pt x="1562" y="3122"/>
                    <a:pt x="1562" y="3122"/>
                  </a:cubicBezTo>
                  <a:cubicBezTo>
                    <a:pt x="2424" y="3122"/>
                    <a:pt x="3123" y="2423"/>
                    <a:pt x="3123" y="1561"/>
                  </a:cubicBezTo>
                  <a:cubicBezTo>
                    <a:pt x="3123" y="699"/>
                    <a:pt x="2424" y="0"/>
                    <a:pt x="1562" y="0"/>
                  </a:cubicBezTo>
                  <a:close/>
                  <a:moveTo>
                    <a:pt x="2757" y="1353"/>
                  </a:moveTo>
                  <a:cubicBezTo>
                    <a:pt x="2284" y="1353"/>
                    <a:pt x="2284" y="1353"/>
                    <a:pt x="2284" y="1353"/>
                  </a:cubicBezTo>
                  <a:cubicBezTo>
                    <a:pt x="2263" y="1041"/>
                    <a:pt x="2190" y="702"/>
                    <a:pt x="2081" y="467"/>
                  </a:cubicBezTo>
                  <a:cubicBezTo>
                    <a:pt x="2431" y="633"/>
                    <a:pt x="2688" y="937"/>
                    <a:pt x="2757" y="1353"/>
                  </a:cubicBezTo>
                  <a:close/>
                  <a:moveTo>
                    <a:pt x="1562" y="312"/>
                  </a:moveTo>
                  <a:cubicBezTo>
                    <a:pt x="1631" y="312"/>
                    <a:pt x="1891" y="624"/>
                    <a:pt x="1937" y="1353"/>
                  </a:cubicBezTo>
                  <a:cubicBezTo>
                    <a:pt x="1186" y="1353"/>
                    <a:pt x="1186" y="1353"/>
                    <a:pt x="1186" y="1353"/>
                  </a:cubicBezTo>
                  <a:cubicBezTo>
                    <a:pt x="1232" y="624"/>
                    <a:pt x="1492" y="312"/>
                    <a:pt x="1562" y="312"/>
                  </a:cubicBezTo>
                  <a:close/>
                  <a:moveTo>
                    <a:pt x="1042" y="467"/>
                  </a:moveTo>
                  <a:cubicBezTo>
                    <a:pt x="934" y="702"/>
                    <a:pt x="861" y="1041"/>
                    <a:pt x="839" y="1353"/>
                  </a:cubicBezTo>
                  <a:cubicBezTo>
                    <a:pt x="367" y="1353"/>
                    <a:pt x="367" y="1353"/>
                    <a:pt x="367" y="1353"/>
                  </a:cubicBezTo>
                  <a:cubicBezTo>
                    <a:pt x="435" y="937"/>
                    <a:pt x="693" y="633"/>
                    <a:pt x="1042" y="467"/>
                  </a:cubicBezTo>
                  <a:close/>
                  <a:moveTo>
                    <a:pt x="364" y="1768"/>
                  </a:moveTo>
                  <a:cubicBezTo>
                    <a:pt x="838" y="1768"/>
                    <a:pt x="838" y="1768"/>
                    <a:pt x="838" y="1768"/>
                  </a:cubicBezTo>
                  <a:cubicBezTo>
                    <a:pt x="858" y="2081"/>
                    <a:pt x="932" y="2433"/>
                    <a:pt x="1042" y="2672"/>
                  </a:cubicBezTo>
                  <a:cubicBezTo>
                    <a:pt x="688" y="2503"/>
                    <a:pt x="428" y="2185"/>
                    <a:pt x="364" y="1768"/>
                  </a:cubicBezTo>
                  <a:close/>
                  <a:moveTo>
                    <a:pt x="1185" y="1768"/>
                  </a:moveTo>
                  <a:cubicBezTo>
                    <a:pt x="1938" y="1768"/>
                    <a:pt x="1938" y="1768"/>
                    <a:pt x="1938" y="1768"/>
                  </a:cubicBezTo>
                  <a:cubicBezTo>
                    <a:pt x="1895" y="2393"/>
                    <a:pt x="1631" y="2790"/>
                    <a:pt x="1561" y="2790"/>
                  </a:cubicBezTo>
                  <a:cubicBezTo>
                    <a:pt x="1492" y="2790"/>
                    <a:pt x="1228" y="2393"/>
                    <a:pt x="1185" y="1768"/>
                  </a:cubicBezTo>
                  <a:close/>
                  <a:moveTo>
                    <a:pt x="2082" y="2672"/>
                  </a:moveTo>
                  <a:cubicBezTo>
                    <a:pt x="2192" y="2433"/>
                    <a:pt x="2265" y="2081"/>
                    <a:pt x="2286" y="1768"/>
                  </a:cubicBezTo>
                  <a:cubicBezTo>
                    <a:pt x="2759" y="1768"/>
                    <a:pt x="2759" y="1768"/>
                    <a:pt x="2759" y="1768"/>
                  </a:cubicBezTo>
                  <a:cubicBezTo>
                    <a:pt x="2695" y="2185"/>
                    <a:pt x="2436" y="2503"/>
                    <a:pt x="2082" y="267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61" name="楼群"/>
            <p:cNvSpPr/>
            <p:nvPr/>
          </p:nvSpPr>
          <p:spPr bwMode="auto">
            <a:xfrm>
              <a:off x="11049" y="4936"/>
              <a:ext cx="360" cy="360"/>
            </a:xfrm>
            <a:custGeom>
              <a:avLst/>
              <a:gdLst>
                <a:gd name="T0" fmla="*/ 2147483646 w 5926"/>
                <a:gd name="T1" fmla="*/ 2147483646 h 5735"/>
                <a:gd name="T2" fmla="*/ 2147483646 w 5926"/>
                <a:gd name="T3" fmla="*/ 2147483646 h 5735"/>
                <a:gd name="T4" fmla="*/ 2147483646 w 5926"/>
                <a:gd name="T5" fmla="*/ 0 h 5735"/>
                <a:gd name="T6" fmla="*/ 2147483646 w 5926"/>
                <a:gd name="T7" fmla="*/ 2147483646 h 5735"/>
                <a:gd name="T8" fmla="*/ 2147483646 w 5926"/>
                <a:gd name="T9" fmla="*/ 2147483646 h 5735"/>
                <a:gd name="T10" fmla="*/ 2147483646 w 5926"/>
                <a:gd name="T11" fmla="*/ 2147483646 h 5735"/>
                <a:gd name="T12" fmla="*/ 0 w 5926"/>
                <a:gd name="T13" fmla="*/ 2147483646 h 5735"/>
                <a:gd name="T14" fmla="*/ 2147483646 w 5926"/>
                <a:gd name="T15" fmla="*/ 2147483646 h 5735"/>
                <a:gd name="T16" fmla="*/ 2147483646 w 5926"/>
                <a:gd name="T17" fmla="*/ 2147483646 h 5735"/>
                <a:gd name="T18" fmla="*/ 2147483646 w 5926"/>
                <a:gd name="T19" fmla="*/ 2147483646 h 5735"/>
                <a:gd name="T20" fmla="*/ 2147483646 w 5926"/>
                <a:gd name="T21" fmla="*/ 2147483646 h 5735"/>
                <a:gd name="T22" fmla="*/ 2147483646 w 5926"/>
                <a:gd name="T23" fmla="*/ 2147483646 h 5735"/>
                <a:gd name="T24" fmla="*/ 2147483646 w 5926"/>
                <a:gd name="T25" fmla="*/ 2147483646 h 5735"/>
                <a:gd name="T26" fmla="*/ 2147483646 w 5926"/>
                <a:gd name="T27" fmla="*/ 2147483646 h 5735"/>
                <a:gd name="T28" fmla="*/ 2147483646 w 5926"/>
                <a:gd name="T29" fmla="*/ 2147483646 h 5735"/>
                <a:gd name="T30" fmla="*/ 2147483646 w 5926"/>
                <a:gd name="T31" fmla="*/ 2147483646 h 5735"/>
                <a:gd name="T32" fmla="*/ 2147483646 w 5926"/>
                <a:gd name="T33" fmla="*/ 2147483646 h 5735"/>
                <a:gd name="T34" fmla="*/ 2147483646 w 5926"/>
                <a:gd name="T35" fmla="*/ 2147483646 h 5735"/>
                <a:gd name="T36" fmla="*/ 2147483646 w 5926"/>
                <a:gd name="T37" fmla="*/ 2147483646 h 5735"/>
                <a:gd name="T38" fmla="*/ 2147483646 w 5926"/>
                <a:gd name="T39" fmla="*/ 2147483646 h 5735"/>
                <a:gd name="T40" fmla="*/ 2147483646 w 5926"/>
                <a:gd name="T41" fmla="*/ 2147483646 h 5735"/>
                <a:gd name="T42" fmla="*/ 2147483646 w 5926"/>
                <a:gd name="T43" fmla="*/ 2147483646 h 5735"/>
                <a:gd name="T44" fmla="*/ 2147483646 w 5926"/>
                <a:gd name="T45" fmla="*/ 2147483646 h 5735"/>
                <a:gd name="T46" fmla="*/ 2147483646 w 5926"/>
                <a:gd name="T47" fmla="*/ 2147483646 h 5735"/>
                <a:gd name="T48" fmla="*/ 2147483646 w 5926"/>
                <a:gd name="T49" fmla="*/ 2147483646 h 5735"/>
                <a:gd name="T50" fmla="*/ 2147483646 w 5926"/>
                <a:gd name="T51" fmla="*/ 2147483646 h 5735"/>
                <a:gd name="T52" fmla="*/ 2147483646 w 5926"/>
                <a:gd name="T53" fmla="*/ 2147483646 h 5735"/>
                <a:gd name="T54" fmla="*/ 2147483646 w 5926"/>
                <a:gd name="T55" fmla="*/ 2147483646 h 5735"/>
                <a:gd name="T56" fmla="*/ 2147483646 w 5926"/>
                <a:gd name="T57" fmla="*/ 2147483646 h 5735"/>
                <a:gd name="T58" fmla="*/ 2147483646 w 5926"/>
                <a:gd name="T59" fmla="*/ 2147483646 h 5735"/>
                <a:gd name="T60" fmla="*/ 2147483646 w 5926"/>
                <a:gd name="T61" fmla="*/ 2147483646 h 5735"/>
                <a:gd name="T62" fmla="*/ 2147483646 w 5926"/>
                <a:gd name="T63" fmla="*/ 2147483646 h 5735"/>
                <a:gd name="T64" fmla="*/ 2147483646 w 5926"/>
                <a:gd name="T65" fmla="*/ 2147483646 h 5735"/>
                <a:gd name="T66" fmla="*/ 2147483646 w 5926"/>
                <a:gd name="T67" fmla="*/ 2147483646 h 5735"/>
                <a:gd name="T68" fmla="*/ 2147483646 w 5926"/>
                <a:gd name="T69" fmla="*/ 2147483646 h 5735"/>
                <a:gd name="T70" fmla="*/ 2147483646 w 5926"/>
                <a:gd name="T71" fmla="*/ 2147483646 h 5735"/>
                <a:gd name="T72" fmla="*/ 2147483646 w 5926"/>
                <a:gd name="T73" fmla="*/ 2147483646 h 5735"/>
                <a:gd name="T74" fmla="*/ 2147483646 w 5926"/>
                <a:gd name="T75" fmla="*/ 2147483646 h 5735"/>
                <a:gd name="T76" fmla="*/ 2147483646 w 5926"/>
                <a:gd name="T77" fmla="*/ 2147483646 h 5735"/>
                <a:gd name="T78" fmla="*/ 2147483646 w 5926"/>
                <a:gd name="T79" fmla="*/ 2147483646 h 5735"/>
                <a:gd name="T80" fmla="*/ 2147483646 w 5926"/>
                <a:gd name="T81" fmla="*/ 2147483646 h 5735"/>
                <a:gd name="T82" fmla="*/ 2147483646 w 5926"/>
                <a:gd name="T83" fmla="*/ 2147483646 h 5735"/>
                <a:gd name="T84" fmla="*/ 2147483646 w 5926"/>
                <a:gd name="T85" fmla="*/ 2147483646 h 5735"/>
                <a:gd name="T86" fmla="*/ 2147483646 w 5926"/>
                <a:gd name="T87" fmla="*/ 2147483646 h 5735"/>
                <a:gd name="T88" fmla="*/ 2147483646 w 5926"/>
                <a:gd name="T89" fmla="*/ 2147483646 h 5735"/>
                <a:gd name="T90" fmla="*/ 2147483646 w 5926"/>
                <a:gd name="T91" fmla="*/ 2147483646 h 5735"/>
                <a:gd name="T92" fmla="*/ 2147483646 w 5926"/>
                <a:gd name="T93" fmla="*/ 2147483646 h 5735"/>
                <a:gd name="T94" fmla="*/ 2147483646 w 5926"/>
                <a:gd name="T95" fmla="*/ 2147483646 h 5735"/>
                <a:gd name="T96" fmla="*/ 2147483646 w 5926"/>
                <a:gd name="T97" fmla="*/ 2147483646 h 5735"/>
                <a:gd name="T98" fmla="*/ 2147483646 w 5926"/>
                <a:gd name="T99" fmla="*/ 2147483646 h 5735"/>
                <a:gd name="T100" fmla="*/ 2147483646 w 5926"/>
                <a:gd name="T101" fmla="*/ 2147483646 h 57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26" h="5735">
                  <a:moveTo>
                    <a:pt x="0" y="5408"/>
                  </a:moveTo>
                  <a:lnTo>
                    <a:pt x="407" y="5408"/>
                  </a:lnTo>
                  <a:lnTo>
                    <a:pt x="407" y="1609"/>
                  </a:lnTo>
                  <a:lnTo>
                    <a:pt x="407" y="1495"/>
                  </a:lnTo>
                  <a:lnTo>
                    <a:pt x="520" y="1464"/>
                  </a:lnTo>
                  <a:lnTo>
                    <a:pt x="2110" y="1038"/>
                  </a:lnTo>
                  <a:lnTo>
                    <a:pt x="2300" y="987"/>
                  </a:lnTo>
                  <a:lnTo>
                    <a:pt x="3099" y="1516"/>
                  </a:lnTo>
                  <a:lnTo>
                    <a:pt x="3099" y="5408"/>
                  </a:lnTo>
                  <a:lnTo>
                    <a:pt x="3235" y="5408"/>
                  </a:lnTo>
                  <a:lnTo>
                    <a:pt x="3235" y="622"/>
                  </a:lnTo>
                  <a:lnTo>
                    <a:pt x="3235" y="506"/>
                  </a:lnTo>
                  <a:lnTo>
                    <a:pt x="3347" y="477"/>
                  </a:lnTo>
                  <a:lnTo>
                    <a:pt x="4938" y="50"/>
                  </a:lnTo>
                  <a:lnTo>
                    <a:pt x="5128" y="0"/>
                  </a:lnTo>
                  <a:lnTo>
                    <a:pt x="5926" y="524"/>
                  </a:lnTo>
                  <a:lnTo>
                    <a:pt x="5926" y="5713"/>
                  </a:lnTo>
                  <a:lnTo>
                    <a:pt x="5128" y="5713"/>
                  </a:lnTo>
                  <a:lnTo>
                    <a:pt x="4825" y="5713"/>
                  </a:lnTo>
                  <a:lnTo>
                    <a:pt x="4825" y="392"/>
                  </a:lnTo>
                  <a:lnTo>
                    <a:pt x="3536" y="738"/>
                  </a:lnTo>
                  <a:lnTo>
                    <a:pt x="3536" y="5434"/>
                  </a:lnTo>
                  <a:lnTo>
                    <a:pt x="3790" y="5434"/>
                  </a:lnTo>
                  <a:lnTo>
                    <a:pt x="3790" y="5735"/>
                  </a:lnTo>
                  <a:lnTo>
                    <a:pt x="2149" y="5735"/>
                  </a:lnTo>
                  <a:lnTo>
                    <a:pt x="1998" y="5735"/>
                  </a:lnTo>
                  <a:lnTo>
                    <a:pt x="1998" y="5583"/>
                  </a:lnTo>
                  <a:lnTo>
                    <a:pt x="1998" y="1379"/>
                  </a:lnTo>
                  <a:lnTo>
                    <a:pt x="709" y="1725"/>
                  </a:lnTo>
                  <a:lnTo>
                    <a:pt x="709" y="5559"/>
                  </a:lnTo>
                  <a:lnTo>
                    <a:pt x="709" y="5710"/>
                  </a:lnTo>
                  <a:lnTo>
                    <a:pt x="557" y="5710"/>
                  </a:lnTo>
                  <a:lnTo>
                    <a:pt x="0" y="5710"/>
                  </a:lnTo>
                  <a:lnTo>
                    <a:pt x="0" y="5408"/>
                  </a:lnTo>
                  <a:close/>
                  <a:moveTo>
                    <a:pt x="3760" y="3302"/>
                  </a:moveTo>
                  <a:lnTo>
                    <a:pt x="3760" y="3302"/>
                  </a:lnTo>
                  <a:lnTo>
                    <a:pt x="3760" y="3886"/>
                  </a:lnTo>
                  <a:lnTo>
                    <a:pt x="3920" y="3886"/>
                  </a:lnTo>
                  <a:lnTo>
                    <a:pt x="4084" y="3886"/>
                  </a:lnTo>
                  <a:lnTo>
                    <a:pt x="4084" y="3287"/>
                  </a:lnTo>
                  <a:lnTo>
                    <a:pt x="3920" y="3295"/>
                  </a:lnTo>
                  <a:lnTo>
                    <a:pt x="3760" y="3302"/>
                  </a:lnTo>
                  <a:close/>
                  <a:moveTo>
                    <a:pt x="4271" y="819"/>
                  </a:moveTo>
                  <a:lnTo>
                    <a:pt x="4271" y="819"/>
                  </a:lnTo>
                  <a:lnTo>
                    <a:pt x="4271" y="1426"/>
                  </a:lnTo>
                  <a:lnTo>
                    <a:pt x="4444" y="1394"/>
                  </a:lnTo>
                  <a:lnTo>
                    <a:pt x="4622" y="1361"/>
                  </a:lnTo>
                  <a:lnTo>
                    <a:pt x="4622" y="736"/>
                  </a:lnTo>
                  <a:lnTo>
                    <a:pt x="4444" y="778"/>
                  </a:lnTo>
                  <a:lnTo>
                    <a:pt x="4271" y="819"/>
                  </a:lnTo>
                  <a:close/>
                  <a:moveTo>
                    <a:pt x="3760" y="938"/>
                  </a:moveTo>
                  <a:lnTo>
                    <a:pt x="3760" y="938"/>
                  </a:lnTo>
                  <a:lnTo>
                    <a:pt x="3760" y="1522"/>
                  </a:lnTo>
                  <a:lnTo>
                    <a:pt x="3920" y="1492"/>
                  </a:lnTo>
                  <a:lnTo>
                    <a:pt x="4084" y="1461"/>
                  </a:lnTo>
                  <a:lnTo>
                    <a:pt x="4084" y="863"/>
                  </a:lnTo>
                  <a:lnTo>
                    <a:pt x="3920" y="901"/>
                  </a:lnTo>
                  <a:lnTo>
                    <a:pt x="3760" y="938"/>
                  </a:lnTo>
                  <a:close/>
                  <a:moveTo>
                    <a:pt x="4271" y="1640"/>
                  </a:moveTo>
                  <a:lnTo>
                    <a:pt x="4271" y="1640"/>
                  </a:lnTo>
                  <a:lnTo>
                    <a:pt x="4271" y="2245"/>
                  </a:lnTo>
                  <a:lnTo>
                    <a:pt x="4444" y="2224"/>
                  </a:lnTo>
                  <a:lnTo>
                    <a:pt x="4622" y="2202"/>
                  </a:lnTo>
                  <a:lnTo>
                    <a:pt x="4622" y="1580"/>
                  </a:lnTo>
                  <a:lnTo>
                    <a:pt x="4444" y="1609"/>
                  </a:lnTo>
                  <a:lnTo>
                    <a:pt x="4271" y="1640"/>
                  </a:lnTo>
                  <a:close/>
                  <a:moveTo>
                    <a:pt x="3760" y="1727"/>
                  </a:moveTo>
                  <a:lnTo>
                    <a:pt x="3760" y="1727"/>
                  </a:lnTo>
                  <a:lnTo>
                    <a:pt x="3760" y="2310"/>
                  </a:lnTo>
                  <a:lnTo>
                    <a:pt x="3920" y="2290"/>
                  </a:lnTo>
                  <a:lnTo>
                    <a:pt x="4084" y="2269"/>
                  </a:lnTo>
                  <a:lnTo>
                    <a:pt x="4084" y="1670"/>
                  </a:lnTo>
                  <a:lnTo>
                    <a:pt x="3920" y="1699"/>
                  </a:lnTo>
                  <a:lnTo>
                    <a:pt x="3760" y="1727"/>
                  </a:lnTo>
                  <a:close/>
                  <a:moveTo>
                    <a:pt x="4271" y="2459"/>
                  </a:moveTo>
                  <a:lnTo>
                    <a:pt x="4271" y="2459"/>
                  </a:lnTo>
                  <a:lnTo>
                    <a:pt x="4271" y="3066"/>
                  </a:lnTo>
                  <a:lnTo>
                    <a:pt x="4444" y="3055"/>
                  </a:lnTo>
                  <a:lnTo>
                    <a:pt x="4622" y="3044"/>
                  </a:lnTo>
                  <a:lnTo>
                    <a:pt x="4622" y="2421"/>
                  </a:lnTo>
                  <a:lnTo>
                    <a:pt x="4444" y="2440"/>
                  </a:lnTo>
                  <a:lnTo>
                    <a:pt x="4271" y="2459"/>
                  </a:lnTo>
                  <a:close/>
                  <a:moveTo>
                    <a:pt x="3760" y="2515"/>
                  </a:moveTo>
                  <a:lnTo>
                    <a:pt x="3760" y="2515"/>
                  </a:lnTo>
                  <a:lnTo>
                    <a:pt x="3760" y="3098"/>
                  </a:lnTo>
                  <a:lnTo>
                    <a:pt x="3920" y="3087"/>
                  </a:lnTo>
                  <a:lnTo>
                    <a:pt x="4084" y="3078"/>
                  </a:lnTo>
                  <a:lnTo>
                    <a:pt x="4084" y="2479"/>
                  </a:lnTo>
                  <a:lnTo>
                    <a:pt x="3920" y="2497"/>
                  </a:lnTo>
                  <a:lnTo>
                    <a:pt x="3760" y="2515"/>
                  </a:lnTo>
                  <a:close/>
                  <a:moveTo>
                    <a:pt x="4271" y="3279"/>
                  </a:moveTo>
                  <a:lnTo>
                    <a:pt x="4271" y="3279"/>
                  </a:lnTo>
                  <a:lnTo>
                    <a:pt x="4271" y="3886"/>
                  </a:lnTo>
                  <a:lnTo>
                    <a:pt x="4444" y="3886"/>
                  </a:lnTo>
                  <a:lnTo>
                    <a:pt x="4622" y="3886"/>
                  </a:lnTo>
                  <a:lnTo>
                    <a:pt x="4622" y="3262"/>
                  </a:lnTo>
                  <a:lnTo>
                    <a:pt x="4444" y="3270"/>
                  </a:lnTo>
                  <a:lnTo>
                    <a:pt x="4271" y="3279"/>
                  </a:lnTo>
                  <a:close/>
                  <a:moveTo>
                    <a:pt x="918" y="4350"/>
                  </a:moveTo>
                  <a:lnTo>
                    <a:pt x="918" y="4350"/>
                  </a:lnTo>
                  <a:lnTo>
                    <a:pt x="918" y="4933"/>
                  </a:lnTo>
                  <a:lnTo>
                    <a:pt x="1077" y="4933"/>
                  </a:lnTo>
                  <a:lnTo>
                    <a:pt x="1241" y="4933"/>
                  </a:lnTo>
                  <a:lnTo>
                    <a:pt x="1241" y="4334"/>
                  </a:lnTo>
                  <a:lnTo>
                    <a:pt x="1077" y="4343"/>
                  </a:lnTo>
                  <a:lnTo>
                    <a:pt x="918" y="4350"/>
                  </a:lnTo>
                  <a:close/>
                  <a:moveTo>
                    <a:pt x="1429" y="1866"/>
                  </a:moveTo>
                  <a:lnTo>
                    <a:pt x="1429" y="1866"/>
                  </a:lnTo>
                  <a:lnTo>
                    <a:pt x="1429" y="2473"/>
                  </a:lnTo>
                  <a:lnTo>
                    <a:pt x="1601" y="2441"/>
                  </a:lnTo>
                  <a:lnTo>
                    <a:pt x="1780" y="2407"/>
                  </a:lnTo>
                  <a:lnTo>
                    <a:pt x="1780" y="1784"/>
                  </a:lnTo>
                  <a:lnTo>
                    <a:pt x="1601" y="1825"/>
                  </a:lnTo>
                  <a:lnTo>
                    <a:pt x="1429" y="1866"/>
                  </a:lnTo>
                  <a:close/>
                  <a:moveTo>
                    <a:pt x="918" y="1986"/>
                  </a:moveTo>
                  <a:lnTo>
                    <a:pt x="918" y="1986"/>
                  </a:lnTo>
                  <a:lnTo>
                    <a:pt x="918" y="2569"/>
                  </a:lnTo>
                  <a:lnTo>
                    <a:pt x="1077" y="2539"/>
                  </a:lnTo>
                  <a:lnTo>
                    <a:pt x="1241" y="2509"/>
                  </a:lnTo>
                  <a:lnTo>
                    <a:pt x="1241" y="1909"/>
                  </a:lnTo>
                  <a:lnTo>
                    <a:pt x="1077" y="1948"/>
                  </a:lnTo>
                  <a:lnTo>
                    <a:pt x="918" y="1986"/>
                  </a:lnTo>
                  <a:close/>
                  <a:moveTo>
                    <a:pt x="1429" y="2686"/>
                  </a:moveTo>
                  <a:lnTo>
                    <a:pt x="1429" y="2686"/>
                  </a:lnTo>
                  <a:lnTo>
                    <a:pt x="1429" y="3293"/>
                  </a:lnTo>
                  <a:lnTo>
                    <a:pt x="1601" y="3272"/>
                  </a:lnTo>
                  <a:lnTo>
                    <a:pt x="1780" y="3249"/>
                  </a:lnTo>
                  <a:lnTo>
                    <a:pt x="1780" y="2626"/>
                  </a:lnTo>
                  <a:lnTo>
                    <a:pt x="1601" y="2656"/>
                  </a:lnTo>
                  <a:lnTo>
                    <a:pt x="1429" y="2686"/>
                  </a:lnTo>
                  <a:close/>
                  <a:moveTo>
                    <a:pt x="918" y="2773"/>
                  </a:moveTo>
                  <a:lnTo>
                    <a:pt x="918" y="2773"/>
                  </a:lnTo>
                  <a:lnTo>
                    <a:pt x="918" y="3357"/>
                  </a:lnTo>
                  <a:lnTo>
                    <a:pt x="1077" y="3337"/>
                  </a:lnTo>
                  <a:lnTo>
                    <a:pt x="1241" y="3316"/>
                  </a:lnTo>
                  <a:lnTo>
                    <a:pt x="1241" y="2718"/>
                  </a:lnTo>
                  <a:lnTo>
                    <a:pt x="1077" y="2746"/>
                  </a:lnTo>
                  <a:lnTo>
                    <a:pt x="918" y="2773"/>
                  </a:lnTo>
                  <a:close/>
                  <a:moveTo>
                    <a:pt x="1429" y="3507"/>
                  </a:moveTo>
                  <a:lnTo>
                    <a:pt x="1429" y="3507"/>
                  </a:lnTo>
                  <a:lnTo>
                    <a:pt x="1429" y="4113"/>
                  </a:lnTo>
                  <a:lnTo>
                    <a:pt x="1601" y="4103"/>
                  </a:lnTo>
                  <a:lnTo>
                    <a:pt x="1780" y="4091"/>
                  </a:lnTo>
                  <a:lnTo>
                    <a:pt x="1780" y="3468"/>
                  </a:lnTo>
                  <a:lnTo>
                    <a:pt x="1601" y="3488"/>
                  </a:lnTo>
                  <a:lnTo>
                    <a:pt x="1429" y="3507"/>
                  </a:lnTo>
                  <a:close/>
                  <a:moveTo>
                    <a:pt x="918" y="3562"/>
                  </a:moveTo>
                  <a:lnTo>
                    <a:pt x="918" y="3562"/>
                  </a:lnTo>
                  <a:lnTo>
                    <a:pt x="918" y="4145"/>
                  </a:lnTo>
                  <a:lnTo>
                    <a:pt x="1077" y="4135"/>
                  </a:lnTo>
                  <a:lnTo>
                    <a:pt x="1241" y="4125"/>
                  </a:lnTo>
                  <a:lnTo>
                    <a:pt x="1241" y="3527"/>
                  </a:lnTo>
                  <a:lnTo>
                    <a:pt x="1077" y="3544"/>
                  </a:lnTo>
                  <a:lnTo>
                    <a:pt x="918" y="3562"/>
                  </a:lnTo>
                  <a:close/>
                  <a:moveTo>
                    <a:pt x="1429" y="4326"/>
                  </a:moveTo>
                  <a:lnTo>
                    <a:pt x="1429" y="4326"/>
                  </a:lnTo>
                  <a:lnTo>
                    <a:pt x="1429" y="4933"/>
                  </a:lnTo>
                  <a:lnTo>
                    <a:pt x="1601" y="4933"/>
                  </a:lnTo>
                  <a:lnTo>
                    <a:pt x="1780" y="4933"/>
                  </a:lnTo>
                  <a:lnTo>
                    <a:pt x="1780" y="4309"/>
                  </a:lnTo>
                  <a:lnTo>
                    <a:pt x="1601" y="4318"/>
                  </a:lnTo>
                  <a:lnTo>
                    <a:pt x="1429" y="43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62" name="欢呼"/>
            <p:cNvSpPr>
              <a:spLocks noChangeArrowheads="1"/>
            </p:cNvSpPr>
            <p:nvPr/>
          </p:nvSpPr>
          <p:spPr bwMode="auto">
            <a:xfrm>
              <a:off x="9672" y="5810"/>
              <a:ext cx="416" cy="416"/>
            </a:xfrm>
            <a:custGeom>
              <a:avLst/>
              <a:gdLst>
                <a:gd name="T0" fmla="*/ 186959 w 11981237"/>
                <a:gd name="T1" fmla="*/ 80936 h 12554355"/>
                <a:gd name="T2" fmla="*/ 201434 w 11981237"/>
                <a:gd name="T3" fmla="*/ 95398 h 12554355"/>
                <a:gd name="T4" fmla="*/ 186959 w 11981237"/>
                <a:gd name="T5" fmla="*/ 109860 h 12554355"/>
                <a:gd name="T6" fmla="*/ 172483 w 11981237"/>
                <a:gd name="T7" fmla="*/ 95398 h 12554355"/>
                <a:gd name="T8" fmla="*/ 186959 w 11981237"/>
                <a:gd name="T9" fmla="*/ 80936 h 12554355"/>
                <a:gd name="T10" fmla="*/ 135384 w 11981237"/>
                <a:gd name="T11" fmla="*/ 74810 h 12554355"/>
                <a:gd name="T12" fmla="*/ 140604 w 11981237"/>
                <a:gd name="T13" fmla="*/ 77136 h 12554355"/>
                <a:gd name="T14" fmla="*/ 176652 w 11981237"/>
                <a:gd name="T15" fmla="*/ 113110 h 12554355"/>
                <a:gd name="T16" fmla="*/ 197725 w 11981237"/>
                <a:gd name="T17" fmla="*/ 113110 h 12554355"/>
                <a:gd name="T18" fmla="*/ 233541 w 11981237"/>
                <a:gd name="T19" fmla="*/ 77136 h 12554355"/>
                <a:gd name="T20" fmla="*/ 244039 w 11981237"/>
                <a:gd name="T21" fmla="*/ 76827 h 12554355"/>
                <a:gd name="T22" fmla="*/ 244271 w 11981237"/>
                <a:gd name="T23" fmla="*/ 87326 h 12554355"/>
                <a:gd name="T24" fmla="*/ 206602 w 11981237"/>
                <a:gd name="T25" fmla="*/ 124999 h 12554355"/>
                <a:gd name="T26" fmla="*/ 206679 w 11981237"/>
                <a:gd name="T27" fmla="*/ 250061 h 12554355"/>
                <a:gd name="T28" fmla="*/ 198574 w 11981237"/>
                <a:gd name="T29" fmla="*/ 258167 h 12554355"/>
                <a:gd name="T30" fmla="*/ 190392 w 11981237"/>
                <a:gd name="T31" fmla="*/ 250061 h 12554355"/>
                <a:gd name="T32" fmla="*/ 190392 w 11981237"/>
                <a:gd name="T33" fmla="*/ 182203 h 12554355"/>
                <a:gd name="T34" fmla="*/ 183753 w 11981237"/>
                <a:gd name="T35" fmla="*/ 182203 h 12554355"/>
                <a:gd name="T36" fmla="*/ 183753 w 11981237"/>
                <a:gd name="T37" fmla="*/ 250061 h 12554355"/>
                <a:gd name="T38" fmla="*/ 175648 w 11981237"/>
                <a:gd name="T39" fmla="*/ 258167 h 12554355"/>
                <a:gd name="T40" fmla="*/ 167466 w 11981237"/>
                <a:gd name="T41" fmla="*/ 250061 h 12554355"/>
                <a:gd name="T42" fmla="*/ 167466 w 11981237"/>
                <a:gd name="T43" fmla="*/ 124999 h 12554355"/>
                <a:gd name="T44" fmla="*/ 129874 w 11981237"/>
                <a:gd name="T45" fmla="*/ 87326 h 12554355"/>
                <a:gd name="T46" fmla="*/ 130106 w 11981237"/>
                <a:gd name="T47" fmla="*/ 76827 h 12554355"/>
                <a:gd name="T48" fmla="*/ 135384 w 11981237"/>
                <a:gd name="T49" fmla="*/ 74810 h 12554355"/>
                <a:gd name="T50" fmla="*/ 83316 w 11981237"/>
                <a:gd name="T51" fmla="*/ 8594 h 12554355"/>
                <a:gd name="T52" fmla="*/ 103649 w 11981237"/>
                <a:gd name="T53" fmla="*/ 29014 h 12554355"/>
                <a:gd name="T54" fmla="*/ 83316 w 11981237"/>
                <a:gd name="T55" fmla="*/ 49433 h 12554355"/>
                <a:gd name="T56" fmla="*/ 62982 w 11981237"/>
                <a:gd name="T57" fmla="*/ 29014 h 12554355"/>
                <a:gd name="T58" fmla="*/ 83316 w 11981237"/>
                <a:gd name="T59" fmla="*/ 8594 h 12554355"/>
                <a:gd name="T60" fmla="*/ 10664 w 11981237"/>
                <a:gd name="T61" fmla="*/ 4 h 12554355"/>
                <a:gd name="T62" fmla="*/ 17978 w 11981237"/>
                <a:gd name="T63" fmla="*/ 3266 h 12554355"/>
                <a:gd name="T64" fmla="*/ 68688 w 11981237"/>
                <a:gd name="T65" fmla="*/ 53984 h 12554355"/>
                <a:gd name="T66" fmla="*/ 98481 w 11981237"/>
                <a:gd name="T67" fmla="*/ 53984 h 12554355"/>
                <a:gd name="T68" fmla="*/ 148882 w 11981237"/>
                <a:gd name="T69" fmla="*/ 3266 h 12554355"/>
                <a:gd name="T70" fmla="*/ 163624 w 11981237"/>
                <a:gd name="T71" fmla="*/ 2880 h 12554355"/>
                <a:gd name="T72" fmla="*/ 164010 w 11981237"/>
                <a:gd name="T73" fmla="*/ 17624 h 12554355"/>
                <a:gd name="T74" fmla="*/ 110985 w 11981237"/>
                <a:gd name="T75" fmla="*/ 70735 h 12554355"/>
                <a:gd name="T76" fmla="*/ 111062 w 11981237"/>
                <a:gd name="T77" fmla="*/ 246742 h 12554355"/>
                <a:gd name="T78" fmla="*/ 99639 w 11981237"/>
                <a:gd name="T79" fmla="*/ 258167 h 12554355"/>
                <a:gd name="T80" fmla="*/ 88138 w 11981237"/>
                <a:gd name="T81" fmla="*/ 246742 h 12554355"/>
                <a:gd name="T82" fmla="*/ 88061 w 11981237"/>
                <a:gd name="T83" fmla="*/ 151251 h 12554355"/>
                <a:gd name="T84" fmla="*/ 78799 w 11981237"/>
                <a:gd name="T85" fmla="*/ 151251 h 12554355"/>
                <a:gd name="T86" fmla="*/ 78799 w 11981237"/>
                <a:gd name="T87" fmla="*/ 246742 h 12554355"/>
                <a:gd name="T88" fmla="*/ 67298 w 11981237"/>
                <a:gd name="T89" fmla="*/ 258167 h 12554355"/>
                <a:gd name="T90" fmla="*/ 55875 w 11981237"/>
                <a:gd name="T91" fmla="*/ 246742 h 12554355"/>
                <a:gd name="T92" fmla="*/ 55875 w 11981237"/>
                <a:gd name="T93" fmla="*/ 70735 h 12554355"/>
                <a:gd name="T94" fmla="*/ 2849 w 11981237"/>
                <a:gd name="T95" fmla="*/ 17624 h 12554355"/>
                <a:gd name="T96" fmla="*/ 3235 w 11981237"/>
                <a:gd name="T97" fmla="*/ 2880 h 12554355"/>
                <a:gd name="T98" fmla="*/ 10664 w 11981237"/>
                <a:gd name="T99" fmla="*/ 4 h 125543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981237" h="12554355">
                  <a:moveTo>
                    <a:pt x="9093518" y="3935817"/>
                  </a:moveTo>
                  <a:cubicBezTo>
                    <a:pt x="9482358" y="3935817"/>
                    <a:pt x="9797575" y="4250679"/>
                    <a:pt x="9797575" y="4639080"/>
                  </a:cubicBezTo>
                  <a:cubicBezTo>
                    <a:pt x="9797575" y="5027480"/>
                    <a:pt x="9482358" y="5342343"/>
                    <a:pt x="9093518" y="5342343"/>
                  </a:cubicBezTo>
                  <a:cubicBezTo>
                    <a:pt x="8704678" y="5342343"/>
                    <a:pt x="8389461" y="5027480"/>
                    <a:pt x="8389461" y="4639080"/>
                  </a:cubicBezTo>
                  <a:cubicBezTo>
                    <a:pt x="8389461" y="4250679"/>
                    <a:pt x="8704678" y="3935817"/>
                    <a:pt x="9093518" y="3935817"/>
                  </a:cubicBezTo>
                  <a:close/>
                  <a:moveTo>
                    <a:pt x="6584967" y="3637926"/>
                  </a:moveTo>
                  <a:cubicBezTo>
                    <a:pt x="6677422" y="3640272"/>
                    <a:pt x="6769407" y="3677813"/>
                    <a:pt x="6838865" y="3751018"/>
                  </a:cubicBezTo>
                  <a:cubicBezTo>
                    <a:pt x="6838865" y="3751018"/>
                    <a:pt x="6838865" y="3751018"/>
                    <a:pt x="8592216" y="5500423"/>
                  </a:cubicBezTo>
                  <a:cubicBezTo>
                    <a:pt x="8592216" y="5500423"/>
                    <a:pt x="8592216" y="5500423"/>
                    <a:pt x="9617194" y="5500423"/>
                  </a:cubicBezTo>
                  <a:lnTo>
                    <a:pt x="11359281" y="3751018"/>
                  </a:lnTo>
                  <a:cubicBezTo>
                    <a:pt x="11498198" y="3604608"/>
                    <a:pt x="11723468" y="3600854"/>
                    <a:pt x="11869893" y="3736002"/>
                  </a:cubicBezTo>
                  <a:cubicBezTo>
                    <a:pt x="12012564" y="3874903"/>
                    <a:pt x="12020073" y="4100148"/>
                    <a:pt x="11881156" y="4246558"/>
                  </a:cubicBezTo>
                  <a:cubicBezTo>
                    <a:pt x="11881156" y="4246558"/>
                    <a:pt x="11881156" y="4246558"/>
                    <a:pt x="10048961" y="6078553"/>
                  </a:cubicBezTo>
                  <a:cubicBezTo>
                    <a:pt x="10048961" y="6078553"/>
                    <a:pt x="10048961" y="6078553"/>
                    <a:pt x="10052716" y="12160176"/>
                  </a:cubicBezTo>
                  <a:cubicBezTo>
                    <a:pt x="10052716" y="12377913"/>
                    <a:pt x="9876254" y="12554355"/>
                    <a:pt x="9658493" y="12554355"/>
                  </a:cubicBezTo>
                  <a:cubicBezTo>
                    <a:pt x="9440733" y="12554355"/>
                    <a:pt x="9260517" y="12377913"/>
                    <a:pt x="9260517" y="12160176"/>
                  </a:cubicBezTo>
                  <a:cubicBezTo>
                    <a:pt x="9260517" y="12160176"/>
                    <a:pt x="9260517" y="12160176"/>
                    <a:pt x="9260517" y="8860332"/>
                  </a:cubicBezTo>
                  <a:cubicBezTo>
                    <a:pt x="9260517" y="8860332"/>
                    <a:pt x="9260517" y="8860332"/>
                    <a:pt x="8937630" y="8860332"/>
                  </a:cubicBezTo>
                  <a:cubicBezTo>
                    <a:pt x="8937630" y="8860332"/>
                    <a:pt x="8937630" y="8860332"/>
                    <a:pt x="8937630" y="12160176"/>
                  </a:cubicBezTo>
                  <a:cubicBezTo>
                    <a:pt x="8937630" y="12377913"/>
                    <a:pt x="8761168" y="12554355"/>
                    <a:pt x="8543407" y="12554355"/>
                  </a:cubicBezTo>
                  <a:cubicBezTo>
                    <a:pt x="8325646" y="12554355"/>
                    <a:pt x="8145431" y="12377913"/>
                    <a:pt x="8145431" y="12160176"/>
                  </a:cubicBezTo>
                  <a:cubicBezTo>
                    <a:pt x="8145431" y="12160176"/>
                    <a:pt x="8145431" y="12160176"/>
                    <a:pt x="8145431" y="6078553"/>
                  </a:cubicBezTo>
                  <a:cubicBezTo>
                    <a:pt x="8145431" y="6078553"/>
                    <a:pt x="8145431" y="6078553"/>
                    <a:pt x="6316990" y="4246558"/>
                  </a:cubicBezTo>
                  <a:cubicBezTo>
                    <a:pt x="6178073" y="4100148"/>
                    <a:pt x="6185582" y="3874903"/>
                    <a:pt x="6328253" y="3736002"/>
                  </a:cubicBezTo>
                  <a:cubicBezTo>
                    <a:pt x="6399589" y="3668428"/>
                    <a:pt x="6492513" y="3635580"/>
                    <a:pt x="6584967" y="3637926"/>
                  </a:cubicBezTo>
                  <a:close/>
                  <a:moveTo>
                    <a:pt x="4052412" y="417917"/>
                  </a:moveTo>
                  <a:cubicBezTo>
                    <a:pt x="4598629" y="417917"/>
                    <a:pt x="5041424" y="862490"/>
                    <a:pt x="5041424" y="1410899"/>
                  </a:cubicBezTo>
                  <a:cubicBezTo>
                    <a:pt x="5041424" y="1959308"/>
                    <a:pt x="4598629" y="2403881"/>
                    <a:pt x="4052412" y="2403881"/>
                  </a:cubicBezTo>
                  <a:cubicBezTo>
                    <a:pt x="3506195" y="2403881"/>
                    <a:pt x="3063398" y="1959308"/>
                    <a:pt x="3063398" y="1410899"/>
                  </a:cubicBezTo>
                  <a:cubicBezTo>
                    <a:pt x="3063398" y="862490"/>
                    <a:pt x="3506195" y="417917"/>
                    <a:pt x="4052412" y="417917"/>
                  </a:cubicBezTo>
                  <a:close/>
                  <a:moveTo>
                    <a:pt x="518710" y="212"/>
                  </a:moveTo>
                  <a:cubicBezTo>
                    <a:pt x="648229" y="3966"/>
                    <a:pt x="776810" y="57460"/>
                    <a:pt x="874419" y="158816"/>
                  </a:cubicBezTo>
                  <a:cubicBezTo>
                    <a:pt x="874419" y="158816"/>
                    <a:pt x="874419" y="158816"/>
                    <a:pt x="3340918" y="2625161"/>
                  </a:cubicBezTo>
                  <a:cubicBezTo>
                    <a:pt x="3340918" y="2625161"/>
                    <a:pt x="3340918" y="2625161"/>
                    <a:pt x="4790033" y="2625161"/>
                  </a:cubicBezTo>
                  <a:lnTo>
                    <a:pt x="7241515" y="158816"/>
                  </a:lnTo>
                  <a:cubicBezTo>
                    <a:pt x="7432978" y="-43897"/>
                    <a:pt x="7755838" y="-55159"/>
                    <a:pt x="7958564" y="140047"/>
                  </a:cubicBezTo>
                  <a:cubicBezTo>
                    <a:pt x="8161290" y="331498"/>
                    <a:pt x="8168798" y="654338"/>
                    <a:pt x="7977335" y="857051"/>
                  </a:cubicBezTo>
                  <a:cubicBezTo>
                    <a:pt x="7977335" y="857051"/>
                    <a:pt x="7977335" y="857051"/>
                    <a:pt x="5398210" y="3439768"/>
                  </a:cubicBezTo>
                  <a:cubicBezTo>
                    <a:pt x="5398210" y="3439768"/>
                    <a:pt x="5398210" y="3439768"/>
                    <a:pt x="5401965" y="11998771"/>
                  </a:cubicBezTo>
                  <a:cubicBezTo>
                    <a:pt x="5401965" y="12306594"/>
                    <a:pt x="5154188" y="12554355"/>
                    <a:pt x="4846345" y="12554355"/>
                  </a:cubicBezTo>
                  <a:cubicBezTo>
                    <a:pt x="4538502" y="12554355"/>
                    <a:pt x="4286972" y="12306594"/>
                    <a:pt x="4286972" y="11998771"/>
                  </a:cubicBezTo>
                  <a:cubicBezTo>
                    <a:pt x="4286972" y="11998771"/>
                    <a:pt x="4286972" y="11998771"/>
                    <a:pt x="4283218" y="7355136"/>
                  </a:cubicBezTo>
                  <a:cubicBezTo>
                    <a:pt x="4283218" y="7355136"/>
                    <a:pt x="4283218" y="7355136"/>
                    <a:pt x="3832716" y="7355136"/>
                  </a:cubicBezTo>
                  <a:cubicBezTo>
                    <a:pt x="3832716" y="7355136"/>
                    <a:pt x="3832716" y="7355136"/>
                    <a:pt x="3832716" y="11998771"/>
                  </a:cubicBezTo>
                  <a:cubicBezTo>
                    <a:pt x="3832716" y="12306594"/>
                    <a:pt x="3581186" y="12554355"/>
                    <a:pt x="3273343" y="12554355"/>
                  </a:cubicBezTo>
                  <a:cubicBezTo>
                    <a:pt x="2965500" y="12554355"/>
                    <a:pt x="2717723" y="12306594"/>
                    <a:pt x="2717723" y="11998771"/>
                  </a:cubicBezTo>
                  <a:cubicBezTo>
                    <a:pt x="2717723" y="11998771"/>
                    <a:pt x="2717723" y="11998771"/>
                    <a:pt x="2717723" y="3439768"/>
                  </a:cubicBezTo>
                  <a:cubicBezTo>
                    <a:pt x="2717723" y="3439768"/>
                    <a:pt x="2717723" y="3439768"/>
                    <a:pt x="138599" y="857051"/>
                  </a:cubicBezTo>
                  <a:cubicBezTo>
                    <a:pt x="-52865" y="654338"/>
                    <a:pt x="-45356" y="331498"/>
                    <a:pt x="157370" y="140047"/>
                  </a:cubicBezTo>
                  <a:cubicBezTo>
                    <a:pt x="258733" y="42444"/>
                    <a:pt x="389191" y="-3542"/>
                    <a:pt x="518710" y="2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63" name="商店"/>
            <p:cNvSpPr/>
            <p:nvPr/>
          </p:nvSpPr>
          <p:spPr bwMode="auto">
            <a:xfrm>
              <a:off x="9774" y="3080"/>
              <a:ext cx="416" cy="312"/>
            </a:xfrm>
            <a:custGeom>
              <a:avLst/>
              <a:gdLst>
                <a:gd name="T0" fmla="*/ 185074862 w 3959"/>
                <a:gd name="T1" fmla="*/ 175518764 h 3039"/>
                <a:gd name="T2" fmla="*/ 103600471 w 3959"/>
                <a:gd name="T3" fmla="*/ 572865109 h 3039"/>
                <a:gd name="T4" fmla="*/ 505388500 w 3959"/>
                <a:gd name="T5" fmla="*/ 295632101 h 3039"/>
                <a:gd name="T6" fmla="*/ 519243276 w 3959"/>
                <a:gd name="T7" fmla="*/ 281780858 h 3039"/>
                <a:gd name="T8" fmla="*/ 674126741 w 3959"/>
                <a:gd name="T9" fmla="*/ 281780858 h 3039"/>
                <a:gd name="T10" fmla="*/ 674126741 w 3959"/>
                <a:gd name="T11" fmla="*/ 572865109 h 3039"/>
                <a:gd name="T12" fmla="*/ 696666613 w 3959"/>
                <a:gd name="T13" fmla="*/ 263174528 h 3039"/>
                <a:gd name="T14" fmla="*/ 633596441 w 3959"/>
                <a:gd name="T15" fmla="*/ 118873097 h 3039"/>
                <a:gd name="T16" fmla="*/ 818671303 w 3959"/>
                <a:gd name="T17" fmla="*/ 175518764 h 3039"/>
                <a:gd name="T18" fmla="*/ 752085714 w 3959"/>
                <a:gd name="T19" fmla="*/ 600567595 h 3039"/>
                <a:gd name="T20" fmla="*/ 724376163 w 3959"/>
                <a:gd name="T21" fmla="*/ 628270081 h 3039"/>
                <a:gd name="T22" fmla="*/ 48388266 w 3959"/>
                <a:gd name="T23" fmla="*/ 628270081 h 3039"/>
                <a:gd name="T24" fmla="*/ 48388266 w 3959"/>
                <a:gd name="T25" fmla="*/ 256765635 h 3039"/>
                <a:gd name="T26" fmla="*/ 0 w 3959"/>
                <a:gd name="T27" fmla="*/ 118873097 h 3039"/>
                <a:gd name="T28" fmla="*/ 646417190 w 3959"/>
                <a:gd name="T29" fmla="*/ 432697964 h 3039"/>
                <a:gd name="T30" fmla="*/ 533098051 w 3959"/>
                <a:gd name="T31" fmla="*/ 309483344 h 3039"/>
                <a:gd name="T32" fmla="*/ 646417190 w 3959"/>
                <a:gd name="T33" fmla="*/ 432697964 h 3039"/>
                <a:gd name="T34" fmla="*/ 173494581 w 3959"/>
                <a:gd name="T35" fmla="*/ 506296156 h 3039"/>
                <a:gd name="T36" fmla="*/ 213611543 w 3959"/>
                <a:gd name="T37" fmla="*/ 477146193 h 3039"/>
                <a:gd name="T38" fmla="*/ 173494581 w 3959"/>
                <a:gd name="T39" fmla="*/ 342147701 h 3039"/>
                <a:gd name="T40" fmla="*/ 132964282 w 3959"/>
                <a:gd name="T41" fmla="*/ 477352976 h 3039"/>
                <a:gd name="T42" fmla="*/ 179078053 w 3959"/>
                <a:gd name="T43" fmla="*/ 369230294 h 3039"/>
                <a:gd name="T44" fmla="*/ 167497772 w 3959"/>
                <a:gd name="T45" fmla="*/ 369230294 h 3039"/>
                <a:gd name="T46" fmla="*/ 173494581 w 3959"/>
                <a:gd name="T47" fmla="*/ 483761868 h 3039"/>
                <a:gd name="T48" fmla="*/ 255796103 w 3959"/>
                <a:gd name="T49" fmla="*/ 445515749 h 3039"/>
                <a:gd name="T50" fmla="*/ 302116315 w 3959"/>
                <a:gd name="T51" fmla="*/ 416986133 h 3039"/>
                <a:gd name="T52" fmla="*/ 291363620 w 3959"/>
                <a:gd name="T53" fmla="*/ 349176941 h 3039"/>
                <a:gd name="T54" fmla="*/ 221262613 w 3959"/>
                <a:gd name="T55" fmla="*/ 343594723 h 3039"/>
                <a:gd name="T56" fmla="*/ 255796103 w 3959"/>
                <a:gd name="T57" fmla="*/ 504848679 h 3039"/>
                <a:gd name="T58" fmla="*/ 267582825 w 3959"/>
                <a:gd name="T59" fmla="*/ 413884851 h 3039"/>
                <a:gd name="T60" fmla="*/ 255796103 w 3959"/>
                <a:gd name="T61" fmla="*/ 366749359 h 3039"/>
                <a:gd name="T62" fmla="*/ 267582825 w 3959"/>
                <a:gd name="T63" fmla="*/ 413884851 h 3039"/>
                <a:gd name="T64" fmla="*/ 377800793 w 3959"/>
                <a:gd name="T65" fmla="*/ 484175433 h 3039"/>
                <a:gd name="T66" fmla="*/ 344094434 w 3959"/>
                <a:gd name="T67" fmla="*/ 427529766 h 3039"/>
                <a:gd name="T68" fmla="*/ 374285375 w 3959"/>
                <a:gd name="T69" fmla="*/ 407889523 h 3039"/>
                <a:gd name="T70" fmla="*/ 344094434 w 3959"/>
                <a:gd name="T71" fmla="*/ 364268424 h 3039"/>
                <a:gd name="T72" fmla="*/ 377387001 w 3959"/>
                <a:gd name="T73" fmla="*/ 343594723 h 3039"/>
                <a:gd name="T74" fmla="*/ 308526917 w 3959"/>
                <a:gd name="T75" fmla="*/ 504848679 h 3039"/>
                <a:gd name="T76" fmla="*/ 474163532 w 3959"/>
                <a:gd name="T77" fmla="*/ 504848679 h 3039"/>
                <a:gd name="T78" fmla="*/ 444592824 w 3959"/>
                <a:gd name="T79" fmla="*/ 343594723 h 3039"/>
                <a:gd name="T80" fmla="*/ 424121005 w 3959"/>
                <a:gd name="T81" fmla="*/ 343594723 h 3039"/>
                <a:gd name="T82" fmla="*/ 383797602 w 3959"/>
                <a:gd name="T83" fmla="*/ 504848679 h 3039"/>
                <a:gd name="T84" fmla="*/ 413161414 w 3959"/>
                <a:gd name="T85" fmla="*/ 419053503 h 3039"/>
                <a:gd name="T86" fmla="*/ 474163532 w 3959"/>
                <a:gd name="T87" fmla="*/ 504848679 h 3039"/>
                <a:gd name="T88" fmla="*/ 814948989 w 3959"/>
                <a:gd name="T89" fmla="*/ 93444763 h 3039"/>
                <a:gd name="T90" fmla="*/ 64104198 w 3959"/>
                <a:gd name="T91" fmla="*/ 0 h 3039"/>
                <a:gd name="T92" fmla="*/ 607127814 w 3959"/>
                <a:gd name="T93" fmla="*/ 118873097 h 3039"/>
                <a:gd name="T94" fmla="*/ 422052952 w 3959"/>
                <a:gd name="T95" fmla="*/ 175518764 h 3039"/>
                <a:gd name="T96" fmla="*/ 514486935 w 3959"/>
                <a:gd name="T97" fmla="*/ 268136398 h 3039"/>
                <a:gd name="T98" fmla="*/ 607127814 w 3959"/>
                <a:gd name="T99" fmla="*/ 118873097 h 3039"/>
                <a:gd name="T100" fmla="*/ 211543489 w 3959"/>
                <a:gd name="T101" fmla="*/ 118873097 h 3039"/>
                <a:gd name="T102" fmla="*/ 304184368 w 3959"/>
                <a:gd name="T103" fmla="*/ 268136398 h 3039"/>
                <a:gd name="T104" fmla="*/ 396618351 w 3959"/>
                <a:gd name="T105" fmla="*/ 175518764 h 30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959" h="3039">
                  <a:moveTo>
                    <a:pt x="895" y="575"/>
                  </a:moveTo>
                  <a:cubicBezTo>
                    <a:pt x="895" y="849"/>
                    <a:pt x="895" y="849"/>
                    <a:pt x="895" y="849"/>
                  </a:cubicBezTo>
                  <a:cubicBezTo>
                    <a:pt x="895" y="1077"/>
                    <a:pt x="722" y="1266"/>
                    <a:pt x="501" y="1293"/>
                  </a:cubicBezTo>
                  <a:cubicBezTo>
                    <a:pt x="501" y="2771"/>
                    <a:pt x="501" y="2771"/>
                    <a:pt x="501" y="2771"/>
                  </a:cubicBezTo>
                  <a:cubicBezTo>
                    <a:pt x="2444" y="2771"/>
                    <a:pt x="2444" y="2771"/>
                    <a:pt x="2444" y="2771"/>
                  </a:cubicBezTo>
                  <a:cubicBezTo>
                    <a:pt x="2444" y="1430"/>
                    <a:pt x="2444" y="1430"/>
                    <a:pt x="2444" y="1430"/>
                  </a:cubicBezTo>
                  <a:cubicBezTo>
                    <a:pt x="2444" y="1363"/>
                    <a:pt x="2444" y="1363"/>
                    <a:pt x="2444" y="1363"/>
                  </a:cubicBezTo>
                  <a:cubicBezTo>
                    <a:pt x="2511" y="1363"/>
                    <a:pt x="2511" y="1363"/>
                    <a:pt x="2511" y="1363"/>
                  </a:cubicBezTo>
                  <a:cubicBezTo>
                    <a:pt x="3193" y="1363"/>
                    <a:pt x="3193" y="1363"/>
                    <a:pt x="3193" y="1363"/>
                  </a:cubicBezTo>
                  <a:cubicBezTo>
                    <a:pt x="3260" y="1363"/>
                    <a:pt x="3260" y="1363"/>
                    <a:pt x="3260" y="1363"/>
                  </a:cubicBezTo>
                  <a:cubicBezTo>
                    <a:pt x="3260" y="1430"/>
                    <a:pt x="3260" y="1430"/>
                    <a:pt x="3260" y="1430"/>
                  </a:cubicBezTo>
                  <a:cubicBezTo>
                    <a:pt x="3260" y="2771"/>
                    <a:pt x="3260" y="2771"/>
                    <a:pt x="3260" y="2771"/>
                  </a:cubicBezTo>
                  <a:cubicBezTo>
                    <a:pt x="3369" y="2771"/>
                    <a:pt x="3369" y="2771"/>
                    <a:pt x="3369" y="2771"/>
                  </a:cubicBezTo>
                  <a:cubicBezTo>
                    <a:pt x="3369" y="1273"/>
                    <a:pt x="3369" y="1273"/>
                    <a:pt x="3369" y="1273"/>
                  </a:cubicBezTo>
                  <a:cubicBezTo>
                    <a:pt x="3192" y="1213"/>
                    <a:pt x="3064" y="1045"/>
                    <a:pt x="3064" y="849"/>
                  </a:cubicBezTo>
                  <a:cubicBezTo>
                    <a:pt x="3064" y="575"/>
                    <a:pt x="3064" y="575"/>
                    <a:pt x="3064" y="575"/>
                  </a:cubicBezTo>
                  <a:cubicBezTo>
                    <a:pt x="3959" y="575"/>
                    <a:pt x="3959" y="575"/>
                    <a:pt x="3959" y="575"/>
                  </a:cubicBezTo>
                  <a:cubicBezTo>
                    <a:pt x="3959" y="849"/>
                    <a:pt x="3959" y="849"/>
                    <a:pt x="3959" y="849"/>
                  </a:cubicBezTo>
                  <a:cubicBezTo>
                    <a:pt x="3959" y="1052"/>
                    <a:pt x="3823" y="1224"/>
                    <a:pt x="3637" y="1279"/>
                  </a:cubicBezTo>
                  <a:cubicBezTo>
                    <a:pt x="3637" y="2905"/>
                    <a:pt x="3637" y="2905"/>
                    <a:pt x="3637" y="2905"/>
                  </a:cubicBezTo>
                  <a:cubicBezTo>
                    <a:pt x="3637" y="3039"/>
                    <a:pt x="3637" y="3039"/>
                    <a:pt x="3637" y="3039"/>
                  </a:cubicBezTo>
                  <a:cubicBezTo>
                    <a:pt x="3503" y="3039"/>
                    <a:pt x="3503" y="3039"/>
                    <a:pt x="3503" y="3039"/>
                  </a:cubicBezTo>
                  <a:cubicBezTo>
                    <a:pt x="368" y="3039"/>
                    <a:pt x="368" y="3039"/>
                    <a:pt x="368" y="3039"/>
                  </a:cubicBezTo>
                  <a:cubicBezTo>
                    <a:pt x="234" y="3039"/>
                    <a:pt x="234" y="3039"/>
                    <a:pt x="234" y="3039"/>
                  </a:cubicBezTo>
                  <a:cubicBezTo>
                    <a:pt x="234" y="2905"/>
                    <a:pt x="234" y="2905"/>
                    <a:pt x="234" y="2905"/>
                  </a:cubicBezTo>
                  <a:cubicBezTo>
                    <a:pt x="234" y="1242"/>
                    <a:pt x="234" y="1242"/>
                    <a:pt x="234" y="1242"/>
                  </a:cubicBezTo>
                  <a:cubicBezTo>
                    <a:pt x="94" y="1165"/>
                    <a:pt x="0" y="1018"/>
                    <a:pt x="0" y="849"/>
                  </a:cubicBezTo>
                  <a:cubicBezTo>
                    <a:pt x="0" y="575"/>
                    <a:pt x="0" y="575"/>
                    <a:pt x="0" y="575"/>
                  </a:cubicBezTo>
                  <a:cubicBezTo>
                    <a:pt x="895" y="575"/>
                    <a:pt x="895" y="575"/>
                    <a:pt x="895" y="575"/>
                  </a:cubicBezTo>
                  <a:close/>
                  <a:moveTo>
                    <a:pt x="3126" y="2093"/>
                  </a:moveTo>
                  <a:cubicBezTo>
                    <a:pt x="3126" y="1497"/>
                    <a:pt x="3126" y="1497"/>
                    <a:pt x="3126" y="1497"/>
                  </a:cubicBezTo>
                  <a:cubicBezTo>
                    <a:pt x="2578" y="1497"/>
                    <a:pt x="2578" y="1497"/>
                    <a:pt x="2578" y="1497"/>
                  </a:cubicBezTo>
                  <a:cubicBezTo>
                    <a:pt x="2578" y="2093"/>
                    <a:pt x="2578" y="2093"/>
                    <a:pt x="2578" y="2093"/>
                  </a:cubicBezTo>
                  <a:cubicBezTo>
                    <a:pt x="3126" y="2093"/>
                    <a:pt x="3126" y="2093"/>
                    <a:pt x="3126" y="2093"/>
                  </a:cubicBezTo>
                  <a:close/>
                  <a:moveTo>
                    <a:pt x="643" y="2309"/>
                  </a:moveTo>
                  <a:cubicBezTo>
                    <a:pt x="643" y="2402"/>
                    <a:pt x="708" y="2449"/>
                    <a:pt x="839" y="2449"/>
                  </a:cubicBezTo>
                  <a:cubicBezTo>
                    <a:pt x="896" y="2449"/>
                    <a:pt x="943" y="2437"/>
                    <a:pt x="979" y="2412"/>
                  </a:cubicBezTo>
                  <a:cubicBezTo>
                    <a:pt x="1015" y="2388"/>
                    <a:pt x="1033" y="2353"/>
                    <a:pt x="1033" y="2308"/>
                  </a:cubicBezTo>
                  <a:cubicBezTo>
                    <a:pt x="1033" y="1806"/>
                    <a:pt x="1033" y="1806"/>
                    <a:pt x="1033" y="1806"/>
                  </a:cubicBezTo>
                  <a:cubicBezTo>
                    <a:pt x="1033" y="1706"/>
                    <a:pt x="969" y="1655"/>
                    <a:pt x="839" y="1655"/>
                  </a:cubicBezTo>
                  <a:cubicBezTo>
                    <a:pt x="708" y="1655"/>
                    <a:pt x="643" y="1706"/>
                    <a:pt x="643" y="1807"/>
                  </a:cubicBezTo>
                  <a:cubicBezTo>
                    <a:pt x="643" y="2309"/>
                    <a:pt x="643" y="2309"/>
                    <a:pt x="643" y="2309"/>
                  </a:cubicBezTo>
                  <a:close/>
                  <a:moveTo>
                    <a:pt x="866" y="2316"/>
                  </a:moveTo>
                  <a:cubicBezTo>
                    <a:pt x="866" y="1786"/>
                    <a:pt x="866" y="1786"/>
                    <a:pt x="866" y="1786"/>
                  </a:cubicBezTo>
                  <a:cubicBezTo>
                    <a:pt x="866" y="1770"/>
                    <a:pt x="857" y="1762"/>
                    <a:pt x="839" y="1762"/>
                  </a:cubicBezTo>
                  <a:cubicBezTo>
                    <a:pt x="820" y="1762"/>
                    <a:pt x="810" y="1770"/>
                    <a:pt x="810" y="1786"/>
                  </a:cubicBezTo>
                  <a:cubicBezTo>
                    <a:pt x="810" y="2316"/>
                    <a:pt x="810" y="2316"/>
                    <a:pt x="810" y="2316"/>
                  </a:cubicBezTo>
                  <a:cubicBezTo>
                    <a:pt x="810" y="2332"/>
                    <a:pt x="820" y="2340"/>
                    <a:pt x="839" y="2340"/>
                  </a:cubicBezTo>
                  <a:cubicBezTo>
                    <a:pt x="857" y="2340"/>
                    <a:pt x="866" y="2332"/>
                    <a:pt x="866" y="2316"/>
                  </a:cubicBezTo>
                  <a:close/>
                  <a:moveTo>
                    <a:pt x="1237" y="2155"/>
                  </a:moveTo>
                  <a:cubicBezTo>
                    <a:pt x="1330" y="2156"/>
                    <a:pt x="1390" y="2146"/>
                    <a:pt x="1419" y="2125"/>
                  </a:cubicBezTo>
                  <a:cubicBezTo>
                    <a:pt x="1447" y="2104"/>
                    <a:pt x="1461" y="2068"/>
                    <a:pt x="1461" y="2017"/>
                  </a:cubicBezTo>
                  <a:cubicBezTo>
                    <a:pt x="1461" y="1800"/>
                    <a:pt x="1461" y="1800"/>
                    <a:pt x="1461" y="1800"/>
                  </a:cubicBezTo>
                  <a:cubicBezTo>
                    <a:pt x="1461" y="1744"/>
                    <a:pt x="1444" y="1708"/>
                    <a:pt x="1409" y="1689"/>
                  </a:cubicBezTo>
                  <a:cubicBezTo>
                    <a:pt x="1374" y="1671"/>
                    <a:pt x="1321" y="1662"/>
                    <a:pt x="1250" y="1662"/>
                  </a:cubicBezTo>
                  <a:cubicBezTo>
                    <a:pt x="1070" y="1662"/>
                    <a:pt x="1070" y="1662"/>
                    <a:pt x="1070" y="1662"/>
                  </a:cubicBezTo>
                  <a:cubicBezTo>
                    <a:pt x="1070" y="2442"/>
                    <a:pt x="1070" y="2442"/>
                    <a:pt x="1070" y="2442"/>
                  </a:cubicBezTo>
                  <a:cubicBezTo>
                    <a:pt x="1237" y="2442"/>
                    <a:pt x="1237" y="2442"/>
                    <a:pt x="1237" y="2442"/>
                  </a:cubicBezTo>
                  <a:cubicBezTo>
                    <a:pt x="1237" y="2155"/>
                    <a:pt x="1237" y="2155"/>
                    <a:pt x="1237" y="2155"/>
                  </a:cubicBezTo>
                  <a:close/>
                  <a:moveTo>
                    <a:pt x="1294" y="2002"/>
                  </a:moveTo>
                  <a:cubicBezTo>
                    <a:pt x="1294" y="1815"/>
                    <a:pt x="1294" y="1815"/>
                    <a:pt x="1294" y="1815"/>
                  </a:cubicBezTo>
                  <a:cubicBezTo>
                    <a:pt x="1294" y="1787"/>
                    <a:pt x="1275" y="1774"/>
                    <a:pt x="1237" y="1774"/>
                  </a:cubicBezTo>
                  <a:cubicBezTo>
                    <a:pt x="1237" y="2043"/>
                    <a:pt x="1237" y="2043"/>
                    <a:pt x="1237" y="2043"/>
                  </a:cubicBezTo>
                  <a:cubicBezTo>
                    <a:pt x="1275" y="2043"/>
                    <a:pt x="1294" y="2030"/>
                    <a:pt x="1294" y="2002"/>
                  </a:cubicBezTo>
                  <a:close/>
                  <a:moveTo>
                    <a:pt x="1827" y="2442"/>
                  </a:moveTo>
                  <a:cubicBezTo>
                    <a:pt x="1827" y="2342"/>
                    <a:pt x="1827" y="2342"/>
                    <a:pt x="1827" y="2342"/>
                  </a:cubicBezTo>
                  <a:cubicBezTo>
                    <a:pt x="1664" y="2342"/>
                    <a:pt x="1664" y="2342"/>
                    <a:pt x="1664" y="2342"/>
                  </a:cubicBezTo>
                  <a:cubicBezTo>
                    <a:pt x="1664" y="2068"/>
                    <a:pt x="1664" y="2068"/>
                    <a:pt x="1664" y="2068"/>
                  </a:cubicBezTo>
                  <a:cubicBezTo>
                    <a:pt x="1810" y="2068"/>
                    <a:pt x="1810" y="2068"/>
                    <a:pt x="1810" y="2068"/>
                  </a:cubicBezTo>
                  <a:cubicBezTo>
                    <a:pt x="1810" y="1973"/>
                    <a:pt x="1810" y="1973"/>
                    <a:pt x="1810" y="1973"/>
                  </a:cubicBezTo>
                  <a:cubicBezTo>
                    <a:pt x="1664" y="1973"/>
                    <a:pt x="1664" y="1973"/>
                    <a:pt x="1664" y="1973"/>
                  </a:cubicBezTo>
                  <a:cubicBezTo>
                    <a:pt x="1664" y="1762"/>
                    <a:pt x="1664" y="1762"/>
                    <a:pt x="1664" y="1762"/>
                  </a:cubicBezTo>
                  <a:cubicBezTo>
                    <a:pt x="1825" y="1762"/>
                    <a:pt x="1825" y="1762"/>
                    <a:pt x="1825" y="1762"/>
                  </a:cubicBezTo>
                  <a:cubicBezTo>
                    <a:pt x="1825" y="1662"/>
                    <a:pt x="1825" y="1662"/>
                    <a:pt x="1825" y="1662"/>
                  </a:cubicBezTo>
                  <a:cubicBezTo>
                    <a:pt x="1492" y="1662"/>
                    <a:pt x="1492" y="1662"/>
                    <a:pt x="1492" y="1662"/>
                  </a:cubicBezTo>
                  <a:cubicBezTo>
                    <a:pt x="1492" y="2442"/>
                    <a:pt x="1492" y="2442"/>
                    <a:pt x="1492" y="2442"/>
                  </a:cubicBezTo>
                  <a:cubicBezTo>
                    <a:pt x="1827" y="2442"/>
                    <a:pt x="1827" y="2442"/>
                    <a:pt x="1827" y="2442"/>
                  </a:cubicBezTo>
                  <a:close/>
                  <a:moveTo>
                    <a:pt x="2293" y="2442"/>
                  </a:moveTo>
                  <a:cubicBezTo>
                    <a:pt x="2293" y="1662"/>
                    <a:pt x="2293" y="1662"/>
                    <a:pt x="2293" y="1662"/>
                  </a:cubicBezTo>
                  <a:cubicBezTo>
                    <a:pt x="2150" y="1662"/>
                    <a:pt x="2150" y="1662"/>
                    <a:pt x="2150" y="1662"/>
                  </a:cubicBezTo>
                  <a:cubicBezTo>
                    <a:pt x="2150" y="2018"/>
                    <a:pt x="2150" y="2018"/>
                    <a:pt x="2150" y="2018"/>
                  </a:cubicBezTo>
                  <a:cubicBezTo>
                    <a:pt x="2051" y="1662"/>
                    <a:pt x="2051" y="1662"/>
                    <a:pt x="2051" y="1662"/>
                  </a:cubicBezTo>
                  <a:cubicBezTo>
                    <a:pt x="1856" y="1662"/>
                    <a:pt x="1856" y="1662"/>
                    <a:pt x="1856" y="1662"/>
                  </a:cubicBezTo>
                  <a:cubicBezTo>
                    <a:pt x="1856" y="2442"/>
                    <a:pt x="1856" y="2442"/>
                    <a:pt x="1856" y="2442"/>
                  </a:cubicBezTo>
                  <a:cubicBezTo>
                    <a:pt x="1998" y="2442"/>
                    <a:pt x="1998" y="2442"/>
                    <a:pt x="1998" y="2442"/>
                  </a:cubicBezTo>
                  <a:cubicBezTo>
                    <a:pt x="1998" y="2027"/>
                    <a:pt x="1998" y="2027"/>
                    <a:pt x="1998" y="2027"/>
                  </a:cubicBezTo>
                  <a:cubicBezTo>
                    <a:pt x="2116" y="2442"/>
                    <a:pt x="2116" y="2442"/>
                    <a:pt x="2116" y="2442"/>
                  </a:cubicBezTo>
                  <a:cubicBezTo>
                    <a:pt x="2293" y="2442"/>
                    <a:pt x="2293" y="2442"/>
                    <a:pt x="2293" y="2442"/>
                  </a:cubicBezTo>
                  <a:close/>
                  <a:moveTo>
                    <a:pt x="0" y="452"/>
                  </a:moveTo>
                  <a:cubicBezTo>
                    <a:pt x="3941" y="452"/>
                    <a:pt x="3941" y="452"/>
                    <a:pt x="3941" y="452"/>
                  </a:cubicBezTo>
                  <a:cubicBezTo>
                    <a:pt x="3631" y="0"/>
                    <a:pt x="3631" y="0"/>
                    <a:pt x="3631" y="0"/>
                  </a:cubicBezTo>
                  <a:cubicBezTo>
                    <a:pt x="310" y="0"/>
                    <a:pt x="310" y="0"/>
                    <a:pt x="310" y="0"/>
                  </a:cubicBezTo>
                  <a:cubicBezTo>
                    <a:pt x="0" y="452"/>
                    <a:pt x="0" y="452"/>
                    <a:pt x="0" y="452"/>
                  </a:cubicBezTo>
                  <a:close/>
                  <a:moveTo>
                    <a:pt x="2936" y="575"/>
                  </a:moveTo>
                  <a:cubicBezTo>
                    <a:pt x="2041" y="575"/>
                    <a:pt x="2041" y="575"/>
                    <a:pt x="2041" y="575"/>
                  </a:cubicBezTo>
                  <a:cubicBezTo>
                    <a:pt x="2041" y="849"/>
                    <a:pt x="2041" y="849"/>
                    <a:pt x="2041" y="849"/>
                  </a:cubicBezTo>
                  <a:cubicBezTo>
                    <a:pt x="2041" y="1095"/>
                    <a:pt x="2242" y="1297"/>
                    <a:pt x="2488" y="1297"/>
                  </a:cubicBezTo>
                  <a:cubicBezTo>
                    <a:pt x="2488" y="1297"/>
                    <a:pt x="2488" y="1297"/>
                    <a:pt x="2488" y="1297"/>
                  </a:cubicBezTo>
                  <a:cubicBezTo>
                    <a:pt x="2734" y="1297"/>
                    <a:pt x="2936" y="1095"/>
                    <a:pt x="2936" y="849"/>
                  </a:cubicBezTo>
                  <a:cubicBezTo>
                    <a:pt x="2936" y="575"/>
                    <a:pt x="2936" y="575"/>
                    <a:pt x="2936" y="575"/>
                  </a:cubicBezTo>
                  <a:close/>
                  <a:moveTo>
                    <a:pt x="1918" y="575"/>
                  </a:moveTo>
                  <a:cubicBezTo>
                    <a:pt x="1023" y="575"/>
                    <a:pt x="1023" y="575"/>
                    <a:pt x="1023" y="575"/>
                  </a:cubicBezTo>
                  <a:cubicBezTo>
                    <a:pt x="1023" y="849"/>
                    <a:pt x="1023" y="849"/>
                    <a:pt x="1023" y="849"/>
                  </a:cubicBezTo>
                  <a:cubicBezTo>
                    <a:pt x="1023" y="1095"/>
                    <a:pt x="1225" y="1297"/>
                    <a:pt x="1471" y="1297"/>
                  </a:cubicBezTo>
                  <a:cubicBezTo>
                    <a:pt x="1471" y="1297"/>
                    <a:pt x="1471" y="1297"/>
                    <a:pt x="1471" y="1297"/>
                  </a:cubicBezTo>
                  <a:cubicBezTo>
                    <a:pt x="1717" y="1297"/>
                    <a:pt x="1918" y="1095"/>
                    <a:pt x="1918" y="849"/>
                  </a:cubicBezTo>
                  <a:lnTo>
                    <a:pt x="1918" y="57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grpSp>
      <p:grpSp>
        <p:nvGrpSpPr>
          <p:cNvPr id="101" name="组合 100"/>
          <p:cNvGrpSpPr/>
          <p:nvPr/>
        </p:nvGrpSpPr>
        <p:grpSpPr>
          <a:xfrm>
            <a:off x="8724265" y="1868805"/>
            <a:ext cx="2318385" cy="1931670"/>
            <a:chOff x="13285" y="2650"/>
            <a:chExt cx="4549" cy="3791"/>
          </a:xfrm>
        </p:grpSpPr>
        <p:grpSp>
          <p:nvGrpSpPr>
            <p:cNvPr id="66" name="中国"/>
            <p:cNvGrpSpPr/>
            <p:nvPr/>
          </p:nvGrpSpPr>
          <p:grpSpPr bwMode="auto">
            <a:xfrm>
              <a:off x="13285" y="2650"/>
              <a:ext cx="4549" cy="3791"/>
              <a:chOff x="1595438" y="968375"/>
              <a:chExt cx="5953125" cy="4921250"/>
            </a:xfrm>
            <a:solidFill>
              <a:srgbClr val="FA646A"/>
            </a:solidFill>
          </p:grpSpPr>
          <p:sp>
            <p:nvSpPr>
              <p:cNvPr id="2051" name="内蒙古"/>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52" name="甘肃"/>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53" name="宁夏"/>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54" name="新疆"/>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55" name="青海"/>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56" name="四川"/>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57" name="西藏"/>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58" name="云南"/>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59" name="贵州"/>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0" name="广西"/>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1" name="重庆"/>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2" name="陕西"/>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3" name="山西"/>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4" name="湖南"/>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5" name="湖北"/>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6" name="广东"/>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7" name="江西"/>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8" name="福建"/>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69" name="浙江"/>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0" name="安徽"/>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1" name="天津"/>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2" name="北京"/>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3" name="辽宁"/>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4" name="吉林"/>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5" name="黑龙江"/>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6" name="山东"/>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7" name="上海"/>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8" name="江苏"/>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79" name="河北"/>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80" name="河南"/>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81" name="台湾"/>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2082" name="海南"/>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67" name="五角星"/>
            <p:cNvSpPr/>
            <p:nvPr/>
          </p:nvSpPr>
          <p:spPr bwMode="auto">
            <a:xfrm>
              <a:off x="14235" y="3824"/>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68" name="五角星"/>
            <p:cNvSpPr/>
            <p:nvPr/>
          </p:nvSpPr>
          <p:spPr bwMode="auto">
            <a:xfrm>
              <a:off x="14315" y="4897"/>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69" name="五角星"/>
            <p:cNvSpPr/>
            <p:nvPr/>
          </p:nvSpPr>
          <p:spPr bwMode="auto">
            <a:xfrm>
              <a:off x="15117" y="4419"/>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70" name="五角星"/>
            <p:cNvSpPr/>
            <p:nvPr/>
          </p:nvSpPr>
          <p:spPr bwMode="auto">
            <a:xfrm>
              <a:off x="15600" y="4570"/>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76" name="五角星"/>
            <p:cNvSpPr/>
            <p:nvPr/>
          </p:nvSpPr>
          <p:spPr bwMode="auto">
            <a:xfrm>
              <a:off x="16991" y="4776"/>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77" name="五角星"/>
            <p:cNvSpPr/>
            <p:nvPr/>
          </p:nvSpPr>
          <p:spPr bwMode="auto">
            <a:xfrm>
              <a:off x="17023" y="5049"/>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0" name="五角星"/>
            <p:cNvSpPr/>
            <p:nvPr/>
          </p:nvSpPr>
          <p:spPr bwMode="auto">
            <a:xfrm>
              <a:off x="16321" y="4954"/>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1" name="五角星"/>
            <p:cNvSpPr/>
            <p:nvPr/>
          </p:nvSpPr>
          <p:spPr bwMode="auto">
            <a:xfrm>
              <a:off x="16444" y="4635"/>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2" name="五角星"/>
            <p:cNvSpPr/>
            <p:nvPr/>
          </p:nvSpPr>
          <p:spPr bwMode="auto">
            <a:xfrm>
              <a:off x="15935" y="4684"/>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3" name="五角星"/>
            <p:cNvSpPr/>
            <p:nvPr/>
          </p:nvSpPr>
          <p:spPr bwMode="auto">
            <a:xfrm>
              <a:off x="16256" y="4348"/>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4" name="五角星"/>
            <p:cNvSpPr/>
            <p:nvPr/>
          </p:nvSpPr>
          <p:spPr bwMode="auto">
            <a:xfrm>
              <a:off x="16030" y="3966"/>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5" name="五角星"/>
            <p:cNvSpPr/>
            <p:nvPr/>
          </p:nvSpPr>
          <p:spPr bwMode="auto">
            <a:xfrm>
              <a:off x="15743" y="4328"/>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6" name="五角星"/>
            <p:cNvSpPr/>
            <p:nvPr/>
          </p:nvSpPr>
          <p:spPr bwMode="auto">
            <a:xfrm>
              <a:off x="16542" y="4182"/>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7" name="五角星"/>
            <p:cNvSpPr/>
            <p:nvPr/>
          </p:nvSpPr>
          <p:spPr bwMode="auto">
            <a:xfrm>
              <a:off x="16554" y="3958"/>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8" name="五角星"/>
            <p:cNvSpPr/>
            <p:nvPr/>
          </p:nvSpPr>
          <p:spPr bwMode="auto">
            <a:xfrm>
              <a:off x="17077" y="3799"/>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89" name="五角星"/>
            <p:cNvSpPr/>
            <p:nvPr/>
          </p:nvSpPr>
          <p:spPr bwMode="auto">
            <a:xfrm>
              <a:off x="17285" y="3493"/>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90" name="五角星"/>
            <p:cNvSpPr/>
            <p:nvPr/>
          </p:nvSpPr>
          <p:spPr bwMode="auto">
            <a:xfrm>
              <a:off x="17253" y="3098"/>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93" name="五角星"/>
            <p:cNvSpPr/>
            <p:nvPr/>
          </p:nvSpPr>
          <p:spPr bwMode="auto">
            <a:xfrm>
              <a:off x="16746" y="4870"/>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95" name="五角星"/>
            <p:cNvSpPr/>
            <p:nvPr/>
          </p:nvSpPr>
          <p:spPr bwMode="auto">
            <a:xfrm>
              <a:off x="16779" y="4358"/>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97" name="五角星"/>
            <p:cNvSpPr/>
            <p:nvPr/>
          </p:nvSpPr>
          <p:spPr bwMode="auto">
            <a:xfrm>
              <a:off x="16059" y="5699"/>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pic>
          <p:nvPicPr>
            <p:cNvPr id="100" name="图片 99" descr="标准组合"/>
            <p:cNvPicPr>
              <a:picLocks noChangeAspect="1"/>
            </p:cNvPicPr>
            <p:nvPr/>
          </p:nvPicPr>
          <p:blipFill>
            <a:blip r:embed="rId4"/>
            <a:stretch>
              <a:fillRect/>
            </a:stretch>
          </p:blipFill>
          <p:spPr>
            <a:xfrm>
              <a:off x="15021" y="4432"/>
              <a:ext cx="1432" cy="684"/>
            </a:xfrm>
            <a:prstGeom prst="rect">
              <a:avLst/>
            </a:prstGeom>
          </p:spPr>
        </p:pic>
        <p:sp>
          <p:nvSpPr>
            <p:cNvPr id="103" name="五角星"/>
            <p:cNvSpPr/>
            <p:nvPr/>
          </p:nvSpPr>
          <p:spPr bwMode="auto">
            <a:xfrm>
              <a:off x="16360" y="5300"/>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04" name="五角星"/>
            <p:cNvSpPr/>
            <p:nvPr/>
          </p:nvSpPr>
          <p:spPr bwMode="auto">
            <a:xfrm>
              <a:off x="15338" y="5605"/>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05" name="五角星"/>
            <p:cNvSpPr/>
            <p:nvPr/>
          </p:nvSpPr>
          <p:spPr bwMode="auto">
            <a:xfrm>
              <a:off x="15824" y="5374"/>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06" name="五角星"/>
            <p:cNvSpPr/>
            <p:nvPr/>
          </p:nvSpPr>
          <p:spPr bwMode="auto">
            <a:xfrm>
              <a:off x="17234" y="5619"/>
              <a:ext cx="197" cy="197"/>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09" name="五角星"/>
            <p:cNvSpPr/>
            <p:nvPr/>
          </p:nvSpPr>
          <p:spPr bwMode="auto">
            <a:xfrm>
              <a:off x="16165" y="6207"/>
              <a:ext cx="197" cy="197"/>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10" name="五角星"/>
            <p:cNvSpPr/>
            <p:nvPr/>
          </p:nvSpPr>
          <p:spPr bwMode="auto">
            <a:xfrm>
              <a:off x="16873" y="5437"/>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11" name="五角星"/>
            <p:cNvSpPr/>
            <p:nvPr/>
          </p:nvSpPr>
          <p:spPr bwMode="auto">
            <a:xfrm>
              <a:off x="16518" y="5728"/>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12" name="五角星"/>
            <p:cNvSpPr/>
            <p:nvPr/>
          </p:nvSpPr>
          <p:spPr bwMode="auto">
            <a:xfrm>
              <a:off x="16664" y="5182"/>
              <a:ext cx="262" cy="262"/>
            </a:xfrm>
            <a:custGeom>
              <a:avLst/>
              <a:gdLst>
                <a:gd name="T0" fmla="*/ 1380473 w 8875"/>
                <a:gd name="T1" fmla="*/ 1102755 h 8442"/>
                <a:gd name="T2" fmla="*/ 1456749 w 8875"/>
                <a:gd name="T3" fmla="*/ 1712557 h 8442"/>
                <a:gd name="T4" fmla="*/ 900300 w 8875"/>
                <a:gd name="T5" fmla="*/ 1451677 h 8442"/>
                <a:gd name="T6" fmla="*/ 344256 w 8875"/>
                <a:gd name="T7" fmla="*/ 1712557 h 8442"/>
                <a:gd name="T8" fmla="*/ 420532 w 8875"/>
                <a:gd name="T9" fmla="*/ 1102755 h 8442"/>
                <a:gd name="T10" fmla="*/ 0 w 8875"/>
                <a:gd name="T11" fmla="*/ 654431 h 8442"/>
                <a:gd name="T12" fmla="*/ 603513 w 8875"/>
                <a:gd name="T13" fmla="*/ 538394 h 8442"/>
                <a:gd name="T14" fmla="*/ 900300 w 8875"/>
                <a:gd name="T15" fmla="*/ 0 h 8442"/>
                <a:gd name="T16" fmla="*/ 1196884 w 8875"/>
                <a:gd name="T17" fmla="*/ 538394 h 8442"/>
                <a:gd name="T18" fmla="*/ 1800397 w 8875"/>
                <a:gd name="T19" fmla="*/ 654431 h 8442"/>
                <a:gd name="T20" fmla="*/ 1380473 w 8875"/>
                <a:gd name="T21" fmla="*/ 1102755 h 8442"/>
                <a:gd name="T22" fmla="*/ 1076587 w 8875"/>
                <a:gd name="T23" fmla="*/ 667820 h 8442"/>
                <a:gd name="T24" fmla="*/ 951421 w 8875"/>
                <a:gd name="T25" fmla="*/ 349125 h 8442"/>
                <a:gd name="T26" fmla="*/ 951421 w 8875"/>
                <a:gd name="T27" fmla="*/ 1209663 h 8442"/>
                <a:gd name="T28" fmla="*/ 1230559 w 8875"/>
                <a:gd name="T29" fmla="*/ 1364041 h 8442"/>
                <a:gd name="T30" fmla="*/ 1184915 w 8875"/>
                <a:gd name="T31" fmla="*/ 1002542 h 8442"/>
                <a:gd name="T32" fmla="*/ 1434232 w 8875"/>
                <a:gd name="T33" fmla="*/ 736996 h 8442"/>
                <a:gd name="T34" fmla="*/ 1076587 w 8875"/>
                <a:gd name="T35" fmla="*/ 667820 h 84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75" h="8442">
                  <a:moveTo>
                    <a:pt x="6805" y="5436"/>
                  </a:moveTo>
                  <a:lnTo>
                    <a:pt x="7181" y="8442"/>
                  </a:lnTo>
                  <a:lnTo>
                    <a:pt x="4438" y="7156"/>
                  </a:lnTo>
                  <a:lnTo>
                    <a:pt x="1697" y="8442"/>
                  </a:lnTo>
                  <a:lnTo>
                    <a:pt x="2073" y="5436"/>
                  </a:lnTo>
                  <a:lnTo>
                    <a:pt x="0" y="3226"/>
                  </a:lnTo>
                  <a:lnTo>
                    <a:pt x="2975" y="2654"/>
                  </a:lnTo>
                  <a:lnTo>
                    <a:pt x="4438" y="0"/>
                  </a:lnTo>
                  <a:lnTo>
                    <a:pt x="5900" y="2654"/>
                  </a:lnTo>
                  <a:lnTo>
                    <a:pt x="8875" y="3226"/>
                  </a:lnTo>
                  <a:lnTo>
                    <a:pt x="6805" y="5436"/>
                  </a:lnTo>
                  <a:close/>
                  <a:moveTo>
                    <a:pt x="5307" y="3292"/>
                  </a:moveTo>
                  <a:lnTo>
                    <a:pt x="4690" y="1721"/>
                  </a:lnTo>
                  <a:lnTo>
                    <a:pt x="4690" y="5963"/>
                  </a:lnTo>
                  <a:lnTo>
                    <a:pt x="6066" y="6724"/>
                  </a:lnTo>
                  <a:lnTo>
                    <a:pt x="5841" y="4942"/>
                  </a:lnTo>
                  <a:lnTo>
                    <a:pt x="7070" y="3633"/>
                  </a:lnTo>
                  <a:lnTo>
                    <a:pt x="5307" y="3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grpSp>
      <p:sp>
        <p:nvSpPr>
          <p:cNvPr id="102" name="文本框 101"/>
          <p:cNvSpPr txBox="1"/>
          <p:nvPr/>
        </p:nvSpPr>
        <p:spPr>
          <a:xfrm rot="3240000">
            <a:off x="2182495" y="2608580"/>
            <a:ext cx="487680" cy="275590"/>
          </a:xfrm>
          <a:prstGeom prst="rect">
            <a:avLst/>
          </a:prstGeom>
          <a:noFill/>
        </p:spPr>
        <p:txBody>
          <a:bodyPr wrap="none" rtlCol="0">
            <a:spAutoFit/>
          </a:bodyPr>
          <a:lstStyle/>
          <a:p>
            <a:r>
              <a:rPr lang="zh-CN" altLang="en-US" sz="1200" b="1">
                <a:solidFill>
                  <a:schemeClr val="bg1"/>
                </a:solidFill>
                <a:latin typeface="微软雅黑" panose="020B0503020204020204" charset="-122"/>
                <a:ea typeface="微软雅黑" panose="020B0503020204020204" charset="-122"/>
              </a:rPr>
              <a:t>门店</a:t>
            </a:r>
          </a:p>
        </p:txBody>
      </p:sp>
      <p:sp>
        <p:nvSpPr>
          <p:cNvPr id="5" name="矩形 4"/>
          <p:cNvSpPr/>
          <p:nvPr/>
        </p:nvSpPr>
        <p:spPr>
          <a:xfrm>
            <a:off x="4445635" y="5657215"/>
            <a:ext cx="304800" cy="3454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122920" y="5170805"/>
            <a:ext cx="304165" cy="4851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object 2"/>
          <p:cNvSpPr txBox="1"/>
          <p:nvPr/>
        </p:nvSpPr>
        <p:spPr>
          <a:xfrm>
            <a:off x="2088624" y="2247237"/>
            <a:ext cx="1225968" cy="307340"/>
          </a:xfrm>
          <a:prstGeom prst="rect">
            <a:avLst/>
          </a:prstGeom>
        </p:spPr>
        <p:txBody>
          <a:bodyPr vert="horz" wrap="square" lIns="0" tIns="0" rIns="0" bIns="0" rtlCol="0">
            <a:spAutoFit/>
          </a:bodyPr>
          <a:lstStyle/>
          <a:p>
            <a:pPr algn="ctr">
              <a:lnSpc>
                <a:spcPct val="100000"/>
              </a:lnSpc>
            </a:pPr>
            <a:r>
              <a:rPr lang="zh-CN" altLang="en-US" sz="2000" b="1" dirty="0">
                <a:solidFill>
                  <a:srgbClr val="86BBFF"/>
                </a:solidFill>
                <a:latin typeface="微软雅黑" panose="020B0503020204020204" charset="-122"/>
                <a:ea typeface="微软雅黑" panose="020B0503020204020204" charset="-122"/>
              </a:rPr>
              <a:t>大平台</a:t>
            </a:r>
          </a:p>
        </p:txBody>
      </p:sp>
      <p:sp>
        <p:nvSpPr>
          <p:cNvPr id="129" name="object 2"/>
          <p:cNvSpPr txBox="1"/>
          <p:nvPr/>
        </p:nvSpPr>
        <p:spPr>
          <a:xfrm>
            <a:off x="5744002" y="1949422"/>
            <a:ext cx="1225968" cy="307340"/>
          </a:xfrm>
          <a:prstGeom prst="rect">
            <a:avLst/>
          </a:prstGeom>
        </p:spPr>
        <p:txBody>
          <a:bodyPr vert="horz" wrap="square" lIns="0" tIns="0" rIns="0" bIns="0" rtlCol="0">
            <a:spAutoFit/>
          </a:bodyPr>
          <a:lstStyle/>
          <a:p>
            <a:pPr marL="12700" algn="ctr">
              <a:lnSpc>
                <a:spcPct val="100000"/>
              </a:lnSpc>
            </a:pPr>
            <a:r>
              <a:rPr lang="zh-CN" altLang="en-US" sz="2000" b="1" dirty="0">
                <a:solidFill>
                  <a:srgbClr val="FFC000"/>
                </a:solidFill>
                <a:latin typeface="微软雅黑" panose="020B0503020204020204" charset="-122"/>
                <a:ea typeface="微软雅黑" panose="020B0503020204020204" charset="-122"/>
              </a:rPr>
              <a:t>大数据</a:t>
            </a:r>
          </a:p>
        </p:txBody>
      </p:sp>
      <p:sp>
        <p:nvSpPr>
          <p:cNvPr id="130" name="object 2"/>
          <p:cNvSpPr txBox="1"/>
          <p:nvPr/>
        </p:nvSpPr>
        <p:spPr>
          <a:xfrm>
            <a:off x="9361279" y="1656687"/>
            <a:ext cx="1225968" cy="307340"/>
          </a:xfrm>
          <a:prstGeom prst="rect">
            <a:avLst/>
          </a:prstGeom>
        </p:spPr>
        <p:txBody>
          <a:bodyPr vert="horz" wrap="square" lIns="0" tIns="0" rIns="0" bIns="0" rtlCol="0">
            <a:spAutoFit/>
          </a:bodyPr>
          <a:lstStyle/>
          <a:p>
            <a:pPr algn="ctr">
              <a:lnSpc>
                <a:spcPct val="100000"/>
              </a:lnSpc>
            </a:pPr>
            <a:r>
              <a:rPr lang="zh-CN" altLang="en-US" sz="2000" b="1" dirty="0">
                <a:solidFill>
                  <a:srgbClr val="FA646A"/>
                </a:solidFill>
                <a:latin typeface="微软雅黑" panose="020B0503020204020204" charset="-122"/>
                <a:ea typeface="微软雅黑" panose="020B0503020204020204" charset="-122"/>
              </a:rPr>
              <a:t>大未来</a:t>
            </a:r>
          </a:p>
        </p:txBody>
      </p:sp>
      <p:grpSp>
        <p:nvGrpSpPr>
          <p:cNvPr id="11" name="组合 10"/>
          <p:cNvGrpSpPr/>
          <p:nvPr/>
        </p:nvGrpSpPr>
        <p:grpSpPr>
          <a:xfrm>
            <a:off x="1557020" y="5389972"/>
            <a:ext cx="9635576" cy="1085812"/>
            <a:chOff x="7226" y="253"/>
            <a:chExt cx="37893" cy="4270"/>
          </a:xfrm>
        </p:grpSpPr>
        <p:sp>
          <p:nvSpPr>
            <p:cNvPr id="41" name=" 220"/>
            <p:cNvSpPr/>
            <p:nvPr/>
          </p:nvSpPr>
          <p:spPr>
            <a:xfrm>
              <a:off x="22556" y="1686"/>
              <a:ext cx="8296" cy="1570"/>
            </a:xfrm>
            <a:prstGeom prst="homePlate">
              <a:avLst/>
            </a:prstGeom>
            <a:solidFill>
              <a:srgbClr val="85BA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0" name=" 220"/>
            <p:cNvSpPr/>
            <p:nvPr/>
          </p:nvSpPr>
          <p:spPr>
            <a:xfrm>
              <a:off x="36823" y="253"/>
              <a:ext cx="8296" cy="1570"/>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0" name=" 220"/>
            <p:cNvSpPr/>
            <p:nvPr/>
          </p:nvSpPr>
          <p:spPr>
            <a:xfrm>
              <a:off x="7880" y="2953"/>
              <a:ext cx="8296" cy="1570"/>
            </a:xfrm>
            <a:prstGeom prst="homePlate">
              <a:avLst/>
            </a:prstGeom>
            <a:solidFill>
              <a:srgbClr val="2DCC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9" name="object 8"/>
            <p:cNvSpPr txBox="1"/>
            <p:nvPr/>
          </p:nvSpPr>
          <p:spPr>
            <a:xfrm>
              <a:off x="9070" y="3270"/>
              <a:ext cx="5499" cy="966"/>
            </a:xfrm>
            <a:prstGeom prst="rect">
              <a:avLst/>
            </a:prstGeom>
          </p:spPr>
          <p:txBody>
            <a:bodyPr vert="horz" wrap="square" lIns="0" tIns="0" rIns="0" bIns="0" rtlCol="0">
              <a:spAutoFit/>
            </a:bodyPr>
            <a:lstStyle/>
            <a:p>
              <a:pPr marL="12700">
                <a:lnSpc>
                  <a:spcPct val="100000"/>
                </a:lnSpc>
              </a:pPr>
              <a:r>
                <a:rPr sz="1600" b="1" smtClean="0">
                  <a:solidFill>
                    <a:schemeClr val="bg1"/>
                  </a:solidFill>
                  <a:latin typeface="微软雅黑" panose="020B0503020204020204" charset="-122"/>
                  <a:ea typeface="微软雅黑" panose="020B0503020204020204" charset="-122"/>
                  <a:cs typeface="微软雅黑" panose="020B0503020204020204" charset="-122"/>
                </a:rPr>
                <a:t>行 业 引 领 者</a:t>
              </a:r>
            </a:p>
          </p:txBody>
        </p:sp>
        <p:sp>
          <p:nvSpPr>
            <p:cNvPr id="40" name="object 8"/>
            <p:cNvSpPr txBox="1"/>
            <p:nvPr/>
          </p:nvSpPr>
          <p:spPr>
            <a:xfrm>
              <a:off x="23746" y="2003"/>
              <a:ext cx="5499" cy="966"/>
            </a:xfrm>
            <a:prstGeom prst="rect">
              <a:avLst/>
            </a:prstGeom>
          </p:spPr>
          <p:txBody>
            <a:bodyPr vert="horz" wrap="square" lIns="0" tIns="0" rIns="0" bIns="0" rtlCol="0">
              <a:spAutoFit/>
            </a:bodyPr>
            <a:lstStyle/>
            <a:p>
              <a:pPr marL="12700">
                <a:lnSpc>
                  <a:spcPct val="100000"/>
                </a:lnSpc>
              </a:pPr>
              <a:r>
                <a:rPr sz="1600" b="1" smtClean="0">
                  <a:solidFill>
                    <a:schemeClr val="bg1"/>
                  </a:solidFill>
                  <a:latin typeface="微软雅黑" panose="020B0503020204020204" charset="-122"/>
                  <a:ea typeface="微软雅黑" panose="020B0503020204020204" charset="-122"/>
                  <a:cs typeface="微软雅黑" panose="020B0503020204020204" charset="-122"/>
                  <a:sym typeface="+mn-ea"/>
                </a:rPr>
                <a:t>模 式 创 新 者</a:t>
              </a:r>
            </a:p>
          </p:txBody>
        </p:sp>
        <p:sp>
          <p:nvSpPr>
            <p:cNvPr id="54" name="object 8"/>
            <p:cNvSpPr txBox="1"/>
            <p:nvPr/>
          </p:nvSpPr>
          <p:spPr>
            <a:xfrm>
              <a:off x="38013" y="570"/>
              <a:ext cx="5499" cy="966"/>
            </a:xfrm>
            <a:prstGeom prst="rect">
              <a:avLst/>
            </a:prstGeom>
          </p:spPr>
          <p:txBody>
            <a:bodyPr vert="horz" wrap="square" lIns="0" tIns="0" rIns="0" bIns="0" rtlCol="0">
              <a:spAutoFit/>
            </a:bodyPr>
            <a:lstStyle/>
            <a:p>
              <a:pPr marL="12700">
                <a:lnSpc>
                  <a:spcPct val="100000"/>
                </a:lnSpc>
              </a:pPr>
              <a:r>
                <a:rPr sz="16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标 准 制 定 者</a:t>
              </a:r>
            </a:p>
          </p:txBody>
        </p:sp>
        <p:sp>
          <p:nvSpPr>
            <p:cNvPr id="71" name="椭圆 70"/>
            <p:cNvSpPr/>
            <p:nvPr/>
          </p:nvSpPr>
          <p:spPr>
            <a:xfrm>
              <a:off x="7226" y="3078"/>
              <a:ext cx="1320" cy="1320"/>
            </a:xfrm>
            <a:prstGeom prst="ellipse">
              <a:avLst/>
            </a:prstGeom>
            <a:solidFill>
              <a:srgbClr val="64D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1902" y="1811"/>
              <a:ext cx="1320" cy="1320"/>
            </a:xfrm>
            <a:prstGeom prst="ellipse">
              <a:avLst/>
            </a:prstGeom>
            <a:solidFill>
              <a:srgbClr val="A5C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6169" y="378"/>
              <a:ext cx="1320" cy="1320"/>
            </a:xfrm>
            <a:prstGeom prst="ellipse">
              <a:avLst/>
            </a:prstGeom>
            <a:solidFill>
              <a:srgbClr val="FFD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旗帜"/>
            <p:cNvSpPr/>
            <p:nvPr/>
          </p:nvSpPr>
          <p:spPr bwMode="auto">
            <a:xfrm>
              <a:off x="7526" y="3302"/>
              <a:ext cx="720" cy="720"/>
            </a:xfrm>
            <a:custGeom>
              <a:avLst/>
              <a:gdLst>
                <a:gd name="T0" fmla="*/ 1800397 w 3395"/>
                <a:gd name="T1" fmla="*/ 871431 h 3342"/>
                <a:gd name="T2" fmla="*/ 1259482 w 3395"/>
                <a:gd name="T3" fmla="*/ 812027 h 3342"/>
                <a:gd name="T4" fmla="*/ 912661 w 3395"/>
                <a:gd name="T5" fmla="*/ 692690 h 3342"/>
                <a:gd name="T6" fmla="*/ 912661 w 3395"/>
                <a:gd name="T7" fmla="*/ 1571546 h 3342"/>
                <a:gd name="T8" fmla="*/ 768417 w 3395"/>
                <a:gd name="T9" fmla="*/ 1571546 h 3342"/>
                <a:gd name="T10" fmla="*/ 768417 w 3395"/>
                <a:gd name="T11" fmla="*/ 0 h 3342"/>
                <a:gd name="T12" fmla="*/ 912661 w 3395"/>
                <a:gd name="T13" fmla="*/ 0 h 3342"/>
                <a:gd name="T14" fmla="*/ 912661 w 3395"/>
                <a:gd name="T15" fmla="*/ 97061 h 3342"/>
                <a:gd name="T16" fmla="*/ 1259482 w 3395"/>
                <a:gd name="T17" fmla="*/ 216399 h 3342"/>
                <a:gd name="T18" fmla="*/ 1800397 w 3395"/>
                <a:gd name="T19" fmla="*/ 275803 h 3342"/>
                <a:gd name="T20" fmla="*/ 1621683 w 3395"/>
                <a:gd name="T21" fmla="*/ 573882 h 3342"/>
                <a:gd name="T22" fmla="*/ 1800397 w 3395"/>
                <a:gd name="T23" fmla="*/ 871431 h 3342"/>
                <a:gd name="T24" fmla="*/ 226972 w 3395"/>
                <a:gd name="T25" fmla="*/ 1499413 h 3342"/>
                <a:gd name="T26" fmla="*/ 843721 w 3395"/>
                <a:gd name="T27" fmla="*/ 1677094 h 3342"/>
                <a:gd name="T28" fmla="*/ 1460469 w 3395"/>
                <a:gd name="T29" fmla="*/ 1499413 h 3342"/>
                <a:gd name="T30" fmla="*/ 1097738 w 3395"/>
                <a:gd name="T31" fmla="*/ 1340296 h 3342"/>
                <a:gd name="T32" fmla="*/ 1106754 w 3395"/>
                <a:gd name="T33" fmla="*/ 1240583 h 3342"/>
                <a:gd name="T34" fmla="*/ 1687441 w 3395"/>
                <a:gd name="T35" fmla="*/ 1499413 h 3342"/>
                <a:gd name="T36" fmla="*/ 843721 w 3395"/>
                <a:gd name="T37" fmla="*/ 1772564 h 3342"/>
                <a:gd name="T38" fmla="*/ 0 w 3395"/>
                <a:gd name="T39" fmla="*/ 1499413 h 3342"/>
                <a:gd name="T40" fmla="*/ 573794 w 3395"/>
                <a:gd name="T41" fmla="*/ 1241113 h 3342"/>
                <a:gd name="T42" fmla="*/ 582279 w 3395"/>
                <a:gd name="T43" fmla="*/ 1341357 h 3342"/>
                <a:gd name="T44" fmla="*/ 226972 w 3395"/>
                <a:gd name="T45" fmla="*/ 1499413 h 33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395" h="3342">
                  <a:moveTo>
                    <a:pt x="3395" y="1643"/>
                  </a:moveTo>
                  <a:cubicBezTo>
                    <a:pt x="3395" y="1643"/>
                    <a:pt x="2824" y="1531"/>
                    <a:pt x="2375" y="1531"/>
                  </a:cubicBezTo>
                  <a:cubicBezTo>
                    <a:pt x="1926" y="1531"/>
                    <a:pt x="1721" y="1306"/>
                    <a:pt x="1721" y="1306"/>
                  </a:cubicBezTo>
                  <a:cubicBezTo>
                    <a:pt x="1721" y="2963"/>
                    <a:pt x="1721" y="2963"/>
                    <a:pt x="1721" y="2963"/>
                  </a:cubicBezTo>
                  <a:cubicBezTo>
                    <a:pt x="1449" y="2963"/>
                    <a:pt x="1449" y="2963"/>
                    <a:pt x="1449" y="2963"/>
                  </a:cubicBezTo>
                  <a:cubicBezTo>
                    <a:pt x="1449" y="0"/>
                    <a:pt x="1449" y="0"/>
                    <a:pt x="1449" y="0"/>
                  </a:cubicBezTo>
                  <a:cubicBezTo>
                    <a:pt x="1721" y="0"/>
                    <a:pt x="1721" y="0"/>
                    <a:pt x="1721" y="0"/>
                  </a:cubicBezTo>
                  <a:cubicBezTo>
                    <a:pt x="1721" y="183"/>
                    <a:pt x="1721" y="183"/>
                    <a:pt x="1721" y="183"/>
                  </a:cubicBezTo>
                  <a:cubicBezTo>
                    <a:pt x="1721" y="183"/>
                    <a:pt x="1926" y="408"/>
                    <a:pt x="2375" y="408"/>
                  </a:cubicBezTo>
                  <a:cubicBezTo>
                    <a:pt x="2824" y="408"/>
                    <a:pt x="3395" y="520"/>
                    <a:pt x="3395" y="520"/>
                  </a:cubicBezTo>
                  <a:cubicBezTo>
                    <a:pt x="3058" y="1082"/>
                    <a:pt x="3058" y="1082"/>
                    <a:pt x="3058" y="1082"/>
                  </a:cubicBezTo>
                  <a:lnTo>
                    <a:pt x="3395" y="1643"/>
                  </a:lnTo>
                  <a:close/>
                  <a:moveTo>
                    <a:pt x="428" y="2827"/>
                  </a:moveTo>
                  <a:cubicBezTo>
                    <a:pt x="428" y="3012"/>
                    <a:pt x="1020" y="3162"/>
                    <a:pt x="1591" y="3162"/>
                  </a:cubicBezTo>
                  <a:cubicBezTo>
                    <a:pt x="2162" y="3162"/>
                    <a:pt x="2754" y="3012"/>
                    <a:pt x="2754" y="2827"/>
                  </a:cubicBezTo>
                  <a:cubicBezTo>
                    <a:pt x="2754" y="2695"/>
                    <a:pt x="2451" y="2581"/>
                    <a:pt x="2070" y="2527"/>
                  </a:cubicBezTo>
                  <a:cubicBezTo>
                    <a:pt x="2087" y="2339"/>
                    <a:pt x="2087" y="2339"/>
                    <a:pt x="2087" y="2339"/>
                  </a:cubicBezTo>
                  <a:cubicBezTo>
                    <a:pt x="2723" y="2406"/>
                    <a:pt x="3182" y="2599"/>
                    <a:pt x="3182" y="2827"/>
                  </a:cubicBezTo>
                  <a:cubicBezTo>
                    <a:pt x="3182" y="3112"/>
                    <a:pt x="2470" y="3342"/>
                    <a:pt x="1591" y="3342"/>
                  </a:cubicBezTo>
                  <a:cubicBezTo>
                    <a:pt x="712" y="3342"/>
                    <a:pt x="0" y="3112"/>
                    <a:pt x="0" y="2827"/>
                  </a:cubicBezTo>
                  <a:cubicBezTo>
                    <a:pt x="0" y="2601"/>
                    <a:pt x="453" y="2409"/>
                    <a:pt x="1082" y="2340"/>
                  </a:cubicBezTo>
                  <a:cubicBezTo>
                    <a:pt x="1098" y="2529"/>
                    <a:pt x="1098" y="2529"/>
                    <a:pt x="1098" y="2529"/>
                  </a:cubicBezTo>
                  <a:cubicBezTo>
                    <a:pt x="723" y="2584"/>
                    <a:pt x="428" y="2697"/>
                    <a:pt x="428" y="28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bg1"/>
                </a:solidFill>
              </a:endParaRPr>
            </a:p>
          </p:txBody>
        </p:sp>
        <p:sp>
          <p:nvSpPr>
            <p:cNvPr id="75" name="新"/>
            <p:cNvSpPr/>
            <p:nvPr/>
          </p:nvSpPr>
          <p:spPr bwMode="auto">
            <a:xfrm>
              <a:off x="22142" y="2052"/>
              <a:ext cx="840" cy="840"/>
            </a:xfrm>
            <a:custGeom>
              <a:avLst/>
              <a:gdLst>
                <a:gd name="T0" fmla="*/ 1613478 w 6379"/>
                <a:gd name="T1" fmla="*/ 826897 h 6386"/>
                <a:gd name="T2" fmla="*/ 1725122 w 6379"/>
                <a:gd name="T3" fmla="*/ 453623 h 6386"/>
                <a:gd name="T4" fmla="*/ 1352130 w 6379"/>
                <a:gd name="T5" fmla="*/ 342262 h 6386"/>
                <a:gd name="T6" fmla="*/ 1167749 w 6379"/>
                <a:gd name="T7" fmla="*/ 0 h 6386"/>
                <a:gd name="T8" fmla="*/ 826051 w 6379"/>
                <a:gd name="T9" fmla="*/ 184663 h 6386"/>
                <a:gd name="T10" fmla="*/ 453623 w 6379"/>
                <a:gd name="T11" fmla="*/ 72738 h 6386"/>
                <a:gd name="T12" fmla="*/ 341698 w 6379"/>
                <a:gd name="T13" fmla="*/ 446293 h 6386"/>
                <a:gd name="T14" fmla="*/ 0 w 6379"/>
                <a:gd name="T15" fmla="*/ 630957 h 6386"/>
                <a:gd name="T16" fmla="*/ 184663 w 6379"/>
                <a:gd name="T17" fmla="*/ 972936 h 6386"/>
                <a:gd name="T18" fmla="*/ 73301 w 6379"/>
                <a:gd name="T19" fmla="*/ 1346492 h 6386"/>
                <a:gd name="T20" fmla="*/ 445729 w 6379"/>
                <a:gd name="T21" fmla="*/ 1457854 h 6386"/>
                <a:gd name="T22" fmla="*/ 630111 w 6379"/>
                <a:gd name="T23" fmla="*/ 1800397 h 6386"/>
                <a:gd name="T24" fmla="*/ 972654 w 6379"/>
                <a:gd name="T25" fmla="*/ 1615170 h 6386"/>
                <a:gd name="T26" fmla="*/ 1344800 w 6379"/>
                <a:gd name="T27" fmla="*/ 1727096 h 6386"/>
                <a:gd name="T28" fmla="*/ 1456162 w 6379"/>
                <a:gd name="T29" fmla="*/ 1353822 h 6386"/>
                <a:gd name="T30" fmla="*/ 1798423 w 6379"/>
                <a:gd name="T31" fmla="*/ 1168877 h 6386"/>
                <a:gd name="T32" fmla="*/ 1613478 w 6379"/>
                <a:gd name="T33" fmla="*/ 826897 h 6386"/>
                <a:gd name="T34" fmla="*/ 606147 w 6379"/>
                <a:gd name="T35" fmla="*/ 1153089 h 6386"/>
                <a:gd name="T36" fmla="*/ 510855 w 6379"/>
                <a:gd name="T37" fmla="*/ 1153089 h 6386"/>
                <a:gd name="T38" fmla="*/ 358331 w 6379"/>
                <a:gd name="T39" fmla="*/ 877644 h 6386"/>
                <a:gd name="T40" fmla="*/ 358331 w 6379"/>
                <a:gd name="T41" fmla="*/ 1153652 h 6386"/>
                <a:gd name="T42" fmla="*/ 267832 w 6379"/>
                <a:gd name="T43" fmla="*/ 1153089 h 6386"/>
                <a:gd name="T44" fmla="*/ 267832 w 6379"/>
                <a:gd name="T45" fmla="*/ 758106 h 6386"/>
                <a:gd name="T46" fmla="*/ 389907 w 6379"/>
                <a:gd name="T47" fmla="*/ 758106 h 6386"/>
                <a:gd name="T48" fmla="*/ 515648 w 6379"/>
                <a:gd name="T49" fmla="*/ 984213 h 6386"/>
                <a:gd name="T50" fmla="*/ 515648 w 6379"/>
                <a:gd name="T51" fmla="*/ 758106 h 6386"/>
                <a:gd name="T52" fmla="*/ 606147 w 6379"/>
                <a:gd name="T53" fmla="*/ 758106 h 6386"/>
                <a:gd name="T54" fmla="*/ 606147 w 6379"/>
                <a:gd name="T55" fmla="*/ 1153089 h 6386"/>
                <a:gd name="T56" fmla="*/ 961941 w 6379"/>
                <a:gd name="T57" fmla="*/ 833663 h 6386"/>
                <a:gd name="T58" fmla="*/ 793347 w 6379"/>
                <a:gd name="T59" fmla="*/ 833663 h 6386"/>
                <a:gd name="T60" fmla="*/ 793347 w 6379"/>
                <a:gd name="T61" fmla="*/ 903018 h 6386"/>
                <a:gd name="T62" fmla="*/ 948690 w 6379"/>
                <a:gd name="T63" fmla="*/ 903018 h 6386"/>
                <a:gd name="T64" fmla="*/ 948690 w 6379"/>
                <a:gd name="T65" fmla="*/ 978293 h 6386"/>
                <a:gd name="T66" fmla="*/ 793347 w 6379"/>
                <a:gd name="T67" fmla="*/ 978293 h 6386"/>
                <a:gd name="T68" fmla="*/ 793347 w 6379"/>
                <a:gd name="T69" fmla="*/ 1077532 h 6386"/>
                <a:gd name="T70" fmla="*/ 961941 w 6379"/>
                <a:gd name="T71" fmla="*/ 1077532 h 6386"/>
                <a:gd name="T72" fmla="*/ 961941 w 6379"/>
                <a:gd name="T73" fmla="*/ 1153089 h 6386"/>
                <a:gd name="T74" fmla="*/ 694954 w 6379"/>
                <a:gd name="T75" fmla="*/ 1153089 h 6386"/>
                <a:gd name="T76" fmla="*/ 694954 w 6379"/>
                <a:gd name="T77" fmla="*/ 758106 h 6386"/>
                <a:gd name="T78" fmla="*/ 961941 w 6379"/>
                <a:gd name="T79" fmla="*/ 758106 h 6386"/>
                <a:gd name="T80" fmla="*/ 961941 w 6379"/>
                <a:gd name="T81" fmla="*/ 833663 h 6386"/>
                <a:gd name="T82" fmla="*/ 1453342 w 6379"/>
                <a:gd name="T83" fmla="*/ 1153089 h 6386"/>
                <a:gd name="T84" fmla="*/ 1344236 w 6379"/>
                <a:gd name="T85" fmla="*/ 1153652 h 6386"/>
                <a:gd name="T86" fmla="*/ 1281084 w 6379"/>
                <a:gd name="T87" fmla="*/ 908938 h 6386"/>
                <a:gd name="T88" fmla="*/ 1219623 w 6379"/>
                <a:gd name="T89" fmla="*/ 1153652 h 6386"/>
                <a:gd name="T90" fmla="*/ 1111081 w 6379"/>
                <a:gd name="T91" fmla="*/ 1153089 h 6386"/>
                <a:gd name="T92" fmla="*/ 1011278 w 6379"/>
                <a:gd name="T93" fmla="*/ 758106 h 6386"/>
                <a:gd name="T94" fmla="*/ 1113900 w 6379"/>
                <a:gd name="T95" fmla="*/ 758106 h 6386"/>
                <a:gd name="T96" fmla="*/ 1168312 w 6379"/>
                <a:gd name="T97" fmla="*/ 1022838 h 6386"/>
                <a:gd name="T98" fmla="*/ 1234284 w 6379"/>
                <a:gd name="T99" fmla="*/ 758106 h 6386"/>
                <a:gd name="T100" fmla="*/ 1332959 w 6379"/>
                <a:gd name="T101" fmla="*/ 758106 h 6386"/>
                <a:gd name="T102" fmla="*/ 1395547 w 6379"/>
                <a:gd name="T103" fmla="*/ 1022838 h 6386"/>
                <a:gd name="T104" fmla="*/ 1452778 w 6379"/>
                <a:gd name="T105" fmla="*/ 758106 h 6386"/>
                <a:gd name="T106" fmla="*/ 1553427 w 6379"/>
                <a:gd name="T107" fmla="*/ 758106 h 6386"/>
                <a:gd name="T108" fmla="*/ 1453342 w 6379"/>
                <a:gd name="T109" fmla="*/ 1153089 h 63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379" h="6386">
                  <a:moveTo>
                    <a:pt x="5723" y="2933"/>
                  </a:moveTo>
                  <a:lnTo>
                    <a:pt x="6119" y="1609"/>
                  </a:lnTo>
                  <a:lnTo>
                    <a:pt x="4796" y="1214"/>
                  </a:lnTo>
                  <a:lnTo>
                    <a:pt x="4142" y="0"/>
                  </a:lnTo>
                  <a:lnTo>
                    <a:pt x="2930" y="655"/>
                  </a:lnTo>
                  <a:lnTo>
                    <a:pt x="1609" y="258"/>
                  </a:lnTo>
                  <a:lnTo>
                    <a:pt x="1212" y="1583"/>
                  </a:lnTo>
                  <a:lnTo>
                    <a:pt x="0" y="2238"/>
                  </a:lnTo>
                  <a:lnTo>
                    <a:pt x="655" y="3451"/>
                  </a:lnTo>
                  <a:lnTo>
                    <a:pt x="260" y="4776"/>
                  </a:lnTo>
                  <a:lnTo>
                    <a:pt x="1581" y="5171"/>
                  </a:lnTo>
                  <a:lnTo>
                    <a:pt x="2235" y="6386"/>
                  </a:lnTo>
                  <a:lnTo>
                    <a:pt x="3450" y="5729"/>
                  </a:lnTo>
                  <a:lnTo>
                    <a:pt x="4770" y="6126"/>
                  </a:lnTo>
                  <a:lnTo>
                    <a:pt x="5165" y="4802"/>
                  </a:lnTo>
                  <a:lnTo>
                    <a:pt x="6379" y="4146"/>
                  </a:lnTo>
                  <a:lnTo>
                    <a:pt x="5723" y="2933"/>
                  </a:lnTo>
                  <a:close/>
                  <a:moveTo>
                    <a:pt x="2150" y="4090"/>
                  </a:moveTo>
                  <a:lnTo>
                    <a:pt x="1812" y="4090"/>
                  </a:lnTo>
                  <a:lnTo>
                    <a:pt x="1271" y="3113"/>
                  </a:lnTo>
                  <a:lnTo>
                    <a:pt x="1271" y="4092"/>
                  </a:lnTo>
                  <a:lnTo>
                    <a:pt x="950" y="4090"/>
                  </a:lnTo>
                  <a:lnTo>
                    <a:pt x="950" y="2689"/>
                  </a:lnTo>
                  <a:lnTo>
                    <a:pt x="1383" y="2689"/>
                  </a:lnTo>
                  <a:lnTo>
                    <a:pt x="1829" y="3491"/>
                  </a:lnTo>
                  <a:lnTo>
                    <a:pt x="1829" y="2689"/>
                  </a:lnTo>
                  <a:lnTo>
                    <a:pt x="2150" y="2689"/>
                  </a:lnTo>
                  <a:lnTo>
                    <a:pt x="2150" y="4090"/>
                  </a:lnTo>
                  <a:close/>
                  <a:moveTo>
                    <a:pt x="3412" y="2957"/>
                  </a:moveTo>
                  <a:lnTo>
                    <a:pt x="2814" y="2957"/>
                  </a:lnTo>
                  <a:lnTo>
                    <a:pt x="2814" y="3203"/>
                  </a:lnTo>
                  <a:lnTo>
                    <a:pt x="3365" y="3203"/>
                  </a:lnTo>
                  <a:lnTo>
                    <a:pt x="3365" y="3470"/>
                  </a:lnTo>
                  <a:lnTo>
                    <a:pt x="2814" y="3470"/>
                  </a:lnTo>
                  <a:lnTo>
                    <a:pt x="2814" y="3822"/>
                  </a:lnTo>
                  <a:lnTo>
                    <a:pt x="3412" y="3822"/>
                  </a:lnTo>
                  <a:lnTo>
                    <a:pt x="3412" y="4090"/>
                  </a:lnTo>
                  <a:lnTo>
                    <a:pt x="2465" y="4090"/>
                  </a:lnTo>
                  <a:lnTo>
                    <a:pt x="2465" y="2689"/>
                  </a:lnTo>
                  <a:lnTo>
                    <a:pt x="3412" y="2689"/>
                  </a:lnTo>
                  <a:lnTo>
                    <a:pt x="3412" y="2957"/>
                  </a:lnTo>
                  <a:close/>
                  <a:moveTo>
                    <a:pt x="5155" y="4090"/>
                  </a:moveTo>
                  <a:lnTo>
                    <a:pt x="4768" y="4092"/>
                  </a:lnTo>
                  <a:lnTo>
                    <a:pt x="4544" y="3224"/>
                  </a:lnTo>
                  <a:lnTo>
                    <a:pt x="4326" y="4092"/>
                  </a:lnTo>
                  <a:lnTo>
                    <a:pt x="3941" y="4090"/>
                  </a:lnTo>
                  <a:lnTo>
                    <a:pt x="3587" y="2689"/>
                  </a:lnTo>
                  <a:lnTo>
                    <a:pt x="3951" y="2689"/>
                  </a:lnTo>
                  <a:lnTo>
                    <a:pt x="4144" y="3628"/>
                  </a:lnTo>
                  <a:lnTo>
                    <a:pt x="4378" y="2689"/>
                  </a:lnTo>
                  <a:lnTo>
                    <a:pt x="4728" y="2689"/>
                  </a:lnTo>
                  <a:lnTo>
                    <a:pt x="4950" y="3628"/>
                  </a:lnTo>
                  <a:lnTo>
                    <a:pt x="5153" y="2689"/>
                  </a:lnTo>
                  <a:lnTo>
                    <a:pt x="5510" y="2689"/>
                  </a:lnTo>
                  <a:lnTo>
                    <a:pt x="5155" y="409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bg1"/>
                </a:solidFill>
              </a:endParaRPr>
            </a:p>
          </p:txBody>
        </p:sp>
        <p:sp>
          <p:nvSpPr>
            <p:cNvPr id="78" name="手掌纸张"/>
            <p:cNvSpPr/>
            <p:nvPr/>
          </p:nvSpPr>
          <p:spPr bwMode="auto">
            <a:xfrm>
              <a:off x="36469" y="678"/>
              <a:ext cx="720" cy="720"/>
            </a:xfrm>
            <a:custGeom>
              <a:avLst/>
              <a:gdLst>
                <a:gd name="T0" fmla="*/ 152702 w 5383"/>
                <a:gd name="T1" fmla="*/ 1414168 h 5687"/>
                <a:gd name="T2" fmla="*/ 73817 w 5383"/>
                <a:gd name="T3" fmla="*/ 1373646 h 5687"/>
                <a:gd name="T4" fmla="*/ 19959 w 5383"/>
                <a:gd name="T5" fmla="*/ 1304631 h 5687"/>
                <a:gd name="T6" fmla="*/ 0 w 5383"/>
                <a:gd name="T7" fmla="*/ 1216305 h 5687"/>
                <a:gd name="T8" fmla="*/ 19959 w 5383"/>
                <a:gd name="T9" fmla="*/ 657539 h 5687"/>
                <a:gd name="T10" fmla="*/ 96310 w 5383"/>
                <a:gd name="T11" fmla="*/ 574278 h 5687"/>
                <a:gd name="T12" fmla="*/ 389360 w 5383"/>
                <a:gd name="T13" fmla="*/ 390345 h 5687"/>
                <a:gd name="T14" fmla="*/ 1705389 w 5383"/>
                <a:gd name="T15" fmla="*/ 0 h 5687"/>
                <a:gd name="T16" fmla="*/ 706170 w 5383"/>
                <a:gd name="T17" fmla="*/ 380531 h 5687"/>
                <a:gd name="T18" fmla="*/ 767631 w 5383"/>
                <a:gd name="T19" fmla="*/ 394460 h 5687"/>
                <a:gd name="T20" fmla="*/ 815786 w 5383"/>
                <a:gd name="T21" fmla="*/ 432133 h 5687"/>
                <a:gd name="T22" fmla="*/ 843982 w 5383"/>
                <a:gd name="T23" fmla="*/ 486902 h 5687"/>
                <a:gd name="T24" fmla="*/ 847467 w 5383"/>
                <a:gd name="T25" fmla="*/ 541354 h 5687"/>
                <a:gd name="T26" fmla="*/ 1185820 w 5383"/>
                <a:gd name="T27" fmla="*/ 570796 h 5687"/>
                <a:gd name="T28" fmla="*/ 1245064 w 5383"/>
                <a:gd name="T29" fmla="*/ 590740 h 5687"/>
                <a:gd name="T30" fmla="*/ 1289100 w 5383"/>
                <a:gd name="T31" fmla="*/ 632529 h 5687"/>
                <a:gd name="T32" fmla="*/ 1311911 w 5383"/>
                <a:gd name="T33" fmla="*/ 690463 h 5687"/>
                <a:gd name="T34" fmla="*/ 1310327 w 5383"/>
                <a:gd name="T35" fmla="*/ 743333 h 5687"/>
                <a:gd name="T36" fmla="*/ 1335988 w 5383"/>
                <a:gd name="T37" fmla="*/ 768976 h 5687"/>
                <a:gd name="T38" fmla="*/ 1382876 w 5383"/>
                <a:gd name="T39" fmla="*/ 798734 h 5687"/>
                <a:gd name="T40" fmla="*/ 1414557 w 5383"/>
                <a:gd name="T41" fmla="*/ 844639 h 5687"/>
                <a:gd name="T42" fmla="*/ 1426279 w 5383"/>
                <a:gd name="T43" fmla="*/ 900990 h 5687"/>
                <a:gd name="T44" fmla="*/ 1417092 w 5383"/>
                <a:gd name="T45" fmla="*/ 951643 h 5687"/>
                <a:gd name="T46" fmla="*/ 1387312 w 5383"/>
                <a:gd name="T47" fmla="*/ 998814 h 5687"/>
                <a:gd name="T48" fmla="*/ 1342008 w 5383"/>
                <a:gd name="T49" fmla="*/ 1030788 h 5687"/>
                <a:gd name="T50" fmla="*/ 1308743 w 5383"/>
                <a:gd name="T51" fmla="*/ 1052949 h 5687"/>
                <a:gd name="T52" fmla="*/ 1313178 w 5383"/>
                <a:gd name="T53" fmla="*/ 1103918 h 5687"/>
                <a:gd name="T54" fmla="*/ 1293219 w 5383"/>
                <a:gd name="T55" fmla="*/ 1163119 h 5687"/>
                <a:gd name="T56" fmla="*/ 1250766 w 5383"/>
                <a:gd name="T57" fmla="*/ 1207124 h 5687"/>
                <a:gd name="T58" fmla="*/ 1193107 w 5383"/>
                <a:gd name="T59" fmla="*/ 1229918 h 5687"/>
                <a:gd name="T60" fmla="*/ 1168396 w 5383"/>
                <a:gd name="T61" fmla="*/ 1254611 h 5687"/>
                <a:gd name="T62" fmla="*/ 1167762 w 5383"/>
                <a:gd name="T63" fmla="*/ 1306847 h 5687"/>
                <a:gd name="T64" fmla="*/ 1142417 w 5383"/>
                <a:gd name="T65" fmla="*/ 1363198 h 5687"/>
                <a:gd name="T66" fmla="*/ 1096163 w 5383"/>
                <a:gd name="T67" fmla="*/ 1403404 h 5687"/>
                <a:gd name="T68" fmla="*/ 1035652 w 5383"/>
                <a:gd name="T69" fmla="*/ 1420500 h 5687"/>
                <a:gd name="T70" fmla="*/ 138446 w 5383"/>
                <a:gd name="T71" fmla="*/ 660705 h 5687"/>
                <a:gd name="T72" fmla="*/ 102646 w 5383"/>
                <a:gd name="T73" fmla="*/ 705976 h 5687"/>
                <a:gd name="T74" fmla="*/ 96310 w 5383"/>
                <a:gd name="T75" fmla="*/ 1227385 h 5687"/>
                <a:gd name="T76" fmla="*/ 111200 w 5383"/>
                <a:gd name="T77" fmla="*/ 1272656 h 5687"/>
                <a:gd name="T78" fmla="*/ 142881 w 5383"/>
                <a:gd name="T79" fmla="*/ 1306530 h 5687"/>
                <a:gd name="T80" fmla="*/ 186918 w 5383"/>
                <a:gd name="T81" fmla="*/ 1323942 h 5687"/>
                <a:gd name="T82" fmla="*/ 1046424 w 5383"/>
                <a:gd name="T83" fmla="*/ 1321410 h 5687"/>
                <a:gd name="T84" fmla="*/ 1073036 w 5383"/>
                <a:gd name="T85" fmla="*/ 1291968 h 5687"/>
                <a:gd name="T86" fmla="*/ 1069234 w 5383"/>
                <a:gd name="T87" fmla="*/ 1255877 h 5687"/>
                <a:gd name="T88" fmla="*/ 1037870 w 5383"/>
                <a:gd name="T89" fmla="*/ 1232450 h 5687"/>
                <a:gd name="T90" fmla="*/ 1185504 w 5383"/>
                <a:gd name="T91" fmla="*/ 1133994 h 5687"/>
                <a:gd name="T92" fmla="*/ 1214650 w 5383"/>
                <a:gd name="T93" fmla="*/ 1107401 h 5687"/>
                <a:gd name="T94" fmla="*/ 1214967 w 5383"/>
                <a:gd name="T95" fmla="*/ 1072894 h 5687"/>
                <a:gd name="T96" fmla="*/ 1190256 w 5383"/>
                <a:gd name="T97" fmla="*/ 1046617 h 5687"/>
                <a:gd name="T98" fmla="*/ 1293536 w 5383"/>
                <a:gd name="T99" fmla="*/ 946894 h 5687"/>
                <a:gd name="T100" fmla="*/ 1325534 w 5383"/>
                <a:gd name="T101" fmla="*/ 923151 h 5687"/>
                <a:gd name="T102" fmla="*/ 1329019 w 5383"/>
                <a:gd name="T103" fmla="*/ 887060 h 5687"/>
                <a:gd name="T104" fmla="*/ 1302723 w 5383"/>
                <a:gd name="T105" fmla="*/ 858251 h 5687"/>
                <a:gd name="T106" fmla="*/ 1175999 w 5383"/>
                <a:gd name="T107" fmla="*/ 758845 h 5687"/>
                <a:gd name="T108" fmla="*/ 1210532 w 5383"/>
                <a:gd name="T109" fmla="*/ 738267 h 5687"/>
                <a:gd name="T110" fmla="*/ 1217185 w 5383"/>
                <a:gd name="T111" fmla="*/ 702810 h 5687"/>
                <a:gd name="T112" fmla="*/ 1193741 w 5383"/>
                <a:gd name="T113" fmla="*/ 670835 h 5687"/>
                <a:gd name="T114" fmla="*/ 500243 w 5383"/>
                <a:gd name="T115" fmla="*/ 569529 h 5687"/>
                <a:gd name="T116" fmla="*/ 736267 w 5383"/>
                <a:gd name="T117" fmla="*/ 558449 h 5687"/>
                <a:gd name="T118" fmla="*/ 753375 w 5383"/>
                <a:gd name="T119" fmla="*/ 522359 h 5687"/>
                <a:gd name="T120" fmla="*/ 739435 w 5383"/>
                <a:gd name="T121" fmla="*/ 489434 h 5687"/>
                <a:gd name="T122" fmla="*/ 475532 w 5383"/>
                <a:gd name="T123" fmla="*/ 475821 h 5687"/>
                <a:gd name="T124" fmla="*/ 403299 w 5383"/>
                <a:gd name="T125" fmla="*/ 488168 h 56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383" h="5687">
                  <a:moveTo>
                    <a:pt x="1466" y="5687"/>
                  </a:moveTo>
                  <a:lnTo>
                    <a:pt x="1466" y="4488"/>
                  </a:lnTo>
                  <a:lnTo>
                    <a:pt x="643" y="4488"/>
                  </a:lnTo>
                  <a:lnTo>
                    <a:pt x="610" y="4487"/>
                  </a:lnTo>
                  <a:lnTo>
                    <a:pt x="577" y="4484"/>
                  </a:lnTo>
                  <a:lnTo>
                    <a:pt x="545" y="4480"/>
                  </a:lnTo>
                  <a:lnTo>
                    <a:pt x="513" y="4474"/>
                  </a:lnTo>
                  <a:lnTo>
                    <a:pt x="482" y="4467"/>
                  </a:lnTo>
                  <a:lnTo>
                    <a:pt x="451" y="4458"/>
                  </a:lnTo>
                  <a:lnTo>
                    <a:pt x="421" y="4448"/>
                  </a:lnTo>
                  <a:lnTo>
                    <a:pt x="392" y="4436"/>
                  </a:lnTo>
                  <a:lnTo>
                    <a:pt x="363" y="4424"/>
                  </a:lnTo>
                  <a:lnTo>
                    <a:pt x="336" y="4409"/>
                  </a:lnTo>
                  <a:lnTo>
                    <a:pt x="308" y="4394"/>
                  </a:lnTo>
                  <a:lnTo>
                    <a:pt x="282" y="4377"/>
                  </a:lnTo>
                  <a:lnTo>
                    <a:pt x="257" y="4359"/>
                  </a:lnTo>
                  <a:lnTo>
                    <a:pt x="233" y="4339"/>
                  </a:lnTo>
                  <a:lnTo>
                    <a:pt x="210" y="4319"/>
                  </a:lnTo>
                  <a:lnTo>
                    <a:pt x="187" y="4298"/>
                  </a:lnTo>
                  <a:lnTo>
                    <a:pt x="167" y="4275"/>
                  </a:lnTo>
                  <a:lnTo>
                    <a:pt x="146" y="4251"/>
                  </a:lnTo>
                  <a:lnTo>
                    <a:pt x="127" y="4228"/>
                  </a:lnTo>
                  <a:lnTo>
                    <a:pt x="110" y="4202"/>
                  </a:lnTo>
                  <a:lnTo>
                    <a:pt x="93" y="4176"/>
                  </a:lnTo>
                  <a:lnTo>
                    <a:pt x="78" y="4149"/>
                  </a:lnTo>
                  <a:lnTo>
                    <a:pt x="63" y="4121"/>
                  </a:lnTo>
                  <a:lnTo>
                    <a:pt x="50" y="4093"/>
                  </a:lnTo>
                  <a:lnTo>
                    <a:pt x="39" y="4063"/>
                  </a:lnTo>
                  <a:lnTo>
                    <a:pt x="29" y="4033"/>
                  </a:lnTo>
                  <a:lnTo>
                    <a:pt x="21" y="4003"/>
                  </a:lnTo>
                  <a:lnTo>
                    <a:pt x="13" y="3972"/>
                  </a:lnTo>
                  <a:lnTo>
                    <a:pt x="8" y="3940"/>
                  </a:lnTo>
                  <a:lnTo>
                    <a:pt x="4" y="3908"/>
                  </a:lnTo>
                  <a:lnTo>
                    <a:pt x="1" y="3875"/>
                  </a:lnTo>
                  <a:lnTo>
                    <a:pt x="0" y="3842"/>
                  </a:lnTo>
                  <a:lnTo>
                    <a:pt x="0" y="2337"/>
                  </a:lnTo>
                  <a:lnTo>
                    <a:pt x="1" y="2299"/>
                  </a:lnTo>
                  <a:lnTo>
                    <a:pt x="6" y="2260"/>
                  </a:lnTo>
                  <a:lnTo>
                    <a:pt x="13" y="2222"/>
                  </a:lnTo>
                  <a:lnTo>
                    <a:pt x="22" y="2184"/>
                  </a:lnTo>
                  <a:lnTo>
                    <a:pt x="33" y="2148"/>
                  </a:lnTo>
                  <a:lnTo>
                    <a:pt x="47" y="2111"/>
                  </a:lnTo>
                  <a:lnTo>
                    <a:pt x="63" y="2077"/>
                  </a:lnTo>
                  <a:lnTo>
                    <a:pt x="81" y="2043"/>
                  </a:lnTo>
                  <a:lnTo>
                    <a:pt x="103" y="2010"/>
                  </a:lnTo>
                  <a:lnTo>
                    <a:pt x="126" y="1977"/>
                  </a:lnTo>
                  <a:lnTo>
                    <a:pt x="151" y="1946"/>
                  </a:lnTo>
                  <a:lnTo>
                    <a:pt x="177" y="1916"/>
                  </a:lnTo>
                  <a:lnTo>
                    <a:pt x="207" y="1889"/>
                  </a:lnTo>
                  <a:lnTo>
                    <a:pt x="238" y="1861"/>
                  </a:lnTo>
                  <a:lnTo>
                    <a:pt x="269" y="1836"/>
                  </a:lnTo>
                  <a:lnTo>
                    <a:pt x="304" y="1814"/>
                  </a:lnTo>
                  <a:lnTo>
                    <a:pt x="685" y="1565"/>
                  </a:lnTo>
                  <a:lnTo>
                    <a:pt x="1108" y="1289"/>
                  </a:lnTo>
                  <a:lnTo>
                    <a:pt x="1129" y="1277"/>
                  </a:lnTo>
                  <a:lnTo>
                    <a:pt x="1148" y="1266"/>
                  </a:lnTo>
                  <a:lnTo>
                    <a:pt x="1169" y="1255"/>
                  </a:lnTo>
                  <a:lnTo>
                    <a:pt x="1188" y="1247"/>
                  </a:lnTo>
                  <a:lnTo>
                    <a:pt x="1209" y="1239"/>
                  </a:lnTo>
                  <a:lnTo>
                    <a:pt x="1229" y="1233"/>
                  </a:lnTo>
                  <a:lnTo>
                    <a:pt x="1251" y="1226"/>
                  </a:lnTo>
                  <a:lnTo>
                    <a:pt x="1273" y="1221"/>
                  </a:lnTo>
                  <a:lnTo>
                    <a:pt x="1295" y="1217"/>
                  </a:lnTo>
                  <a:lnTo>
                    <a:pt x="1317" y="1213"/>
                  </a:lnTo>
                  <a:lnTo>
                    <a:pt x="1364" y="1208"/>
                  </a:lnTo>
                  <a:lnTo>
                    <a:pt x="1413" y="1204"/>
                  </a:lnTo>
                  <a:lnTo>
                    <a:pt x="1466" y="1202"/>
                  </a:lnTo>
                  <a:lnTo>
                    <a:pt x="1466" y="0"/>
                  </a:lnTo>
                  <a:lnTo>
                    <a:pt x="5383" y="0"/>
                  </a:lnTo>
                  <a:lnTo>
                    <a:pt x="5383" y="5687"/>
                  </a:lnTo>
                  <a:lnTo>
                    <a:pt x="1466" y="5687"/>
                  </a:lnTo>
                  <a:close/>
                  <a:moveTo>
                    <a:pt x="1767" y="5386"/>
                  </a:moveTo>
                  <a:lnTo>
                    <a:pt x="5083" y="5386"/>
                  </a:lnTo>
                  <a:lnTo>
                    <a:pt x="5083" y="302"/>
                  </a:lnTo>
                  <a:lnTo>
                    <a:pt x="1767" y="302"/>
                  </a:lnTo>
                  <a:lnTo>
                    <a:pt x="1767" y="1202"/>
                  </a:lnTo>
                  <a:lnTo>
                    <a:pt x="2229" y="1202"/>
                  </a:lnTo>
                  <a:lnTo>
                    <a:pt x="2252" y="1203"/>
                  </a:lnTo>
                  <a:lnTo>
                    <a:pt x="2275" y="1204"/>
                  </a:lnTo>
                  <a:lnTo>
                    <a:pt x="2298" y="1208"/>
                  </a:lnTo>
                  <a:lnTo>
                    <a:pt x="2320" y="1211"/>
                  </a:lnTo>
                  <a:lnTo>
                    <a:pt x="2341" y="1217"/>
                  </a:lnTo>
                  <a:lnTo>
                    <a:pt x="2363" y="1222"/>
                  </a:lnTo>
                  <a:lnTo>
                    <a:pt x="2383" y="1229"/>
                  </a:lnTo>
                  <a:lnTo>
                    <a:pt x="2404" y="1237"/>
                  </a:lnTo>
                  <a:lnTo>
                    <a:pt x="2423" y="1246"/>
                  </a:lnTo>
                  <a:lnTo>
                    <a:pt x="2443" y="1257"/>
                  </a:lnTo>
                  <a:lnTo>
                    <a:pt x="2462" y="1267"/>
                  </a:lnTo>
                  <a:lnTo>
                    <a:pt x="2480" y="1278"/>
                  </a:lnTo>
                  <a:lnTo>
                    <a:pt x="2498" y="1291"/>
                  </a:lnTo>
                  <a:lnTo>
                    <a:pt x="2515" y="1305"/>
                  </a:lnTo>
                  <a:lnTo>
                    <a:pt x="2531" y="1319"/>
                  </a:lnTo>
                  <a:lnTo>
                    <a:pt x="2547" y="1334"/>
                  </a:lnTo>
                  <a:lnTo>
                    <a:pt x="2562" y="1349"/>
                  </a:lnTo>
                  <a:lnTo>
                    <a:pt x="2575" y="1365"/>
                  </a:lnTo>
                  <a:lnTo>
                    <a:pt x="2589" y="1382"/>
                  </a:lnTo>
                  <a:lnTo>
                    <a:pt x="2601" y="1400"/>
                  </a:lnTo>
                  <a:lnTo>
                    <a:pt x="2613" y="1419"/>
                  </a:lnTo>
                  <a:lnTo>
                    <a:pt x="2624" y="1437"/>
                  </a:lnTo>
                  <a:lnTo>
                    <a:pt x="2633" y="1456"/>
                  </a:lnTo>
                  <a:lnTo>
                    <a:pt x="2643" y="1477"/>
                  </a:lnTo>
                  <a:lnTo>
                    <a:pt x="2651" y="1496"/>
                  </a:lnTo>
                  <a:lnTo>
                    <a:pt x="2657" y="1518"/>
                  </a:lnTo>
                  <a:lnTo>
                    <a:pt x="2664" y="1538"/>
                  </a:lnTo>
                  <a:lnTo>
                    <a:pt x="2669" y="1560"/>
                  </a:lnTo>
                  <a:lnTo>
                    <a:pt x="2673" y="1583"/>
                  </a:lnTo>
                  <a:lnTo>
                    <a:pt x="2676" y="1605"/>
                  </a:lnTo>
                  <a:lnTo>
                    <a:pt x="2678" y="1628"/>
                  </a:lnTo>
                  <a:lnTo>
                    <a:pt x="2678" y="1650"/>
                  </a:lnTo>
                  <a:lnTo>
                    <a:pt x="2678" y="1671"/>
                  </a:lnTo>
                  <a:lnTo>
                    <a:pt x="2677" y="1690"/>
                  </a:lnTo>
                  <a:lnTo>
                    <a:pt x="2675" y="1710"/>
                  </a:lnTo>
                  <a:lnTo>
                    <a:pt x="2671" y="1728"/>
                  </a:lnTo>
                  <a:lnTo>
                    <a:pt x="2668" y="1746"/>
                  </a:lnTo>
                  <a:lnTo>
                    <a:pt x="2663" y="1764"/>
                  </a:lnTo>
                  <a:lnTo>
                    <a:pt x="2659" y="1783"/>
                  </a:lnTo>
                  <a:lnTo>
                    <a:pt x="2653" y="1801"/>
                  </a:lnTo>
                  <a:lnTo>
                    <a:pt x="3697" y="1801"/>
                  </a:lnTo>
                  <a:lnTo>
                    <a:pt x="3720" y="1801"/>
                  </a:lnTo>
                  <a:lnTo>
                    <a:pt x="3743" y="1803"/>
                  </a:lnTo>
                  <a:lnTo>
                    <a:pt x="3766" y="1806"/>
                  </a:lnTo>
                  <a:lnTo>
                    <a:pt x="3787" y="1810"/>
                  </a:lnTo>
                  <a:lnTo>
                    <a:pt x="3809" y="1815"/>
                  </a:lnTo>
                  <a:lnTo>
                    <a:pt x="3831" y="1822"/>
                  </a:lnTo>
                  <a:lnTo>
                    <a:pt x="3851" y="1828"/>
                  </a:lnTo>
                  <a:lnTo>
                    <a:pt x="3872" y="1836"/>
                  </a:lnTo>
                  <a:lnTo>
                    <a:pt x="3892" y="1846"/>
                  </a:lnTo>
                  <a:lnTo>
                    <a:pt x="3912" y="1855"/>
                  </a:lnTo>
                  <a:lnTo>
                    <a:pt x="3930" y="1866"/>
                  </a:lnTo>
                  <a:lnTo>
                    <a:pt x="3948" y="1877"/>
                  </a:lnTo>
                  <a:lnTo>
                    <a:pt x="3967" y="1890"/>
                  </a:lnTo>
                  <a:lnTo>
                    <a:pt x="3983" y="1904"/>
                  </a:lnTo>
                  <a:lnTo>
                    <a:pt x="4000" y="1917"/>
                  </a:lnTo>
                  <a:lnTo>
                    <a:pt x="4015" y="1932"/>
                  </a:lnTo>
                  <a:lnTo>
                    <a:pt x="4029" y="1948"/>
                  </a:lnTo>
                  <a:lnTo>
                    <a:pt x="4044" y="1964"/>
                  </a:lnTo>
                  <a:lnTo>
                    <a:pt x="4058" y="1981"/>
                  </a:lnTo>
                  <a:lnTo>
                    <a:pt x="4069" y="1998"/>
                  </a:lnTo>
                  <a:lnTo>
                    <a:pt x="4082" y="2017"/>
                  </a:lnTo>
                  <a:lnTo>
                    <a:pt x="4092" y="2036"/>
                  </a:lnTo>
                  <a:lnTo>
                    <a:pt x="4102" y="2056"/>
                  </a:lnTo>
                  <a:lnTo>
                    <a:pt x="4112" y="2075"/>
                  </a:lnTo>
                  <a:lnTo>
                    <a:pt x="4120" y="2095"/>
                  </a:lnTo>
                  <a:lnTo>
                    <a:pt x="4126" y="2116"/>
                  </a:lnTo>
                  <a:lnTo>
                    <a:pt x="4132" y="2138"/>
                  </a:lnTo>
                  <a:lnTo>
                    <a:pt x="4138" y="2159"/>
                  </a:lnTo>
                  <a:lnTo>
                    <a:pt x="4141" y="2181"/>
                  </a:lnTo>
                  <a:lnTo>
                    <a:pt x="4145" y="2204"/>
                  </a:lnTo>
                  <a:lnTo>
                    <a:pt x="4146" y="2227"/>
                  </a:lnTo>
                  <a:lnTo>
                    <a:pt x="4147" y="2250"/>
                  </a:lnTo>
                  <a:lnTo>
                    <a:pt x="4146" y="2269"/>
                  </a:lnTo>
                  <a:lnTo>
                    <a:pt x="4145" y="2290"/>
                  </a:lnTo>
                  <a:lnTo>
                    <a:pt x="4142" y="2309"/>
                  </a:lnTo>
                  <a:lnTo>
                    <a:pt x="4140" y="2328"/>
                  </a:lnTo>
                  <a:lnTo>
                    <a:pt x="4136" y="2348"/>
                  </a:lnTo>
                  <a:lnTo>
                    <a:pt x="4131" y="2366"/>
                  </a:lnTo>
                  <a:lnTo>
                    <a:pt x="4125" y="2385"/>
                  </a:lnTo>
                  <a:lnTo>
                    <a:pt x="4120" y="2402"/>
                  </a:lnTo>
                  <a:lnTo>
                    <a:pt x="4140" y="2406"/>
                  </a:lnTo>
                  <a:lnTo>
                    <a:pt x="4160" y="2410"/>
                  </a:lnTo>
                  <a:lnTo>
                    <a:pt x="4179" y="2416"/>
                  </a:lnTo>
                  <a:lnTo>
                    <a:pt x="4198" y="2422"/>
                  </a:lnTo>
                  <a:lnTo>
                    <a:pt x="4217" y="2429"/>
                  </a:lnTo>
                  <a:lnTo>
                    <a:pt x="4235" y="2437"/>
                  </a:lnTo>
                  <a:lnTo>
                    <a:pt x="4253" y="2445"/>
                  </a:lnTo>
                  <a:lnTo>
                    <a:pt x="4270" y="2454"/>
                  </a:lnTo>
                  <a:lnTo>
                    <a:pt x="4287" y="2464"/>
                  </a:lnTo>
                  <a:lnTo>
                    <a:pt x="4305" y="2474"/>
                  </a:lnTo>
                  <a:lnTo>
                    <a:pt x="4321" y="2486"/>
                  </a:lnTo>
                  <a:lnTo>
                    <a:pt x="4335" y="2497"/>
                  </a:lnTo>
                  <a:lnTo>
                    <a:pt x="4350" y="2510"/>
                  </a:lnTo>
                  <a:lnTo>
                    <a:pt x="4365" y="2523"/>
                  </a:lnTo>
                  <a:lnTo>
                    <a:pt x="4379" y="2537"/>
                  </a:lnTo>
                  <a:lnTo>
                    <a:pt x="4392" y="2552"/>
                  </a:lnTo>
                  <a:lnTo>
                    <a:pt x="4405" y="2567"/>
                  </a:lnTo>
                  <a:lnTo>
                    <a:pt x="4416" y="2583"/>
                  </a:lnTo>
                  <a:lnTo>
                    <a:pt x="4428" y="2599"/>
                  </a:lnTo>
                  <a:lnTo>
                    <a:pt x="4438" y="2615"/>
                  </a:lnTo>
                  <a:lnTo>
                    <a:pt x="4448" y="2632"/>
                  </a:lnTo>
                  <a:lnTo>
                    <a:pt x="4457" y="2650"/>
                  </a:lnTo>
                  <a:lnTo>
                    <a:pt x="4465" y="2668"/>
                  </a:lnTo>
                  <a:lnTo>
                    <a:pt x="4472" y="2687"/>
                  </a:lnTo>
                  <a:lnTo>
                    <a:pt x="4479" y="2705"/>
                  </a:lnTo>
                  <a:lnTo>
                    <a:pt x="4486" y="2724"/>
                  </a:lnTo>
                  <a:lnTo>
                    <a:pt x="4491" y="2744"/>
                  </a:lnTo>
                  <a:lnTo>
                    <a:pt x="4495" y="2763"/>
                  </a:lnTo>
                  <a:lnTo>
                    <a:pt x="4497" y="2784"/>
                  </a:lnTo>
                  <a:lnTo>
                    <a:pt x="4501" y="2804"/>
                  </a:lnTo>
                  <a:lnTo>
                    <a:pt x="4502" y="2825"/>
                  </a:lnTo>
                  <a:lnTo>
                    <a:pt x="4502" y="2846"/>
                  </a:lnTo>
                  <a:lnTo>
                    <a:pt x="4502" y="2867"/>
                  </a:lnTo>
                  <a:lnTo>
                    <a:pt x="4501" y="2888"/>
                  </a:lnTo>
                  <a:lnTo>
                    <a:pt x="4497" y="2908"/>
                  </a:lnTo>
                  <a:lnTo>
                    <a:pt x="4495" y="2929"/>
                  </a:lnTo>
                  <a:lnTo>
                    <a:pt x="4491" y="2948"/>
                  </a:lnTo>
                  <a:lnTo>
                    <a:pt x="4486" y="2967"/>
                  </a:lnTo>
                  <a:lnTo>
                    <a:pt x="4479" y="2987"/>
                  </a:lnTo>
                  <a:lnTo>
                    <a:pt x="4473" y="3006"/>
                  </a:lnTo>
                  <a:lnTo>
                    <a:pt x="4465" y="3025"/>
                  </a:lnTo>
                  <a:lnTo>
                    <a:pt x="4457" y="3043"/>
                  </a:lnTo>
                  <a:lnTo>
                    <a:pt x="4448" y="3060"/>
                  </a:lnTo>
                  <a:lnTo>
                    <a:pt x="4438" y="3077"/>
                  </a:lnTo>
                  <a:lnTo>
                    <a:pt x="4428" y="3093"/>
                  </a:lnTo>
                  <a:lnTo>
                    <a:pt x="4416" y="3110"/>
                  </a:lnTo>
                  <a:lnTo>
                    <a:pt x="4405" y="3125"/>
                  </a:lnTo>
                  <a:lnTo>
                    <a:pt x="4392" y="3140"/>
                  </a:lnTo>
                  <a:lnTo>
                    <a:pt x="4379" y="3155"/>
                  </a:lnTo>
                  <a:lnTo>
                    <a:pt x="4365" y="3168"/>
                  </a:lnTo>
                  <a:lnTo>
                    <a:pt x="4351" y="3182"/>
                  </a:lnTo>
                  <a:lnTo>
                    <a:pt x="4336" y="3195"/>
                  </a:lnTo>
                  <a:lnTo>
                    <a:pt x="4321" y="3207"/>
                  </a:lnTo>
                  <a:lnTo>
                    <a:pt x="4305" y="3219"/>
                  </a:lnTo>
                  <a:lnTo>
                    <a:pt x="4289" y="3229"/>
                  </a:lnTo>
                  <a:lnTo>
                    <a:pt x="4271" y="3239"/>
                  </a:lnTo>
                  <a:lnTo>
                    <a:pt x="4253" y="3248"/>
                  </a:lnTo>
                  <a:lnTo>
                    <a:pt x="4236" y="3256"/>
                  </a:lnTo>
                  <a:lnTo>
                    <a:pt x="4217" y="3264"/>
                  </a:lnTo>
                  <a:lnTo>
                    <a:pt x="4198" y="3271"/>
                  </a:lnTo>
                  <a:lnTo>
                    <a:pt x="4179" y="3277"/>
                  </a:lnTo>
                  <a:lnTo>
                    <a:pt x="4160" y="3282"/>
                  </a:lnTo>
                  <a:lnTo>
                    <a:pt x="4140" y="3287"/>
                  </a:lnTo>
                  <a:lnTo>
                    <a:pt x="4120" y="3290"/>
                  </a:lnTo>
                  <a:lnTo>
                    <a:pt x="4125" y="3308"/>
                  </a:lnTo>
                  <a:lnTo>
                    <a:pt x="4131" y="3326"/>
                  </a:lnTo>
                  <a:lnTo>
                    <a:pt x="4136" y="3344"/>
                  </a:lnTo>
                  <a:lnTo>
                    <a:pt x="4140" y="3364"/>
                  </a:lnTo>
                  <a:lnTo>
                    <a:pt x="4142" y="3382"/>
                  </a:lnTo>
                  <a:lnTo>
                    <a:pt x="4145" y="3401"/>
                  </a:lnTo>
                  <a:lnTo>
                    <a:pt x="4146" y="3422"/>
                  </a:lnTo>
                  <a:lnTo>
                    <a:pt x="4147" y="3441"/>
                  </a:lnTo>
                  <a:lnTo>
                    <a:pt x="4146" y="3464"/>
                  </a:lnTo>
                  <a:lnTo>
                    <a:pt x="4145" y="3487"/>
                  </a:lnTo>
                  <a:lnTo>
                    <a:pt x="4141" y="3510"/>
                  </a:lnTo>
                  <a:lnTo>
                    <a:pt x="4138" y="3531"/>
                  </a:lnTo>
                  <a:lnTo>
                    <a:pt x="4132" y="3553"/>
                  </a:lnTo>
                  <a:lnTo>
                    <a:pt x="4126" y="3575"/>
                  </a:lnTo>
                  <a:lnTo>
                    <a:pt x="4120" y="3595"/>
                  </a:lnTo>
                  <a:lnTo>
                    <a:pt x="4112" y="3616"/>
                  </a:lnTo>
                  <a:lnTo>
                    <a:pt x="4102" y="3635"/>
                  </a:lnTo>
                  <a:lnTo>
                    <a:pt x="4092" y="3655"/>
                  </a:lnTo>
                  <a:lnTo>
                    <a:pt x="4082" y="3674"/>
                  </a:lnTo>
                  <a:lnTo>
                    <a:pt x="4069" y="3692"/>
                  </a:lnTo>
                  <a:lnTo>
                    <a:pt x="4058" y="3709"/>
                  </a:lnTo>
                  <a:lnTo>
                    <a:pt x="4044" y="3726"/>
                  </a:lnTo>
                  <a:lnTo>
                    <a:pt x="4029" y="3742"/>
                  </a:lnTo>
                  <a:lnTo>
                    <a:pt x="4015" y="3758"/>
                  </a:lnTo>
                  <a:lnTo>
                    <a:pt x="4000" y="3773"/>
                  </a:lnTo>
                  <a:lnTo>
                    <a:pt x="3983" y="3787"/>
                  </a:lnTo>
                  <a:lnTo>
                    <a:pt x="3967" y="3801"/>
                  </a:lnTo>
                  <a:lnTo>
                    <a:pt x="3948" y="3813"/>
                  </a:lnTo>
                  <a:lnTo>
                    <a:pt x="3930" y="3825"/>
                  </a:lnTo>
                  <a:lnTo>
                    <a:pt x="3912" y="3836"/>
                  </a:lnTo>
                  <a:lnTo>
                    <a:pt x="3892" y="3845"/>
                  </a:lnTo>
                  <a:lnTo>
                    <a:pt x="3872" y="3854"/>
                  </a:lnTo>
                  <a:lnTo>
                    <a:pt x="3851" y="3862"/>
                  </a:lnTo>
                  <a:lnTo>
                    <a:pt x="3831" y="3869"/>
                  </a:lnTo>
                  <a:lnTo>
                    <a:pt x="3809" y="3876"/>
                  </a:lnTo>
                  <a:lnTo>
                    <a:pt x="3787" y="3881"/>
                  </a:lnTo>
                  <a:lnTo>
                    <a:pt x="3766" y="3885"/>
                  </a:lnTo>
                  <a:lnTo>
                    <a:pt x="3743" y="3887"/>
                  </a:lnTo>
                  <a:lnTo>
                    <a:pt x="3720" y="3890"/>
                  </a:lnTo>
                  <a:lnTo>
                    <a:pt x="3697" y="3890"/>
                  </a:lnTo>
                  <a:lnTo>
                    <a:pt x="3669" y="3890"/>
                  </a:lnTo>
                  <a:lnTo>
                    <a:pt x="3676" y="3908"/>
                  </a:lnTo>
                  <a:lnTo>
                    <a:pt x="3680" y="3925"/>
                  </a:lnTo>
                  <a:lnTo>
                    <a:pt x="3685" y="3943"/>
                  </a:lnTo>
                  <a:lnTo>
                    <a:pt x="3688" y="3963"/>
                  </a:lnTo>
                  <a:lnTo>
                    <a:pt x="3692" y="3981"/>
                  </a:lnTo>
                  <a:lnTo>
                    <a:pt x="3693" y="3999"/>
                  </a:lnTo>
                  <a:lnTo>
                    <a:pt x="3694" y="4019"/>
                  </a:lnTo>
                  <a:lnTo>
                    <a:pt x="3695" y="4038"/>
                  </a:lnTo>
                  <a:lnTo>
                    <a:pt x="3694" y="4061"/>
                  </a:lnTo>
                  <a:lnTo>
                    <a:pt x="3693" y="4084"/>
                  </a:lnTo>
                  <a:lnTo>
                    <a:pt x="3689" y="4107"/>
                  </a:lnTo>
                  <a:lnTo>
                    <a:pt x="3686" y="4128"/>
                  </a:lnTo>
                  <a:lnTo>
                    <a:pt x="3680" y="4150"/>
                  </a:lnTo>
                  <a:lnTo>
                    <a:pt x="3674" y="4172"/>
                  </a:lnTo>
                  <a:lnTo>
                    <a:pt x="3668" y="4192"/>
                  </a:lnTo>
                  <a:lnTo>
                    <a:pt x="3660" y="4213"/>
                  </a:lnTo>
                  <a:lnTo>
                    <a:pt x="3650" y="4232"/>
                  </a:lnTo>
                  <a:lnTo>
                    <a:pt x="3640" y="4251"/>
                  </a:lnTo>
                  <a:lnTo>
                    <a:pt x="3630" y="4271"/>
                  </a:lnTo>
                  <a:lnTo>
                    <a:pt x="3617" y="4289"/>
                  </a:lnTo>
                  <a:lnTo>
                    <a:pt x="3606" y="4306"/>
                  </a:lnTo>
                  <a:lnTo>
                    <a:pt x="3592" y="4323"/>
                  </a:lnTo>
                  <a:lnTo>
                    <a:pt x="3577" y="4341"/>
                  </a:lnTo>
                  <a:lnTo>
                    <a:pt x="3563" y="4355"/>
                  </a:lnTo>
                  <a:lnTo>
                    <a:pt x="3548" y="4370"/>
                  </a:lnTo>
                  <a:lnTo>
                    <a:pt x="3531" y="4385"/>
                  </a:lnTo>
                  <a:lnTo>
                    <a:pt x="3515" y="4398"/>
                  </a:lnTo>
                  <a:lnTo>
                    <a:pt x="3496" y="4410"/>
                  </a:lnTo>
                  <a:lnTo>
                    <a:pt x="3478" y="4423"/>
                  </a:lnTo>
                  <a:lnTo>
                    <a:pt x="3460" y="4433"/>
                  </a:lnTo>
                  <a:lnTo>
                    <a:pt x="3440" y="4443"/>
                  </a:lnTo>
                  <a:lnTo>
                    <a:pt x="3420" y="4452"/>
                  </a:lnTo>
                  <a:lnTo>
                    <a:pt x="3400" y="4460"/>
                  </a:lnTo>
                  <a:lnTo>
                    <a:pt x="3379" y="4467"/>
                  </a:lnTo>
                  <a:lnTo>
                    <a:pt x="3358" y="4473"/>
                  </a:lnTo>
                  <a:lnTo>
                    <a:pt x="3337" y="4479"/>
                  </a:lnTo>
                  <a:lnTo>
                    <a:pt x="3314" y="4482"/>
                  </a:lnTo>
                  <a:lnTo>
                    <a:pt x="3292" y="4485"/>
                  </a:lnTo>
                  <a:lnTo>
                    <a:pt x="3269" y="4487"/>
                  </a:lnTo>
                  <a:lnTo>
                    <a:pt x="3246" y="4488"/>
                  </a:lnTo>
                  <a:lnTo>
                    <a:pt x="1767" y="4488"/>
                  </a:lnTo>
                  <a:lnTo>
                    <a:pt x="1767" y="5386"/>
                  </a:lnTo>
                  <a:close/>
                  <a:moveTo>
                    <a:pt x="1273" y="1542"/>
                  </a:moveTo>
                  <a:lnTo>
                    <a:pt x="849" y="1818"/>
                  </a:lnTo>
                  <a:lnTo>
                    <a:pt x="467" y="2067"/>
                  </a:lnTo>
                  <a:lnTo>
                    <a:pt x="452" y="2076"/>
                  </a:lnTo>
                  <a:lnTo>
                    <a:pt x="437" y="2087"/>
                  </a:lnTo>
                  <a:lnTo>
                    <a:pt x="422" y="2099"/>
                  </a:lnTo>
                  <a:lnTo>
                    <a:pt x="408" y="2113"/>
                  </a:lnTo>
                  <a:lnTo>
                    <a:pt x="394" y="2126"/>
                  </a:lnTo>
                  <a:lnTo>
                    <a:pt x="380" y="2141"/>
                  </a:lnTo>
                  <a:lnTo>
                    <a:pt x="368" y="2157"/>
                  </a:lnTo>
                  <a:lnTo>
                    <a:pt x="355" y="2174"/>
                  </a:lnTo>
                  <a:lnTo>
                    <a:pt x="344" y="2192"/>
                  </a:lnTo>
                  <a:lnTo>
                    <a:pt x="333" y="2211"/>
                  </a:lnTo>
                  <a:lnTo>
                    <a:pt x="324" y="2230"/>
                  </a:lnTo>
                  <a:lnTo>
                    <a:pt x="316" y="2250"/>
                  </a:lnTo>
                  <a:lnTo>
                    <a:pt x="311" y="2270"/>
                  </a:lnTo>
                  <a:lnTo>
                    <a:pt x="305" y="2292"/>
                  </a:lnTo>
                  <a:lnTo>
                    <a:pt x="303" y="2315"/>
                  </a:lnTo>
                  <a:lnTo>
                    <a:pt x="301" y="2337"/>
                  </a:lnTo>
                  <a:lnTo>
                    <a:pt x="301" y="3842"/>
                  </a:lnTo>
                  <a:lnTo>
                    <a:pt x="301" y="3860"/>
                  </a:lnTo>
                  <a:lnTo>
                    <a:pt x="304" y="3877"/>
                  </a:lnTo>
                  <a:lnTo>
                    <a:pt x="305" y="3894"/>
                  </a:lnTo>
                  <a:lnTo>
                    <a:pt x="308" y="3911"/>
                  </a:lnTo>
                  <a:lnTo>
                    <a:pt x="312" y="3927"/>
                  </a:lnTo>
                  <a:lnTo>
                    <a:pt x="316" y="3944"/>
                  </a:lnTo>
                  <a:lnTo>
                    <a:pt x="322" y="3960"/>
                  </a:lnTo>
                  <a:lnTo>
                    <a:pt x="328" y="3975"/>
                  </a:lnTo>
                  <a:lnTo>
                    <a:pt x="335" y="3991"/>
                  </a:lnTo>
                  <a:lnTo>
                    <a:pt x="343" y="4006"/>
                  </a:lnTo>
                  <a:lnTo>
                    <a:pt x="351" y="4020"/>
                  </a:lnTo>
                  <a:lnTo>
                    <a:pt x="360" y="4033"/>
                  </a:lnTo>
                  <a:lnTo>
                    <a:pt x="369" y="4047"/>
                  </a:lnTo>
                  <a:lnTo>
                    <a:pt x="379" y="4061"/>
                  </a:lnTo>
                  <a:lnTo>
                    <a:pt x="389" y="4072"/>
                  </a:lnTo>
                  <a:lnTo>
                    <a:pt x="401" y="4085"/>
                  </a:lnTo>
                  <a:lnTo>
                    <a:pt x="412" y="4096"/>
                  </a:lnTo>
                  <a:lnTo>
                    <a:pt x="425" y="4107"/>
                  </a:lnTo>
                  <a:lnTo>
                    <a:pt x="437" y="4117"/>
                  </a:lnTo>
                  <a:lnTo>
                    <a:pt x="451" y="4127"/>
                  </a:lnTo>
                  <a:lnTo>
                    <a:pt x="465" y="4136"/>
                  </a:lnTo>
                  <a:lnTo>
                    <a:pt x="479" y="4144"/>
                  </a:lnTo>
                  <a:lnTo>
                    <a:pt x="493" y="4151"/>
                  </a:lnTo>
                  <a:lnTo>
                    <a:pt x="509" y="4158"/>
                  </a:lnTo>
                  <a:lnTo>
                    <a:pt x="524" y="4165"/>
                  </a:lnTo>
                  <a:lnTo>
                    <a:pt x="540" y="4170"/>
                  </a:lnTo>
                  <a:lnTo>
                    <a:pt x="556" y="4175"/>
                  </a:lnTo>
                  <a:lnTo>
                    <a:pt x="573" y="4178"/>
                  </a:lnTo>
                  <a:lnTo>
                    <a:pt x="590" y="4182"/>
                  </a:lnTo>
                  <a:lnTo>
                    <a:pt x="607" y="4184"/>
                  </a:lnTo>
                  <a:lnTo>
                    <a:pt x="624" y="4185"/>
                  </a:lnTo>
                  <a:lnTo>
                    <a:pt x="643" y="4185"/>
                  </a:lnTo>
                  <a:lnTo>
                    <a:pt x="3246" y="4185"/>
                  </a:lnTo>
                  <a:lnTo>
                    <a:pt x="3261" y="4184"/>
                  </a:lnTo>
                  <a:lnTo>
                    <a:pt x="3276" y="4182"/>
                  </a:lnTo>
                  <a:lnTo>
                    <a:pt x="3290" y="4178"/>
                  </a:lnTo>
                  <a:lnTo>
                    <a:pt x="3303" y="4174"/>
                  </a:lnTo>
                  <a:lnTo>
                    <a:pt x="3316" y="4167"/>
                  </a:lnTo>
                  <a:lnTo>
                    <a:pt x="3329" y="4160"/>
                  </a:lnTo>
                  <a:lnTo>
                    <a:pt x="3340" y="4152"/>
                  </a:lnTo>
                  <a:lnTo>
                    <a:pt x="3350" y="4142"/>
                  </a:lnTo>
                  <a:lnTo>
                    <a:pt x="3359" y="4132"/>
                  </a:lnTo>
                  <a:lnTo>
                    <a:pt x="3369" y="4120"/>
                  </a:lnTo>
                  <a:lnTo>
                    <a:pt x="3375" y="4108"/>
                  </a:lnTo>
                  <a:lnTo>
                    <a:pt x="3382" y="4095"/>
                  </a:lnTo>
                  <a:lnTo>
                    <a:pt x="3387" y="4081"/>
                  </a:lnTo>
                  <a:lnTo>
                    <a:pt x="3390" y="4068"/>
                  </a:lnTo>
                  <a:lnTo>
                    <a:pt x="3393" y="4053"/>
                  </a:lnTo>
                  <a:lnTo>
                    <a:pt x="3394" y="4038"/>
                  </a:lnTo>
                  <a:lnTo>
                    <a:pt x="3393" y="4023"/>
                  </a:lnTo>
                  <a:lnTo>
                    <a:pt x="3390" y="4008"/>
                  </a:lnTo>
                  <a:lnTo>
                    <a:pt x="3387" y="3994"/>
                  </a:lnTo>
                  <a:lnTo>
                    <a:pt x="3382" y="3981"/>
                  </a:lnTo>
                  <a:lnTo>
                    <a:pt x="3375" y="3967"/>
                  </a:lnTo>
                  <a:lnTo>
                    <a:pt x="3369" y="3956"/>
                  </a:lnTo>
                  <a:lnTo>
                    <a:pt x="3359" y="3944"/>
                  </a:lnTo>
                  <a:lnTo>
                    <a:pt x="3350" y="3933"/>
                  </a:lnTo>
                  <a:lnTo>
                    <a:pt x="3340" y="3924"/>
                  </a:lnTo>
                  <a:lnTo>
                    <a:pt x="3329" y="3915"/>
                  </a:lnTo>
                  <a:lnTo>
                    <a:pt x="3316" y="3908"/>
                  </a:lnTo>
                  <a:lnTo>
                    <a:pt x="3303" y="3901"/>
                  </a:lnTo>
                  <a:lnTo>
                    <a:pt x="3290" y="3897"/>
                  </a:lnTo>
                  <a:lnTo>
                    <a:pt x="3276" y="3893"/>
                  </a:lnTo>
                  <a:lnTo>
                    <a:pt x="3261" y="3891"/>
                  </a:lnTo>
                  <a:lnTo>
                    <a:pt x="3246" y="3890"/>
                  </a:lnTo>
                  <a:lnTo>
                    <a:pt x="2207" y="3890"/>
                  </a:lnTo>
                  <a:lnTo>
                    <a:pt x="2207" y="3588"/>
                  </a:lnTo>
                  <a:lnTo>
                    <a:pt x="3697" y="3588"/>
                  </a:lnTo>
                  <a:lnTo>
                    <a:pt x="3712" y="3587"/>
                  </a:lnTo>
                  <a:lnTo>
                    <a:pt x="3727" y="3586"/>
                  </a:lnTo>
                  <a:lnTo>
                    <a:pt x="3742" y="3582"/>
                  </a:lnTo>
                  <a:lnTo>
                    <a:pt x="3755" y="3577"/>
                  </a:lnTo>
                  <a:lnTo>
                    <a:pt x="3768" y="3571"/>
                  </a:lnTo>
                  <a:lnTo>
                    <a:pt x="3781" y="3563"/>
                  </a:lnTo>
                  <a:lnTo>
                    <a:pt x="3792" y="3555"/>
                  </a:lnTo>
                  <a:lnTo>
                    <a:pt x="3802" y="3545"/>
                  </a:lnTo>
                  <a:lnTo>
                    <a:pt x="3811" y="3535"/>
                  </a:lnTo>
                  <a:lnTo>
                    <a:pt x="3821" y="3523"/>
                  </a:lnTo>
                  <a:lnTo>
                    <a:pt x="3827" y="3512"/>
                  </a:lnTo>
                  <a:lnTo>
                    <a:pt x="3834" y="3498"/>
                  </a:lnTo>
                  <a:lnTo>
                    <a:pt x="3839" y="3484"/>
                  </a:lnTo>
                  <a:lnTo>
                    <a:pt x="3842" y="3471"/>
                  </a:lnTo>
                  <a:lnTo>
                    <a:pt x="3845" y="3456"/>
                  </a:lnTo>
                  <a:lnTo>
                    <a:pt x="3846" y="3441"/>
                  </a:lnTo>
                  <a:lnTo>
                    <a:pt x="3845" y="3427"/>
                  </a:lnTo>
                  <a:lnTo>
                    <a:pt x="3843" y="3414"/>
                  </a:lnTo>
                  <a:lnTo>
                    <a:pt x="3840" y="3401"/>
                  </a:lnTo>
                  <a:lnTo>
                    <a:pt x="3835" y="3389"/>
                  </a:lnTo>
                  <a:lnTo>
                    <a:pt x="3831" y="3376"/>
                  </a:lnTo>
                  <a:lnTo>
                    <a:pt x="3824" y="3365"/>
                  </a:lnTo>
                  <a:lnTo>
                    <a:pt x="3817" y="3354"/>
                  </a:lnTo>
                  <a:lnTo>
                    <a:pt x="3809" y="3344"/>
                  </a:lnTo>
                  <a:lnTo>
                    <a:pt x="3800" y="3335"/>
                  </a:lnTo>
                  <a:lnTo>
                    <a:pt x="3791" y="3326"/>
                  </a:lnTo>
                  <a:lnTo>
                    <a:pt x="3779" y="3319"/>
                  </a:lnTo>
                  <a:lnTo>
                    <a:pt x="3769" y="3312"/>
                  </a:lnTo>
                  <a:lnTo>
                    <a:pt x="3757" y="3306"/>
                  </a:lnTo>
                  <a:lnTo>
                    <a:pt x="3744" y="3302"/>
                  </a:lnTo>
                  <a:lnTo>
                    <a:pt x="3732" y="3298"/>
                  </a:lnTo>
                  <a:lnTo>
                    <a:pt x="3718" y="3295"/>
                  </a:lnTo>
                  <a:lnTo>
                    <a:pt x="2207" y="3293"/>
                  </a:lnTo>
                  <a:lnTo>
                    <a:pt x="2207" y="2991"/>
                  </a:lnTo>
                  <a:lnTo>
                    <a:pt x="4053" y="2995"/>
                  </a:lnTo>
                  <a:lnTo>
                    <a:pt x="4068" y="2994"/>
                  </a:lnTo>
                  <a:lnTo>
                    <a:pt x="4083" y="2991"/>
                  </a:lnTo>
                  <a:lnTo>
                    <a:pt x="4098" y="2988"/>
                  </a:lnTo>
                  <a:lnTo>
                    <a:pt x="4112" y="2982"/>
                  </a:lnTo>
                  <a:lnTo>
                    <a:pt x="4124" y="2977"/>
                  </a:lnTo>
                  <a:lnTo>
                    <a:pt x="4137" y="2969"/>
                  </a:lnTo>
                  <a:lnTo>
                    <a:pt x="4147" y="2961"/>
                  </a:lnTo>
                  <a:lnTo>
                    <a:pt x="4158" y="2950"/>
                  </a:lnTo>
                  <a:lnTo>
                    <a:pt x="4168" y="2940"/>
                  </a:lnTo>
                  <a:lnTo>
                    <a:pt x="4176" y="2929"/>
                  </a:lnTo>
                  <a:lnTo>
                    <a:pt x="4184" y="2916"/>
                  </a:lnTo>
                  <a:lnTo>
                    <a:pt x="4189" y="2904"/>
                  </a:lnTo>
                  <a:lnTo>
                    <a:pt x="4195" y="2890"/>
                  </a:lnTo>
                  <a:lnTo>
                    <a:pt x="4198" y="2876"/>
                  </a:lnTo>
                  <a:lnTo>
                    <a:pt x="4201" y="2861"/>
                  </a:lnTo>
                  <a:lnTo>
                    <a:pt x="4202" y="2846"/>
                  </a:lnTo>
                  <a:lnTo>
                    <a:pt x="4201" y="2830"/>
                  </a:lnTo>
                  <a:lnTo>
                    <a:pt x="4198" y="2817"/>
                  </a:lnTo>
                  <a:lnTo>
                    <a:pt x="4195" y="2802"/>
                  </a:lnTo>
                  <a:lnTo>
                    <a:pt x="4189" y="2788"/>
                  </a:lnTo>
                  <a:lnTo>
                    <a:pt x="4184" y="2776"/>
                  </a:lnTo>
                  <a:lnTo>
                    <a:pt x="4176" y="2763"/>
                  </a:lnTo>
                  <a:lnTo>
                    <a:pt x="4168" y="2752"/>
                  </a:lnTo>
                  <a:lnTo>
                    <a:pt x="4158" y="2741"/>
                  </a:lnTo>
                  <a:lnTo>
                    <a:pt x="4147" y="2732"/>
                  </a:lnTo>
                  <a:lnTo>
                    <a:pt x="4137" y="2724"/>
                  </a:lnTo>
                  <a:lnTo>
                    <a:pt x="4124" y="2716"/>
                  </a:lnTo>
                  <a:lnTo>
                    <a:pt x="4112" y="2711"/>
                  </a:lnTo>
                  <a:lnTo>
                    <a:pt x="4098" y="2705"/>
                  </a:lnTo>
                  <a:lnTo>
                    <a:pt x="4083" y="2702"/>
                  </a:lnTo>
                  <a:lnTo>
                    <a:pt x="4068" y="2699"/>
                  </a:lnTo>
                  <a:lnTo>
                    <a:pt x="4053" y="2698"/>
                  </a:lnTo>
                  <a:lnTo>
                    <a:pt x="2213" y="2698"/>
                  </a:lnTo>
                  <a:lnTo>
                    <a:pt x="2213" y="2398"/>
                  </a:lnTo>
                  <a:lnTo>
                    <a:pt x="3697" y="2398"/>
                  </a:lnTo>
                  <a:lnTo>
                    <a:pt x="3712" y="2397"/>
                  </a:lnTo>
                  <a:lnTo>
                    <a:pt x="3727" y="2395"/>
                  </a:lnTo>
                  <a:lnTo>
                    <a:pt x="3742" y="2391"/>
                  </a:lnTo>
                  <a:lnTo>
                    <a:pt x="3755" y="2385"/>
                  </a:lnTo>
                  <a:lnTo>
                    <a:pt x="3768" y="2380"/>
                  </a:lnTo>
                  <a:lnTo>
                    <a:pt x="3781" y="2372"/>
                  </a:lnTo>
                  <a:lnTo>
                    <a:pt x="3792" y="2364"/>
                  </a:lnTo>
                  <a:lnTo>
                    <a:pt x="3802" y="2355"/>
                  </a:lnTo>
                  <a:lnTo>
                    <a:pt x="3811" y="2343"/>
                  </a:lnTo>
                  <a:lnTo>
                    <a:pt x="3821" y="2332"/>
                  </a:lnTo>
                  <a:lnTo>
                    <a:pt x="3827" y="2320"/>
                  </a:lnTo>
                  <a:lnTo>
                    <a:pt x="3834" y="2307"/>
                  </a:lnTo>
                  <a:lnTo>
                    <a:pt x="3839" y="2293"/>
                  </a:lnTo>
                  <a:lnTo>
                    <a:pt x="3842" y="2279"/>
                  </a:lnTo>
                  <a:lnTo>
                    <a:pt x="3845" y="2264"/>
                  </a:lnTo>
                  <a:lnTo>
                    <a:pt x="3846" y="2250"/>
                  </a:lnTo>
                  <a:lnTo>
                    <a:pt x="3845" y="2234"/>
                  </a:lnTo>
                  <a:lnTo>
                    <a:pt x="3842" y="2220"/>
                  </a:lnTo>
                  <a:lnTo>
                    <a:pt x="3839" y="2205"/>
                  </a:lnTo>
                  <a:lnTo>
                    <a:pt x="3834" y="2191"/>
                  </a:lnTo>
                  <a:lnTo>
                    <a:pt x="3827" y="2179"/>
                  </a:lnTo>
                  <a:lnTo>
                    <a:pt x="3821" y="2166"/>
                  </a:lnTo>
                  <a:lnTo>
                    <a:pt x="3811" y="2156"/>
                  </a:lnTo>
                  <a:lnTo>
                    <a:pt x="3802" y="2145"/>
                  </a:lnTo>
                  <a:lnTo>
                    <a:pt x="3792" y="2135"/>
                  </a:lnTo>
                  <a:lnTo>
                    <a:pt x="3781" y="2127"/>
                  </a:lnTo>
                  <a:lnTo>
                    <a:pt x="3768" y="2119"/>
                  </a:lnTo>
                  <a:lnTo>
                    <a:pt x="3755" y="2114"/>
                  </a:lnTo>
                  <a:lnTo>
                    <a:pt x="3742" y="2108"/>
                  </a:lnTo>
                  <a:lnTo>
                    <a:pt x="3727" y="2105"/>
                  </a:lnTo>
                  <a:lnTo>
                    <a:pt x="3712" y="2102"/>
                  </a:lnTo>
                  <a:lnTo>
                    <a:pt x="3697" y="2101"/>
                  </a:lnTo>
                  <a:lnTo>
                    <a:pt x="1791" y="2101"/>
                  </a:lnTo>
                  <a:lnTo>
                    <a:pt x="1791" y="2100"/>
                  </a:lnTo>
                  <a:lnTo>
                    <a:pt x="1579" y="2100"/>
                  </a:lnTo>
                  <a:lnTo>
                    <a:pt x="1579" y="1799"/>
                  </a:lnTo>
                  <a:lnTo>
                    <a:pt x="2229" y="1799"/>
                  </a:lnTo>
                  <a:lnTo>
                    <a:pt x="2244" y="1798"/>
                  </a:lnTo>
                  <a:lnTo>
                    <a:pt x="2259" y="1795"/>
                  </a:lnTo>
                  <a:lnTo>
                    <a:pt x="2274" y="1792"/>
                  </a:lnTo>
                  <a:lnTo>
                    <a:pt x="2286" y="1787"/>
                  </a:lnTo>
                  <a:lnTo>
                    <a:pt x="2300" y="1780"/>
                  </a:lnTo>
                  <a:lnTo>
                    <a:pt x="2313" y="1774"/>
                  </a:lnTo>
                  <a:lnTo>
                    <a:pt x="2324" y="1764"/>
                  </a:lnTo>
                  <a:lnTo>
                    <a:pt x="2334" y="1755"/>
                  </a:lnTo>
                  <a:lnTo>
                    <a:pt x="2344" y="1745"/>
                  </a:lnTo>
                  <a:lnTo>
                    <a:pt x="2353" y="1734"/>
                  </a:lnTo>
                  <a:lnTo>
                    <a:pt x="2359" y="1721"/>
                  </a:lnTo>
                  <a:lnTo>
                    <a:pt x="2366" y="1709"/>
                  </a:lnTo>
                  <a:lnTo>
                    <a:pt x="2371" y="1695"/>
                  </a:lnTo>
                  <a:lnTo>
                    <a:pt x="2374" y="1680"/>
                  </a:lnTo>
                  <a:lnTo>
                    <a:pt x="2377" y="1665"/>
                  </a:lnTo>
                  <a:lnTo>
                    <a:pt x="2378" y="1650"/>
                  </a:lnTo>
                  <a:lnTo>
                    <a:pt x="2377" y="1636"/>
                  </a:lnTo>
                  <a:lnTo>
                    <a:pt x="2374" y="1621"/>
                  </a:lnTo>
                  <a:lnTo>
                    <a:pt x="2371" y="1607"/>
                  </a:lnTo>
                  <a:lnTo>
                    <a:pt x="2366" y="1593"/>
                  </a:lnTo>
                  <a:lnTo>
                    <a:pt x="2359" y="1581"/>
                  </a:lnTo>
                  <a:lnTo>
                    <a:pt x="2353" y="1568"/>
                  </a:lnTo>
                  <a:lnTo>
                    <a:pt x="2344" y="1557"/>
                  </a:lnTo>
                  <a:lnTo>
                    <a:pt x="2334" y="1546"/>
                  </a:lnTo>
                  <a:lnTo>
                    <a:pt x="2324" y="1537"/>
                  </a:lnTo>
                  <a:lnTo>
                    <a:pt x="2313" y="1528"/>
                  </a:lnTo>
                  <a:lnTo>
                    <a:pt x="2300" y="1521"/>
                  </a:lnTo>
                  <a:lnTo>
                    <a:pt x="2286" y="1515"/>
                  </a:lnTo>
                  <a:lnTo>
                    <a:pt x="2274" y="1510"/>
                  </a:lnTo>
                  <a:lnTo>
                    <a:pt x="2259" y="1507"/>
                  </a:lnTo>
                  <a:lnTo>
                    <a:pt x="2244" y="1504"/>
                  </a:lnTo>
                  <a:lnTo>
                    <a:pt x="2229" y="1503"/>
                  </a:lnTo>
                  <a:lnTo>
                    <a:pt x="1501" y="1503"/>
                  </a:lnTo>
                  <a:lnTo>
                    <a:pt x="1447" y="1504"/>
                  </a:lnTo>
                  <a:lnTo>
                    <a:pt x="1404" y="1507"/>
                  </a:lnTo>
                  <a:lnTo>
                    <a:pt x="1369" y="1510"/>
                  </a:lnTo>
                  <a:lnTo>
                    <a:pt x="1341" y="1515"/>
                  </a:lnTo>
                  <a:lnTo>
                    <a:pt x="1318" y="1520"/>
                  </a:lnTo>
                  <a:lnTo>
                    <a:pt x="1301" y="1527"/>
                  </a:lnTo>
                  <a:lnTo>
                    <a:pt x="1285" y="1534"/>
                  </a:lnTo>
                  <a:lnTo>
                    <a:pt x="1273" y="154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solidFill>
                  <a:schemeClr val="bg1"/>
                </a:solidFill>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txBox="1"/>
          <p:nvPr/>
        </p:nvSpPr>
        <p:spPr>
          <a:xfrm>
            <a:off x="3083560" y="1117600"/>
            <a:ext cx="3683000" cy="378460"/>
          </a:xfrm>
          <a:prstGeom prst="rect">
            <a:avLst/>
          </a:prstGeom>
        </p:spPr>
        <p:txBody>
          <a:bodyPr vert="horz" wrap="square" lIns="0" tIns="0" rIns="0" bIns="0" rtlCol="0">
            <a:spAutoFit/>
          </a:bodyPr>
          <a:lstStyle/>
          <a:p>
            <a:pPr marL="12700">
              <a:lnSpc>
                <a:spcPct val="100000"/>
              </a:lnSpc>
            </a:pPr>
            <a:r>
              <a:rPr sz="2400" b="1" dirty="0" err="1" smtClean="0">
                <a:solidFill>
                  <a:srgbClr val="86BBFF"/>
                </a:solidFill>
                <a:latin typeface="微软雅黑" panose="020B0503020204020204" charset="-122"/>
                <a:ea typeface="微软雅黑" panose="020B0503020204020204" charset="-122"/>
                <a:cs typeface="微软雅黑" panose="020B0503020204020204" charset="-122"/>
              </a:rPr>
              <a:t>淘璞婴童产业大生态蓝图</a:t>
            </a:r>
            <a:endParaRPr sz="2400" b="1" dirty="0">
              <a:solidFill>
                <a:srgbClr val="86BBFF"/>
              </a:solidFill>
              <a:latin typeface="微软雅黑" panose="020B0503020204020204" charset="-122"/>
              <a:ea typeface="微软雅黑" panose="020B0503020204020204" charset="-122"/>
              <a:cs typeface="微软雅黑" panose="020B0503020204020204" charset="-122"/>
            </a:endParaRPr>
          </a:p>
        </p:txBody>
      </p:sp>
      <p:sp>
        <p:nvSpPr>
          <p:cNvPr id="4" name="object 4"/>
          <p:cNvSpPr txBox="1">
            <a:spLocks noGrp="1"/>
          </p:cNvSpPr>
          <p:nvPr>
            <p:ph type="title"/>
          </p:nvPr>
        </p:nvSpPr>
        <p:spPr>
          <a:xfrm>
            <a:off x="705612" y="963167"/>
            <a:ext cx="1998345" cy="693420"/>
          </a:xfrm>
          <a:prstGeom prst="rect">
            <a:avLst/>
          </a:prstGeom>
          <a:solidFill>
            <a:srgbClr val="86BBFF"/>
          </a:solidFill>
        </p:spPr>
        <p:txBody>
          <a:bodyPr vert="horz" wrap="square" lIns="0" tIns="108585" rIns="0" bIns="0" rtlCol="0">
            <a:spAutoFit/>
          </a:bodyPr>
          <a:lstStyle/>
          <a:p>
            <a:pPr marL="287655">
              <a:lnSpc>
                <a:spcPct val="100000"/>
              </a:lnSpc>
              <a:spcBef>
                <a:spcPts val="855"/>
              </a:spcBef>
            </a:pPr>
            <a:r>
              <a:rPr sz="2800" b="1" spc="-5" dirty="0">
                <a:solidFill>
                  <a:srgbClr val="FFFFFF"/>
                </a:solidFill>
                <a:latin typeface="微软雅黑" panose="020B0503020204020204" charset="-122"/>
                <a:ea typeface="微软雅黑" panose="020B0503020204020204" charset="-122"/>
                <a:cs typeface="微软雅黑" panose="020B0503020204020204" charset="-122"/>
              </a:rPr>
              <a:t>生态构建</a:t>
            </a:r>
          </a:p>
        </p:txBody>
      </p:sp>
      <p:sp>
        <p:nvSpPr>
          <p:cNvPr id="5" name="object 5"/>
          <p:cNvSpPr/>
          <p:nvPr/>
        </p:nvSpPr>
        <p:spPr>
          <a:xfrm>
            <a:off x="7902702" y="2173732"/>
            <a:ext cx="1708785" cy="775970"/>
          </a:xfrm>
          <a:custGeom>
            <a:avLst/>
            <a:gdLst/>
            <a:ahLst/>
            <a:cxnLst/>
            <a:rect l="l" t="t" r="r" b="b"/>
            <a:pathLst>
              <a:path w="1708784" h="775969">
                <a:moveTo>
                  <a:pt x="0" y="0"/>
                </a:moveTo>
                <a:lnTo>
                  <a:pt x="1708403" y="0"/>
                </a:lnTo>
                <a:lnTo>
                  <a:pt x="1708403" y="775715"/>
                </a:lnTo>
                <a:lnTo>
                  <a:pt x="0" y="775715"/>
                </a:lnTo>
                <a:lnTo>
                  <a:pt x="0" y="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6" name="object 6"/>
          <p:cNvSpPr/>
          <p:nvPr/>
        </p:nvSpPr>
        <p:spPr>
          <a:xfrm>
            <a:off x="7280503" y="2173439"/>
            <a:ext cx="622300" cy="1035050"/>
          </a:xfrm>
          <a:custGeom>
            <a:avLst/>
            <a:gdLst/>
            <a:ahLst/>
            <a:cxnLst/>
            <a:rect l="l" t="t" r="r" b="b"/>
            <a:pathLst>
              <a:path w="622300" h="1035050">
                <a:moveTo>
                  <a:pt x="80327" y="1034783"/>
                </a:moveTo>
                <a:lnTo>
                  <a:pt x="0" y="959180"/>
                </a:lnTo>
                <a:lnTo>
                  <a:pt x="621804" y="0"/>
                </a:lnTo>
                <a:lnTo>
                  <a:pt x="621804" y="775855"/>
                </a:lnTo>
                <a:lnTo>
                  <a:pt x="80327" y="1034783"/>
                </a:lnTo>
                <a:close/>
              </a:path>
            </a:pathLst>
          </a:custGeom>
          <a:solidFill>
            <a:srgbClr val="37CD8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 name="object 7"/>
          <p:cNvSpPr/>
          <p:nvPr/>
        </p:nvSpPr>
        <p:spPr>
          <a:xfrm>
            <a:off x="3301745" y="2173732"/>
            <a:ext cx="1711960" cy="775970"/>
          </a:xfrm>
          <a:custGeom>
            <a:avLst/>
            <a:gdLst/>
            <a:ahLst/>
            <a:cxnLst/>
            <a:rect l="l" t="t" r="r" b="b"/>
            <a:pathLst>
              <a:path w="1711960" h="775969">
                <a:moveTo>
                  <a:pt x="0" y="0"/>
                </a:moveTo>
                <a:lnTo>
                  <a:pt x="1711452" y="0"/>
                </a:lnTo>
                <a:lnTo>
                  <a:pt x="1711452" y="775715"/>
                </a:lnTo>
                <a:lnTo>
                  <a:pt x="0" y="775715"/>
                </a:lnTo>
                <a:lnTo>
                  <a:pt x="0" y="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 name="object 8"/>
          <p:cNvSpPr/>
          <p:nvPr/>
        </p:nvSpPr>
        <p:spPr>
          <a:xfrm>
            <a:off x="5013439" y="2173439"/>
            <a:ext cx="621030" cy="1035050"/>
          </a:xfrm>
          <a:custGeom>
            <a:avLst/>
            <a:gdLst/>
            <a:ahLst/>
            <a:cxnLst/>
            <a:rect l="l" t="t" r="r" b="b"/>
            <a:pathLst>
              <a:path w="621029" h="1035050">
                <a:moveTo>
                  <a:pt x="540537" y="1034783"/>
                </a:moveTo>
                <a:lnTo>
                  <a:pt x="0" y="775855"/>
                </a:lnTo>
                <a:lnTo>
                  <a:pt x="0" y="0"/>
                </a:lnTo>
                <a:lnTo>
                  <a:pt x="620864" y="959180"/>
                </a:lnTo>
                <a:lnTo>
                  <a:pt x="540537" y="1034783"/>
                </a:lnTo>
                <a:close/>
              </a:path>
            </a:pathLst>
          </a:custGeom>
          <a:solidFill>
            <a:srgbClr val="37CD8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 name="object 9"/>
          <p:cNvSpPr/>
          <p:nvPr/>
        </p:nvSpPr>
        <p:spPr>
          <a:xfrm>
            <a:off x="7887462" y="5198871"/>
            <a:ext cx="1711960" cy="775970"/>
          </a:xfrm>
          <a:custGeom>
            <a:avLst/>
            <a:gdLst/>
            <a:ahLst/>
            <a:cxnLst/>
            <a:rect l="l" t="t" r="r" b="b"/>
            <a:pathLst>
              <a:path w="1711959" h="775970">
                <a:moveTo>
                  <a:pt x="0" y="0"/>
                </a:moveTo>
                <a:lnTo>
                  <a:pt x="1711452" y="0"/>
                </a:lnTo>
                <a:lnTo>
                  <a:pt x="1711452" y="775715"/>
                </a:lnTo>
                <a:lnTo>
                  <a:pt x="0" y="775715"/>
                </a:lnTo>
                <a:lnTo>
                  <a:pt x="0" y="0"/>
                </a:lnTo>
                <a:close/>
              </a:path>
            </a:pathLst>
          </a:custGeom>
          <a:solidFill>
            <a:srgbClr val="F9BA2D"/>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p:nvPr/>
        </p:nvSpPr>
        <p:spPr>
          <a:xfrm>
            <a:off x="7269162" y="4939474"/>
            <a:ext cx="619125" cy="1035050"/>
          </a:xfrm>
          <a:custGeom>
            <a:avLst/>
            <a:gdLst/>
            <a:ahLst/>
            <a:cxnLst/>
            <a:rect l="l" t="t" r="r" b="b"/>
            <a:pathLst>
              <a:path w="619125" h="1035050">
                <a:moveTo>
                  <a:pt x="618972" y="1034783"/>
                </a:moveTo>
                <a:lnTo>
                  <a:pt x="0" y="78435"/>
                </a:lnTo>
                <a:lnTo>
                  <a:pt x="78435" y="0"/>
                </a:lnTo>
                <a:lnTo>
                  <a:pt x="618972" y="259880"/>
                </a:lnTo>
                <a:lnTo>
                  <a:pt x="618972" y="1034783"/>
                </a:lnTo>
                <a:close/>
              </a:path>
            </a:pathLst>
          </a:custGeom>
          <a:solidFill>
            <a:srgbClr val="F9BA2D"/>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11"/>
          <p:cNvSpPr/>
          <p:nvPr/>
        </p:nvSpPr>
        <p:spPr>
          <a:xfrm>
            <a:off x="3291077" y="5198871"/>
            <a:ext cx="1711960" cy="775970"/>
          </a:xfrm>
          <a:custGeom>
            <a:avLst/>
            <a:gdLst/>
            <a:ahLst/>
            <a:cxnLst/>
            <a:rect l="l" t="t" r="r" b="b"/>
            <a:pathLst>
              <a:path w="1711960" h="775970">
                <a:moveTo>
                  <a:pt x="0" y="0"/>
                </a:moveTo>
                <a:lnTo>
                  <a:pt x="1711452" y="0"/>
                </a:lnTo>
                <a:lnTo>
                  <a:pt x="1711452" y="775715"/>
                </a:lnTo>
                <a:lnTo>
                  <a:pt x="0" y="775715"/>
                </a:lnTo>
                <a:lnTo>
                  <a:pt x="0" y="0"/>
                </a:lnTo>
                <a:close/>
              </a:path>
            </a:pathLst>
          </a:custGeom>
          <a:solidFill>
            <a:srgbClr val="F9BA2D"/>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2" name="object 12"/>
          <p:cNvSpPr/>
          <p:nvPr/>
        </p:nvSpPr>
        <p:spPr>
          <a:xfrm>
            <a:off x="5002098" y="4939474"/>
            <a:ext cx="621030" cy="1035050"/>
          </a:xfrm>
          <a:custGeom>
            <a:avLst/>
            <a:gdLst/>
            <a:ahLst/>
            <a:cxnLst/>
            <a:rect l="l" t="t" r="r" b="b"/>
            <a:pathLst>
              <a:path w="621029" h="1035050">
                <a:moveTo>
                  <a:pt x="0" y="1034783"/>
                </a:moveTo>
                <a:lnTo>
                  <a:pt x="0" y="259880"/>
                </a:lnTo>
                <a:lnTo>
                  <a:pt x="540537" y="0"/>
                </a:lnTo>
                <a:lnTo>
                  <a:pt x="620864" y="78435"/>
                </a:lnTo>
                <a:lnTo>
                  <a:pt x="0" y="1034783"/>
                </a:lnTo>
                <a:close/>
              </a:path>
            </a:pathLst>
          </a:custGeom>
          <a:solidFill>
            <a:srgbClr val="F9BA2D"/>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5186933" y="2810383"/>
            <a:ext cx="2516505" cy="2515870"/>
          </a:xfrm>
          <a:custGeom>
            <a:avLst/>
            <a:gdLst/>
            <a:ahLst/>
            <a:cxnLst/>
            <a:rect l="l" t="t" r="r" b="b"/>
            <a:pathLst>
              <a:path w="2516504" h="2515870">
                <a:moveTo>
                  <a:pt x="1258189" y="2515603"/>
                </a:moveTo>
                <a:lnTo>
                  <a:pt x="1209942" y="2514695"/>
                </a:lnTo>
                <a:lnTo>
                  <a:pt x="1162156" y="2511991"/>
                </a:lnTo>
                <a:lnTo>
                  <a:pt x="1114861" y="2507526"/>
                </a:lnTo>
                <a:lnTo>
                  <a:pt x="1068090" y="2501331"/>
                </a:lnTo>
                <a:lnTo>
                  <a:pt x="1021876" y="2493439"/>
                </a:lnTo>
                <a:lnTo>
                  <a:pt x="976252" y="2483882"/>
                </a:lnTo>
                <a:lnTo>
                  <a:pt x="931250" y="2472693"/>
                </a:lnTo>
                <a:lnTo>
                  <a:pt x="886903" y="2459905"/>
                </a:lnTo>
                <a:lnTo>
                  <a:pt x="843243" y="2445550"/>
                </a:lnTo>
                <a:lnTo>
                  <a:pt x="800302" y="2429660"/>
                </a:lnTo>
                <a:lnTo>
                  <a:pt x="758114" y="2412269"/>
                </a:lnTo>
                <a:lnTo>
                  <a:pt x="716710" y="2393408"/>
                </a:lnTo>
                <a:lnTo>
                  <a:pt x="676124" y="2373111"/>
                </a:lnTo>
                <a:lnTo>
                  <a:pt x="636387" y="2351410"/>
                </a:lnTo>
                <a:lnTo>
                  <a:pt x="597533" y="2328338"/>
                </a:lnTo>
                <a:lnTo>
                  <a:pt x="559594" y="2303926"/>
                </a:lnTo>
                <a:lnTo>
                  <a:pt x="522602" y="2278208"/>
                </a:lnTo>
                <a:lnTo>
                  <a:pt x="486591" y="2251216"/>
                </a:lnTo>
                <a:lnTo>
                  <a:pt x="451592" y="2222983"/>
                </a:lnTo>
                <a:lnTo>
                  <a:pt x="417638" y="2193541"/>
                </a:lnTo>
                <a:lnTo>
                  <a:pt x="384761" y="2162924"/>
                </a:lnTo>
                <a:lnTo>
                  <a:pt x="352995" y="2131162"/>
                </a:lnTo>
                <a:lnTo>
                  <a:pt x="322372" y="2098290"/>
                </a:lnTo>
                <a:lnTo>
                  <a:pt x="292924" y="2064339"/>
                </a:lnTo>
                <a:lnTo>
                  <a:pt x="264684" y="2029342"/>
                </a:lnTo>
                <a:lnTo>
                  <a:pt x="237684" y="1993332"/>
                </a:lnTo>
                <a:lnTo>
                  <a:pt x="211957" y="1956341"/>
                </a:lnTo>
                <a:lnTo>
                  <a:pt x="187536" y="1918402"/>
                </a:lnTo>
                <a:lnTo>
                  <a:pt x="164452" y="1879548"/>
                </a:lnTo>
                <a:lnTo>
                  <a:pt x="142739" y="1839810"/>
                </a:lnTo>
                <a:lnTo>
                  <a:pt x="122430" y="1799222"/>
                </a:lnTo>
                <a:lnTo>
                  <a:pt x="103555" y="1757816"/>
                </a:lnTo>
                <a:lnTo>
                  <a:pt x="86149" y="1715625"/>
                </a:lnTo>
                <a:lnTo>
                  <a:pt x="70244" y="1672681"/>
                </a:lnTo>
                <a:lnTo>
                  <a:pt x="55872" y="1629016"/>
                </a:lnTo>
                <a:lnTo>
                  <a:pt x="43066" y="1584664"/>
                </a:lnTo>
                <a:lnTo>
                  <a:pt x="31858" y="1539657"/>
                </a:lnTo>
                <a:lnTo>
                  <a:pt x="22281" y="1494027"/>
                </a:lnTo>
                <a:lnTo>
                  <a:pt x="14368" y="1447808"/>
                </a:lnTo>
                <a:lnTo>
                  <a:pt x="8151" y="1401031"/>
                </a:lnTo>
                <a:lnTo>
                  <a:pt x="3662" y="1353729"/>
                </a:lnTo>
                <a:lnTo>
                  <a:pt x="934" y="1305934"/>
                </a:lnTo>
                <a:lnTo>
                  <a:pt x="0" y="1257680"/>
                </a:lnTo>
                <a:lnTo>
                  <a:pt x="934" y="1209442"/>
                </a:lnTo>
                <a:lnTo>
                  <a:pt x="3662" y="1161663"/>
                </a:lnTo>
                <a:lnTo>
                  <a:pt x="8151" y="1114375"/>
                </a:lnTo>
                <a:lnTo>
                  <a:pt x="14368" y="1067612"/>
                </a:lnTo>
                <a:lnTo>
                  <a:pt x="22281" y="1021405"/>
                </a:lnTo>
                <a:lnTo>
                  <a:pt x="31858" y="975788"/>
                </a:lnTo>
                <a:lnTo>
                  <a:pt x="43066" y="930792"/>
                </a:lnTo>
                <a:lnTo>
                  <a:pt x="55872" y="886451"/>
                </a:lnTo>
                <a:lnTo>
                  <a:pt x="70244" y="842797"/>
                </a:lnTo>
                <a:lnTo>
                  <a:pt x="86149" y="799863"/>
                </a:lnTo>
                <a:lnTo>
                  <a:pt x="103555" y="757681"/>
                </a:lnTo>
                <a:lnTo>
                  <a:pt x="122430" y="716284"/>
                </a:lnTo>
                <a:lnTo>
                  <a:pt x="142739" y="675704"/>
                </a:lnTo>
                <a:lnTo>
                  <a:pt x="164452" y="635975"/>
                </a:lnTo>
                <a:lnTo>
                  <a:pt x="187536" y="597128"/>
                </a:lnTo>
                <a:lnTo>
                  <a:pt x="211957" y="559196"/>
                </a:lnTo>
                <a:lnTo>
                  <a:pt x="237684" y="522211"/>
                </a:lnTo>
                <a:lnTo>
                  <a:pt x="264684" y="486207"/>
                </a:lnTo>
                <a:lnTo>
                  <a:pt x="292924" y="451216"/>
                </a:lnTo>
                <a:lnTo>
                  <a:pt x="322372" y="417271"/>
                </a:lnTo>
                <a:lnTo>
                  <a:pt x="352995" y="384403"/>
                </a:lnTo>
                <a:lnTo>
                  <a:pt x="384761" y="352646"/>
                </a:lnTo>
                <a:lnTo>
                  <a:pt x="417638" y="322032"/>
                </a:lnTo>
                <a:lnTo>
                  <a:pt x="451592" y="292594"/>
                </a:lnTo>
                <a:lnTo>
                  <a:pt x="486591" y="264365"/>
                </a:lnTo>
                <a:lnTo>
                  <a:pt x="522602" y="237376"/>
                </a:lnTo>
                <a:lnTo>
                  <a:pt x="559594" y="211661"/>
                </a:lnTo>
                <a:lnTo>
                  <a:pt x="597533" y="187251"/>
                </a:lnTo>
                <a:lnTo>
                  <a:pt x="636387" y="164181"/>
                </a:lnTo>
                <a:lnTo>
                  <a:pt x="676124" y="142482"/>
                </a:lnTo>
                <a:lnTo>
                  <a:pt x="716710" y="122186"/>
                </a:lnTo>
                <a:lnTo>
                  <a:pt x="758114" y="103328"/>
                </a:lnTo>
                <a:lnTo>
                  <a:pt x="800302" y="85938"/>
                </a:lnTo>
                <a:lnTo>
                  <a:pt x="843243" y="70049"/>
                </a:lnTo>
                <a:lnTo>
                  <a:pt x="886903" y="55695"/>
                </a:lnTo>
                <a:lnTo>
                  <a:pt x="931250" y="42907"/>
                </a:lnTo>
                <a:lnTo>
                  <a:pt x="976252" y="31719"/>
                </a:lnTo>
                <a:lnTo>
                  <a:pt x="1021876" y="22163"/>
                </a:lnTo>
                <a:lnTo>
                  <a:pt x="1068090" y="14271"/>
                </a:lnTo>
                <a:lnTo>
                  <a:pt x="1114861" y="8076"/>
                </a:lnTo>
                <a:lnTo>
                  <a:pt x="1162156" y="3611"/>
                </a:lnTo>
                <a:lnTo>
                  <a:pt x="1209942" y="908"/>
                </a:lnTo>
                <a:lnTo>
                  <a:pt x="1258189" y="0"/>
                </a:lnTo>
                <a:lnTo>
                  <a:pt x="1306435" y="908"/>
                </a:lnTo>
                <a:lnTo>
                  <a:pt x="1354221" y="3611"/>
                </a:lnTo>
                <a:lnTo>
                  <a:pt x="1401516" y="8076"/>
                </a:lnTo>
                <a:lnTo>
                  <a:pt x="1448286" y="14271"/>
                </a:lnTo>
                <a:lnTo>
                  <a:pt x="1494499" y="22163"/>
                </a:lnTo>
                <a:lnTo>
                  <a:pt x="1540123" y="31719"/>
                </a:lnTo>
                <a:lnTo>
                  <a:pt x="1585124" y="42908"/>
                </a:lnTo>
                <a:lnTo>
                  <a:pt x="1629470" y="55696"/>
                </a:lnTo>
                <a:lnTo>
                  <a:pt x="1673129" y="70050"/>
                </a:lnTo>
                <a:lnTo>
                  <a:pt x="1716068" y="85939"/>
                </a:lnTo>
                <a:lnTo>
                  <a:pt x="1758255" y="103329"/>
                </a:lnTo>
                <a:lnTo>
                  <a:pt x="1799656" y="122189"/>
                </a:lnTo>
                <a:lnTo>
                  <a:pt x="1840240" y="142485"/>
                </a:lnTo>
                <a:lnTo>
                  <a:pt x="1879973" y="164185"/>
                </a:lnTo>
                <a:lnTo>
                  <a:pt x="1918824" y="187256"/>
                </a:lnTo>
                <a:lnTo>
                  <a:pt x="1956759" y="211666"/>
                </a:lnTo>
                <a:lnTo>
                  <a:pt x="1993747" y="237383"/>
                </a:lnTo>
                <a:lnTo>
                  <a:pt x="2029753" y="264373"/>
                </a:lnTo>
                <a:lnTo>
                  <a:pt x="2064747" y="292604"/>
                </a:lnTo>
                <a:lnTo>
                  <a:pt x="2098695" y="322044"/>
                </a:lnTo>
                <a:lnTo>
                  <a:pt x="2131565" y="352659"/>
                </a:lnTo>
                <a:lnTo>
                  <a:pt x="2163324" y="384418"/>
                </a:lnTo>
                <a:lnTo>
                  <a:pt x="2193940" y="417288"/>
                </a:lnTo>
                <a:lnTo>
                  <a:pt x="2223379" y="451236"/>
                </a:lnTo>
                <a:lnTo>
                  <a:pt x="2251610" y="486230"/>
                </a:lnTo>
                <a:lnTo>
                  <a:pt x="2278600" y="522237"/>
                </a:lnTo>
                <a:lnTo>
                  <a:pt x="2304317" y="559224"/>
                </a:lnTo>
                <a:lnTo>
                  <a:pt x="2328727" y="597159"/>
                </a:lnTo>
                <a:lnTo>
                  <a:pt x="2351798" y="636010"/>
                </a:lnTo>
                <a:lnTo>
                  <a:pt x="2373498" y="675743"/>
                </a:lnTo>
                <a:lnTo>
                  <a:pt x="2393794" y="716327"/>
                </a:lnTo>
                <a:lnTo>
                  <a:pt x="2412654" y="757728"/>
                </a:lnTo>
                <a:lnTo>
                  <a:pt x="2430044" y="799915"/>
                </a:lnTo>
                <a:lnTo>
                  <a:pt x="2445933" y="842854"/>
                </a:lnTo>
                <a:lnTo>
                  <a:pt x="2460288" y="886513"/>
                </a:lnTo>
                <a:lnTo>
                  <a:pt x="2473075" y="930859"/>
                </a:lnTo>
                <a:lnTo>
                  <a:pt x="2484264" y="975860"/>
                </a:lnTo>
                <a:lnTo>
                  <a:pt x="2493820" y="1021484"/>
                </a:lnTo>
                <a:lnTo>
                  <a:pt x="2501712" y="1067697"/>
                </a:lnTo>
                <a:lnTo>
                  <a:pt x="2507907" y="1114467"/>
                </a:lnTo>
                <a:lnTo>
                  <a:pt x="2512373" y="1161762"/>
                </a:lnTo>
                <a:lnTo>
                  <a:pt x="2515076" y="1209549"/>
                </a:lnTo>
                <a:lnTo>
                  <a:pt x="2515984" y="1257795"/>
                </a:lnTo>
                <a:lnTo>
                  <a:pt x="2515076" y="1306041"/>
                </a:lnTo>
                <a:lnTo>
                  <a:pt x="2512373" y="1353828"/>
                </a:lnTo>
                <a:lnTo>
                  <a:pt x="2507907" y="1401123"/>
                </a:lnTo>
                <a:lnTo>
                  <a:pt x="2501712" y="1447893"/>
                </a:lnTo>
                <a:lnTo>
                  <a:pt x="2493820" y="1494106"/>
                </a:lnTo>
                <a:lnTo>
                  <a:pt x="2484264" y="1539730"/>
                </a:lnTo>
                <a:lnTo>
                  <a:pt x="2473075" y="1584731"/>
                </a:lnTo>
                <a:lnTo>
                  <a:pt x="2460288" y="1629078"/>
                </a:lnTo>
                <a:lnTo>
                  <a:pt x="2445933" y="1672737"/>
                </a:lnTo>
                <a:lnTo>
                  <a:pt x="2430044" y="1715676"/>
                </a:lnTo>
                <a:lnTo>
                  <a:pt x="2412654" y="1757863"/>
                </a:lnTo>
                <a:lnTo>
                  <a:pt x="2393794" y="1799265"/>
                </a:lnTo>
                <a:lnTo>
                  <a:pt x="2373498" y="1839849"/>
                </a:lnTo>
                <a:lnTo>
                  <a:pt x="2351798" y="1879583"/>
                </a:lnTo>
                <a:lnTo>
                  <a:pt x="2328727" y="1918434"/>
                </a:lnTo>
                <a:lnTo>
                  <a:pt x="2304317" y="1956370"/>
                </a:lnTo>
                <a:lnTo>
                  <a:pt x="2278600" y="1993357"/>
                </a:lnTo>
                <a:lnTo>
                  <a:pt x="2251610" y="2029365"/>
                </a:lnTo>
                <a:lnTo>
                  <a:pt x="2223379" y="2064359"/>
                </a:lnTo>
                <a:lnTo>
                  <a:pt x="2193940" y="2098307"/>
                </a:lnTo>
                <a:lnTo>
                  <a:pt x="2163324" y="2131177"/>
                </a:lnTo>
                <a:lnTo>
                  <a:pt x="2131565" y="2162937"/>
                </a:lnTo>
                <a:lnTo>
                  <a:pt x="2098695" y="2193553"/>
                </a:lnTo>
                <a:lnTo>
                  <a:pt x="2064747" y="2222993"/>
                </a:lnTo>
                <a:lnTo>
                  <a:pt x="2029753" y="2251225"/>
                </a:lnTo>
                <a:lnTo>
                  <a:pt x="1993747" y="2278215"/>
                </a:lnTo>
                <a:lnTo>
                  <a:pt x="1956759" y="2303932"/>
                </a:lnTo>
                <a:lnTo>
                  <a:pt x="1918824" y="2328342"/>
                </a:lnTo>
                <a:lnTo>
                  <a:pt x="1879973" y="2351414"/>
                </a:lnTo>
                <a:lnTo>
                  <a:pt x="1840240" y="2373115"/>
                </a:lnTo>
                <a:lnTo>
                  <a:pt x="1799656" y="2393411"/>
                </a:lnTo>
                <a:lnTo>
                  <a:pt x="1758255" y="2412271"/>
                </a:lnTo>
                <a:lnTo>
                  <a:pt x="1716068" y="2429662"/>
                </a:lnTo>
                <a:lnTo>
                  <a:pt x="1673129" y="2445551"/>
                </a:lnTo>
                <a:lnTo>
                  <a:pt x="1629470" y="2459906"/>
                </a:lnTo>
                <a:lnTo>
                  <a:pt x="1585124" y="2472694"/>
                </a:lnTo>
                <a:lnTo>
                  <a:pt x="1540123" y="2483882"/>
                </a:lnTo>
                <a:lnTo>
                  <a:pt x="1494499" y="2493439"/>
                </a:lnTo>
                <a:lnTo>
                  <a:pt x="1448286" y="2501331"/>
                </a:lnTo>
                <a:lnTo>
                  <a:pt x="1401516" y="2507526"/>
                </a:lnTo>
                <a:lnTo>
                  <a:pt x="1354221" y="2511991"/>
                </a:lnTo>
                <a:lnTo>
                  <a:pt x="1306435" y="2514695"/>
                </a:lnTo>
                <a:lnTo>
                  <a:pt x="1258189" y="2515603"/>
                </a:lnTo>
                <a:close/>
              </a:path>
            </a:pathLst>
          </a:custGeom>
          <a:solidFill>
            <a:srgbClr val="86BBFF">
              <a:alpha val="30000"/>
            </a:srgbClr>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p:nvPr/>
        </p:nvSpPr>
        <p:spPr>
          <a:xfrm>
            <a:off x="5499354" y="3123171"/>
            <a:ext cx="1892935" cy="1892935"/>
          </a:xfrm>
          <a:custGeom>
            <a:avLst/>
            <a:gdLst/>
            <a:ahLst/>
            <a:cxnLst/>
            <a:rect l="l" t="t" r="r" b="b"/>
            <a:pathLst>
              <a:path w="1892934" h="1892935">
                <a:moveTo>
                  <a:pt x="946708" y="1892846"/>
                </a:moveTo>
                <a:lnTo>
                  <a:pt x="898030" y="1891614"/>
                </a:lnTo>
                <a:lnTo>
                  <a:pt x="849991" y="1887959"/>
                </a:lnTo>
                <a:lnTo>
                  <a:pt x="802650" y="1881941"/>
                </a:lnTo>
                <a:lnTo>
                  <a:pt x="756067" y="1873618"/>
                </a:lnTo>
                <a:lnTo>
                  <a:pt x="710300" y="1863050"/>
                </a:lnTo>
                <a:lnTo>
                  <a:pt x="665409" y="1850297"/>
                </a:lnTo>
                <a:lnTo>
                  <a:pt x="621454" y="1835417"/>
                </a:lnTo>
                <a:lnTo>
                  <a:pt x="578493" y="1818472"/>
                </a:lnTo>
                <a:lnTo>
                  <a:pt x="536586" y="1799519"/>
                </a:lnTo>
                <a:lnTo>
                  <a:pt x="495793" y="1778618"/>
                </a:lnTo>
                <a:lnTo>
                  <a:pt x="456172" y="1755830"/>
                </a:lnTo>
                <a:lnTo>
                  <a:pt x="417782" y="1731212"/>
                </a:lnTo>
                <a:lnTo>
                  <a:pt x="380684" y="1704826"/>
                </a:lnTo>
                <a:lnTo>
                  <a:pt x="344936" y="1676730"/>
                </a:lnTo>
                <a:lnTo>
                  <a:pt x="310598" y="1646983"/>
                </a:lnTo>
                <a:lnTo>
                  <a:pt x="277729" y="1615646"/>
                </a:lnTo>
                <a:lnTo>
                  <a:pt x="246389" y="1582777"/>
                </a:lnTo>
                <a:lnTo>
                  <a:pt x="216636" y="1548437"/>
                </a:lnTo>
                <a:lnTo>
                  <a:pt x="188530" y="1512683"/>
                </a:lnTo>
                <a:lnTo>
                  <a:pt x="162130" y="1475577"/>
                </a:lnTo>
                <a:lnTo>
                  <a:pt x="137495" y="1437178"/>
                </a:lnTo>
                <a:lnTo>
                  <a:pt x="114686" y="1397544"/>
                </a:lnTo>
                <a:lnTo>
                  <a:pt x="93760" y="1356736"/>
                </a:lnTo>
                <a:lnTo>
                  <a:pt x="74778" y="1314813"/>
                </a:lnTo>
                <a:lnTo>
                  <a:pt x="57798" y="1271834"/>
                </a:lnTo>
                <a:lnTo>
                  <a:pt x="42881" y="1227858"/>
                </a:lnTo>
                <a:lnTo>
                  <a:pt x="30085" y="1182946"/>
                </a:lnTo>
                <a:lnTo>
                  <a:pt x="19469" y="1137157"/>
                </a:lnTo>
                <a:lnTo>
                  <a:pt x="11094" y="1090550"/>
                </a:lnTo>
                <a:lnTo>
                  <a:pt x="5018" y="1043184"/>
                </a:lnTo>
                <a:lnTo>
                  <a:pt x="1300" y="995120"/>
                </a:lnTo>
                <a:lnTo>
                  <a:pt x="0" y="946416"/>
                </a:lnTo>
                <a:lnTo>
                  <a:pt x="1300" y="897715"/>
                </a:lnTo>
                <a:lnTo>
                  <a:pt x="5018" y="849652"/>
                </a:lnTo>
                <a:lnTo>
                  <a:pt x="11094" y="802289"/>
                </a:lnTo>
                <a:lnTo>
                  <a:pt x="19469" y="755683"/>
                </a:lnTo>
                <a:lnTo>
                  <a:pt x="30085" y="709895"/>
                </a:lnTo>
                <a:lnTo>
                  <a:pt x="42881" y="664985"/>
                </a:lnTo>
                <a:lnTo>
                  <a:pt x="57798" y="621011"/>
                </a:lnTo>
                <a:lnTo>
                  <a:pt x="74778" y="578032"/>
                </a:lnTo>
                <a:lnTo>
                  <a:pt x="93760" y="536110"/>
                </a:lnTo>
                <a:lnTo>
                  <a:pt x="114686" y="495302"/>
                </a:lnTo>
                <a:lnTo>
                  <a:pt x="137495" y="455669"/>
                </a:lnTo>
                <a:lnTo>
                  <a:pt x="162130" y="417270"/>
                </a:lnTo>
                <a:lnTo>
                  <a:pt x="188530" y="380164"/>
                </a:lnTo>
                <a:lnTo>
                  <a:pt x="216636" y="344412"/>
                </a:lnTo>
                <a:lnTo>
                  <a:pt x="246389" y="310071"/>
                </a:lnTo>
                <a:lnTo>
                  <a:pt x="277729" y="277202"/>
                </a:lnTo>
                <a:lnTo>
                  <a:pt x="310598" y="245865"/>
                </a:lnTo>
                <a:lnTo>
                  <a:pt x="344936" y="216118"/>
                </a:lnTo>
                <a:lnTo>
                  <a:pt x="380684" y="188022"/>
                </a:lnTo>
                <a:lnTo>
                  <a:pt x="417782" y="161635"/>
                </a:lnTo>
                <a:lnTo>
                  <a:pt x="456172" y="137018"/>
                </a:lnTo>
                <a:lnTo>
                  <a:pt x="495793" y="114229"/>
                </a:lnTo>
                <a:lnTo>
                  <a:pt x="536586" y="93328"/>
                </a:lnTo>
                <a:lnTo>
                  <a:pt x="578493" y="74375"/>
                </a:lnTo>
                <a:lnTo>
                  <a:pt x="621454" y="57429"/>
                </a:lnTo>
                <a:lnTo>
                  <a:pt x="665409" y="42549"/>
                </a:lnTo>
                <a:lnTo>
                  <a:pt x="710300" y="29796"/>
                </a:lnTo>
                <a:lnTo>
                  <a:pt x="756067" y="19228"/>
                </a:lnTo>
                <a:lnTo>
                  <a:pt x="802650" y="10905"/>
                </a:lnTo>
                <a:lnTo>
                  <a:pt x="849991" y="4886"/>
                </a:lnTo>
                <a:lnTo>
                  <a:pt x="898030" y="1231"/>
                </a:lnTo>
                <a:lnTo>
                  <a:pt x="946708" y="0"/>
                </a:lnTo>
                <a:lnTo>
                  <a:pt x="995386" y="1231"/>
                </a:lnTo>
                <a:lnTo>
                  <a:pt x="1043425" y="4886"/>
                </a:lnTo>
                <a:lnTo>
                  <a:pt x="1090766" y="10905"/>
                </a:lnTo>
                <a:lnTo>
                  <a:pt x="1137348" y="19228"/>
                </a:lnTo>
                <a:lnTo>
                  <a:pt x="1183114" y="29796"/>
                </a:lnTo>
                <a:lnTo>
                  <a:pt x="1228002" y="42549"/>
                </a:lnTo>
                <a:lnTo>
                  <a:pt x="1271955" y="57429"/>
                </a:lnTo>
                <a:lnTo>
                  <a:pt x="1314911" y="74375"/>
                </a:lnTo>
                <a:lnTo>
                  <a:pt x="1356813" y="93329"/>
                </a:lnTo>
                <a:lnTo>
                  <a:pt x="1397601" y="114229"/>
                </a:lnTo>
                <a:lnTo>
                  <a:pt x="1437214" y="137018"/>
                </a:lnTo>
                <a:lnTo>
                  <a:pt x="1475594" y="161636"/>
                </a:lnTo>
                <a:lnTo>
                  <a:pt x="1512681" y="188023"/>
                </a:lnTo>
                <a:lnTo>
                  <a:pt x="1548416" y="216119"/>
                </a:lnTo>
                <a:lnTo>
                  <a:pt x="1582740" y="245866"/>
                </a:lnTo>
                <a:lnTo>
                  <a:pt x="1615592" y="277204"/>
                </a:lnTo>
                <a:lnTo>
                  <a:pt x="1646914" y="310073"/>
                </a:lnTo>
                <a:lnTo>
                  <a:pt x="1676645" y="344414"/>
                </a:lnTo>
                <a:lnTo>
                  <a:pt x="1704728" y="380167"/>
                </a:lnTo>
                <a:lnTo>
                  <a:pt x="1731101" y="417273"/>
                </a:lnTo>
                <a:lnTo>
                  <a:pt x="1755706" y="455673"/>
                </a:lnTo>
                <a:lnTo>
                  <a:pt x="1778483" y="495306"/>
                </a:lnTo>
                <a:lnTo>
                  <a:pt x="1799374" y="536115"/>
                </a:lnTo>
                <a:lnTo>
                  <a:pt x="1818317" y="578038"/>
                </a:lnTo>
                <a:lnTo>
                  <a:pt x="1835255" y="621017"/>
                </a:lnTo>
                <a:lnTo>
                  <a:pt x="1850127" y="664991"/>
                </a:lnTo>
                <a:lnTo>
                  <a:pt x="1862874" y="709903"/>
                </a:lnTo>
                <a:lnTo>
                  <a:pt x="1873437" y="755692"/>
                </a:lnTo>
                <a:lnTo>
                  <a:pt x="1881756" y="802298"/>
                </a:lnTo>
                <a:lnTo>
                  <a:pt x="1887771" y="849663"/>
                </a:lnTo>
                <a:lnTo>
                  <a:pt x="1891424" y="897726"/>
                </a:lnTo>
                <a:lnTo>
                  <a:pt x="1892655" y="946429"/>
                </a:lnTo>
                <a:lnTo>
                  <a:pt x="1891424" y="995132"/>
                </a:lnTo>
                <a:lnTo>
                  <a:pt x="1887771" y="1043195"/>
                </a:lnTo>
                <a:lnTo>
                  <a:pt x="1881756" y="1090559"/>
                </a:lnTo>
                <a:lnTo>
                  <a:pt x="1873437" y="1137166"/>
                </a:lnTo>
                <a:lnTo>
                  <a:pt x="1862874" y="1182954"/>
                </a:lnTo>
                <a:lnTo>
                  <a:pt x="1850127" y="1227865"/>
                </a:lnTo>
                <a:lnTo>
                  <a:pt x="1835255" y="1271840"/>
                </a:lnTo>
                <a:lnTo>
                  <a:pt x="1818317" y="1314818"/>
                </a:lnTo>
                <a:lnTo>
                  <a:pt x="1799374" y="1356741"/>
                </a:lnTo>
                <a:lnTo>
                  <a:pt x="1778483" y="1397548"/>
                </a:lnTo>
                <a:lnTo>
                  <a:pt x="1755706" y="1437181"/>
                </a:lnTo>
                <a:lnTo>
                  <a:pt x="1731101" y="1475581"/>
                </a:lnTo>
                <a:lnTo>
                  <a:pt x="1704728" y="1512686"/>
                </a:lnTo>
                <a:lnTo>
                  <a:pt x="1676645" y="1548439"/>
                </a:lnTo>
                <a:lnTo>
                  <a:pt x="1646914" y="1582779"/>
                </a:lnTo>
                <a:lnTo>
                  <a:pt x="1615592" y="1615647"/>
                </a:lnTo>
                <a:lnTo>
                  <a:pt x="1582740" y="1646985"/>
                </a:lnTo>
                <a:lnTo>
                  <a:pt x="1548416" y="1676731"/>
                </a:lnTo>
                <a:lnTo>
                  <a:pt x="1512681" y="1704827"/>
                </a:lnTo>
                <a:lnTo>
                  <a:pt x="1475594" y="1731213"/>
                </a:lnTo>
                <a:lnTo>
                  <a:pt x="1437214" y="1755830"/>
                </a:lnTo>
                <a:lnTo>
                  <a:pt x="1397601" y="1778619"/>
                </a:lnTo>
                <a:lnTo>
                  <a:pt x="1356813" y="1799519"/>
                </a:lnTo>
                <a:lnTo>
                  <a:pt x="1314911" y="1818472"/>
                </a:lnTo>
                <a:lnTo>
                  <a:pt x="1271955" y="1835418"/>
                </a:lnTo>
                <a:lnTo>
                  <a:pt x="1228002" y="1850297"/>
                </a:lnTo>
                <a:lnTo>
                  <a:pt x="1183114" y="1863050"/>
                </a:lnTo>
                <a:lnTo>
                  <a:pt x="1137348" y="1873618"/>
                </a:lnTo>
                <a:lnTo>
                  <a:pt x="1090766" y="1881941"/>
                </a:lnTo>
                <a:lnTo>
                  <a:pt x="1043425" y="1887959"/>
                </a:lnTo>
                <a:lnTo>
                  <a:pt x="995386" y="1891614"/>
                </a:lnTo>
                <a:lnTo>
                  <a:pt x="946708" y="1892846"/>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5741085" y="3304616"/>
            <a:ext cx="1745614" cy="1805305"/>
          </a:xfrm>
          <a:custGeom>
            <a:avLst/>
            <a:gdLst/>
            <a:ahLst/>
            <a:cxnLst/>
            <a:rect l="l" t="t" r="r" b="b"/>
            <a:pathLst>
              <a:path w="1745615" h="1805304">
                <a:moveTo>
                  <a:pt x="1122287" y="1717840"/>
                </a:moveTo>
                <a:lnTo>
                  <a:pt x="703986" y="1717840"/>
                </a:lnTo>
                <a:lnTo>
                  <a:pt x="751641" y="1716673"/>
                </a:lnTo>
                <a:lnTo>
                  <a:pt x="798676" y="1713211"/>
                </a:lnTo>
                <a:lnTo>
                  <a:pt x="845037" y="1707506"/>
                </a:lnTo>
                <a:lnTo>
                  <a:pt x="890670" y="1699614"/>
                </a:lnTo>
                <a:lnTo>
                  <a:pt x="935523" y="1689589"/>
                </a:lnTo>
                <a:lnTo>
                  <a:pt x="979540" y="1677486"/>
                </a:lnTo>
                <a:lnTo>
                  <a:pt x="1022668" y="1663358"/>
                </a:lnTo>
                <a:lnTo>
                  <a:pt x="1064854" y="1647261"/>
                </a:lnTo>
                <a:lnTo>
                  <a:pt x="1106044" y="1629249"/>
                </a:lnTo>
                <a:lnTo>
                  <a:pt x="1146184" y="1609375"/>
                </a:lnTo>
                <a:lnTo>
                  <a:pt x="1185220" y="1587696"/>
                </a:lnTo>
                <a:lnTo>
                  <a:pt x="1223099" y="1564265"/>
                </a:lnTo>
                <a:lnTo>
                  <a:pt x="1259860" y="1539066"/>
                </a:lnTo>
                <a:lnTo>
                  <a:pt x="1295169" y="1512365"/>
                </a:lnTo>
                <a:lnTo>
                  <a:pt x="1329253" y="1484005"/>
                </a:lnTo>
                <a:lnTo>
                  <a:pt x="1361965" y="1454111"/>
                </a:lnTo>
                <a:lnTo>
                  <a:pt x="1393250" y="1422738"/>
                </a:lnTo>
                <a:lnTo>
                  <a:pt x="1423056" y="1389940"/>
                </a:lnTo>
                <a:lnTo>
                  <a:pt x="1451329" y="1355771"/>
                </a:lnTo>
                <a:lnTo>
                  <a:pt x="1478014" y="1320285"/>
                </a:lnTo>
                <a:lnTo>
                  <a:pt x="1503058" y="1283538"/>
                </a:lnTo>
                <a:lnTo>
                  <a:pt x="1526407" y="1245584"/>
                </a:lnTo>
                <a:lnTo>
                  <a:pt x="1548008" y="1206477"/>
                </a:lnTo>
                <a:lnTo>
                  <a:pt x="1567806" y="1166271"/>
                </a:lnTo>
                <a:lnTo>
                  <a:pt x="1585749" y="1125022"/>
                </a:lnTo>
                <a:lnTo>
                  <a:pt x="1601782" y="1082783"/>
                </a:lnTo>
                <a:lnTo>
                  <a:pt x="1615852" y="1039609"/>
                </a:lnTo>
                <a:lnTo>
                  <a:pt x="1627904" y="995555"/>
                </a:lnTo>
                <a:lnTo>
                  <a:pt x="1637886" y="950675"/>
                </a:lnTo>
                <a:lnTo>
                  <a:pt x="1645743" y="905022"/>
                </a:lnTo>
                <a:lnTo>
                  <a:pt x="1651421" y="858653"/>
                </a:lnTo>
                <a:lnTo>
                  <a:pt x="1654868" y="811621"/>
                </a:lnTo>
                <a:lnTo>
                  <a:pt x="1656029" y="763981"/>
                </a:lnTo>
                <a:lnTo>
                  <a:pt x="1654603" y="711494"/>
                </a:lnTo>
                <a:lnTo>
                  <a:pt x="1650374" y="659732"/>
                </a:lnTo>
                <a:lnTo>
                  <a:pt x="1643416" y="608773"/>
                </a:lnTo>
                <a:lnTo>
                  <a:pt x="1633802" y="558693"/>
                </a:lnTo>
                <a:lnTo>
                  <a:pt x="1621606" y="509567"/>
                </a:lnTo>
                <a:lnTo>
                  <a:pt x="1606902" y="461472"/>
                </a:lnTo>
                <a:lnTo>
                  <a:pt x="1589764" y="414485"/>
                </a:lnTo>
                <a:lnTo>
                  <a:pt x="1570265" y="368683"/>
                </a:lnTo>
                <a:lnTo>
                  <a:pt x="1548479" y="324140"/>
                </a:lnTo>
                <a:lnTo>
                  <a:pt x="1524479" y="280935"/>
                </a:lnTo>
                <a:lnTo>
                  <a:pt x="1498340" y="239142"/>
                </a:lnTo>
                <a:lnTo>
                  <a:pt x="1470134" y="198839"/>
                </a:lnTo>
                <a:lnTo>
                  <a:pt x="1439937" y="160102"/>
                </a:lnTo>
                <a:lnTo>
                  <a:pt x="1407820" y="123007"/>
                </a:lnTo>
                <a:lnTo>
                  <a:pt x="1373859" y="87630"/>
                </a:lnTo>
                <a:lnTo>
                  <a:pt x="1338126" y="54049"/>
                </a:lnTo>
                <a:lnTo>
                  <a:pt x="1300695" y="22339"/>
                </a:lnTo>
                <a:lnTo>
                  <a:pt x="1412430" y="0"/>
                </a:lnTo>
                <a:lnTo>
                  <a:pt x="1447893" y="34354"/>
                </a:lnTo>
                <a:lnTo>
                  <a:pt x="1481671" y="70360"/>
                </a:lnTo>
                <a:lnTo>
                  <a:pt x="1513705" y="107950"/>
                </a:lnTo>
                <a:lnTo>
                  <a:pt x="1543935" y="147060"/>
                </a:lnTo>
                <a:lnTo>
                  <a:pt x="1572300" y="187624"/>
                </a:lnTo>
                <a:lnTo>
                  <a:pt x="1598742" y="229577"/>
                </a:lnTo>
                <a:lnTo>
                  <a:pt x="1623198" y="272853"/>
                </a:lnTo>
                <a:lnTo>
                  <a:pt x="1645611" y="317386"/>
                </a:lnTo>
                <a:lnTo>
                  <a:pt x="1665919" y="363112"/>
                </a:lnTo>
                <a:lnTo>
                  <a:pt x="1684063" y="409964"/>
                </a:lnTo>
                <a:lnTo>
                  <a:pt x="1699982" y="457878"/>
                </a:lnTo>
                <a:lnTo>
                  <a:pt x="1713617" y="506787"/>
                </a:lnTo>
                <a:lnTo>
                  <a:pt x="1724908" y="556627"/>
                </a:lnTo>
                <a:lnTo>
                  <a:pt x="1733793" y="607332"/>
                </a:lnTo>
                <a:lnTo>
                  <a:pt x="1740215" y="658836"/>
                </a:lnTo>
                <a:lnTo>
                  <a:pt x="1744112" y="711074"/>
                </a:lnTo>
                <a:lnTo>
                  <a:pt x="1745424" y="763981"/>
                </a:lnTo>
                <a:lnTo>
                  <a:pt x="1744356" y="811743"/>
                </a:lnTo>
                <a:lnTo>
                  <a:pt x="1741180" y="858942"/>
                </a:lnTo>
                <a:lnTo>
                  <a:pt x="1735944" y="905534"/>
                </a:lnTo>
                <a:lnTo>
                  <a:pt x="1728692" y="951473"/>
                </a:lnTo>
                <a:lnTo>
                  <a:pt x="1719469" y="996712"/>
                </a:lnTo>
                <a:lnTo>
                  <a:pt x="1708322" y="1041208"/>
                </a:lnTo>
                <a:lnTo>
                  <a:pt x="1695294" y="1084914"/>
                </a:lnTo>
                <a:lnTo>
                  <a:pt x="1680433" y="1127786"/>
                </a:lnTo>
                <a:lnTo>
                  <a:pt x="1663783" y="1169777"/>
                </a:lnTo>
                <a:lnTo>
                  <a:pt x="1645389" y="1210842"/>
                </a:lnTo>
                <a:lnTo>
                  <a:pt x="1625297" y="1250937"/>
                </a:lnTo>
                <a:lnTo>
                  <a:pt x="1603553" y="1290015"/>
                </a:lnTo>
                <a:lnTo>
                  <a:pt x="1580202" y="1328032"/>
                </a:lnTo>
                <a:lnTo>
                  <a:pt x="1555289" y="1364941"/>
                </a:lnTo>
                <a:lnTo>
                  <a:pt x="1528859" y="1400697"/>
                </a:lnTo>
                <a:lnTo>
                  <a:pt x="1500959" y="1435256"/>
                </a:lnTo>
                <a:lnTo>
                  <a:pt x="1471633" y="1468572"/>
                </a:lnTo>
                <a:lnTo>
                  <a:pt x="1440927" y="1500598"/>
                </a:lnTo>
                <a:lnTo>
                  <a:pt x="1408887" y="1531291"/>
                </a:lnTo>
                <a:lnTo>
                  <a:pt x="1375557" y="1560604"/>
                </a:lnTo>
                <a:lnTo>
                  <a:pt x="1340983" y="1588492"/>
                </a:lnTo>
                <a:lnTo>
                  <a:pt x="1305210" y="1614910"/>
                </a:lnTo>
                <a:lnTo>
                  <a:pt x="1268285" y="1639812"/>
                </a:lnTo>
                <a:lnTo>
                  <a:pt x="1230252" y="1663153"/>
                </a:lnTo>
                <a:lnTo>
                  <a:pt x="1191156" y="1684888"/>
                </a:lnTo>
                <a:lnTo>
                  <a:pt x="1151044" y="1704970"/>
                </a:lnTo>
                <a:lnTo>
                  <a:pt x="1122287" y="1717840"/>
                </a:lnTo>
                <a:close/>
              </a:path>
              <a:path w="1745615" h="1805304">
                <a:moveTo>
                  <a:pt x="703986" y="1804962"/>
                </a:moveTo>
                <a:lnTo>
                  <a:pt x="650222" y="1803605"/>
                </a:lnTo>
                <a:lnTo>
                  <a:pt x="597201" y="1799582"/>
                </a:lnTo>
                <a:lnTo>
                  <a:pt x="544982" y="1792960"/>
                </a:lnTo>
                <a:lnTo>
                  <a:pt x="493623" y="1783808"/>
                </a:lnTo>
                <a:lnTo>
                  <a:pt x="443182" y="1772194"/>
                </a:lnTo>
                <a:lnTo>
                  <a:pt x="393719" y="1758186"/>
                </a:lnTo>
                <a:lnTo>
                  <a:pt x="345292" y="1741854"/>
                </a:lnTo>
                <a:lnTo>
                  <a:pt x="297959" y="1723265"/>
                </a:lnTo>
                <a:lnTo>
                  <a:pt x="251780" y="1702487"/>
                </a:lnTo>
                <a:lnTo>
                  <a:pt x="206812" y="1679590"/>
                </a:lnTo>
                <a:lnTo>
                  <a:pt x="163115" y="1654641"/>
                </a:lnTo>
                <a:lnTo>
                  <a:pt x="120747" y="1627709"/>
                </a:lnTo>
                <a:lnTo>
                  <a:pt x="79767" y="1598863"/>
                </a:lnTo>
                <a:lnTo>
                  <a:pt x="40233" y="1568170"/>
                </a:lnTo>
                <a:lnTo>
                  <a:pt x="30175" y="1558498"/>
                </a:lnTo>
                <a:lnTo>
                  <a:pt x="20116" y="1549458"/>
                </a:lnTo>
                <a:lnTo>
                  <a:pt x="10058" y="1540840"/>
                </a:lnTo>
                <a:lnTo>
                  <a:pt x="0" y="1532432"/>
                </a:lnTo>
                <a:lnTo>
                  <a:pt x="111747" y="1510093"/>
                </a:lnTo>
                <a:lnTo>
                  <a:pt x="149802" y="1539136"/>
                </a:lnTo>
                <a:lnTo>
                  <a:pt x="189231" y="1566142"/>
                </a:lnTo>
                <a:lnTo>
                  <a:pt x="230258" y="1591248"/>
                </a:lnTo>
                <a:lnTo>
                  <a:pt x="272696" y="1614311"/>
                </a:lnTo>
                <a:lnTo>
                  <a:pt x="316457" y="1635258"/>
                </a:lnTo>
                <a:lnTo>
                  <a:pt x="361458" y="1654014"/>
                </a:lnTo>
                <a:lnTo>
                  <a:pt x="407613" y="1670508"/>
                </a:lnTo>
                <a:lnTo>
                  <a:pt x="454836" y="1684665"/>
                </a:lnTo>
                <a:lnTo>
                  <a:pt x="503042" y="1696412"/>
                </a:lnTo>
                <a:lnTo>
                  <a:pt x="552145" y="1705677"/>
                </a:lnTo>
                <a:lnTo>
                  <a:pt x="602060" y="1712385"/>
                </a:lnTo>
                <a:lnTo>
                  <a:pt x="652702" y="1716464"/>
                </a:lnTo>
                <a:lnTo>
                  <a:pt x="703986" y="1717840"/>
                </a:lnTo>
                <a:lnTo>
                  <a:pt x="1122287" y="1717840"/>
                </a:lnTo>
                <a:lnTo>
                  <a:pt x="1109961" y="1723356"/>
                </a:lnTo>
                <a:lnTo>
                  <a:pt x="1067951" y="1739999"/>
                </a:lnTo>
                <a:lnTo>
                  <a:pt x="1025061" y="1754854"/>
                </a:lnTo>
                <a:lnTo>
                  <a:pt x="981335" y="1767875"/>
                </a:lnTo>
                <a:lnTo>
                  <a:pt x="936820" y="1779018"/>
                </a:lnTo>
                <a:lnTo>
                  <a:pt x="891560" y="1788237"/>
                </a:lnTo>
                <a:lnTo>
                  <a:pt x="845602" y="1795486"/>
                </a:lnTo>
                <a:lnTo>
                  <a:pt x="798989" y="1800720"/>
                </a:lnTo>
                <a:lnTo>
                  <a:pt x="751769" y="1803894"/>
                </a:lnTo>
                <a:lnTo>
                  <a:pt x="703986" y="1804962"/>
                </a:lnTo>
                <a:close/>
              </a:path>
            </a:pathLst>
          </a:custGeom>
          <a:solidFill>
            <a:srgbClr val="86BBFF">
              <a:alpha val="50000"/>
            </a:srgbClr>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6" name="object 16"/>
          <p:cNvSpPr/>
          <p:nvPr/>
        </p:nvSpPr>
        <p:spPr>
          <a:xfrm>
            <a:off x="5403723" y="3026778"/>
            <a:ext cx="1741170" cy="1801495"/>
          </a:xfrm>
          <a:custGeom>
            <a:avLst/>
            <a:gdLst/>
            <a:ahLst/>
            <a:cxnLst/>
            <a:rect l="l" t="t" r="r" b="b"/>
            <a:pathLst>
              <a:path w="1741170" h="1801495">
                <a:moveTo>
                  <a:pt x="328472" y="1801177"/>
                </a:moveTo>
                <a:lnTo>
                  <a:pt x="281546" y="1754251"/>
                </a:lnTo>
                <a:lnTo>
                  <a:pt x="249661" y="1718722"/>
                </a:lnTo>
                <a:lnTo>
                  <a:pt x="219406" y="1681731"/>
                </a:lnTo>
                <a:lnTo>
                  <a:pt x="190841" y="1643332"/>
                </a:lnTo>
                <a:lnTo>
                  <a:pt x="164024" y="1603582"/>
                </a:lnTo>
                <a:lnTo>
                  <a:pt x="139013" y="1562536"/>
                </a:lnTo>
                <a:lnTo>
                  <a:pt x="115868" y="1520248"/>
                </a:lnTo>
                <a:lnTo>
                  <a:pt x="94648" y="1476777"/>
                </a:lnTo>
                <a:lnTo>
                  <a:pt x="75412" y="1432175"/>
                </a:lnTo>
                <a:lnTo>
                  <a:pt x="58218" y="1386500"/>
                </a:lnTo>
                <a:lnTo>
                  <a:pt x="43126" y="1339808"/>
                </a:lnTo>
                <a:lnTo>
                  <a:pt x="30194" y="1292152"/>
                </a:lnTo>
                <a:lnTo>
                  <a:pt x="19481" y="1243590"/>
                </a:lnTo>
                <a:lnTo>
                  <a:pt x="11046" y="1194177"/>
                </a:lnTo>
                <a:lnTo>
                  <a:pt x="4948" y="1143968"/>
                </a:lnTo>
                <a:lnTo>
                  <a:pt x="1247" y="1093020"/>
                </a:lnTo>
                <a:lnTo>
                  <a:pt x="0" y="1041387"/>
                </a:lnTo>
                <a:lnTo>
                  <a:pt x="1073" y="993782"/>
                </a:lnTo>
                <a:lnTo>
                  <a:pt x="4262" y="946720"/>
                </a:lnTo>
                <a:lnTo>
                  <a:pt x="9521" y="900247"/>
                </a:lnTo>
                <a:lnTo>
                  <a:pt x="16803" y="854410"/>
                </a:lnTo>
                <a:lnTo>
                  <a:pt x="26062" y="809254"/>
                </a:lnTo>
                <a:lnTo>
                  <a:pt x="37252" y="764826"/>
                </a:lnTo>
                <a:lnTo>
                  <a:pt x="50326" y="721173"/>
                </a:lnTo>
                <a:lnTo>
                  <a:pt x="65239" y="678340"/>
                </a:lnTo>
                <a:lnTo>
                  <a:pt x="81944" y="636374"/>
                </a:lnTo>
                <a:lnTo>
                  <a:pt x="100394" y="595321"/>
                </a:lnTo>
                <a:lnTo>
                  <a:pt x="120544" y="555227"/>
                </a:lnTo>
                <a:lnTo>
                  <a:pt x="142347" y="516139"/>
                </a:lnTo>
                <a:lnTo>
                  <a:pt x="165757" y="478103"/>
                </a:lnTo>
                <a:lnTo>
                  <a:pt x="190728" y="441164"/>
                </a:lnTo>
                <a:lnTo>
                  <a:pt x="217213" y="405371"/>
                </a:lnTo>
                <a:lnTo>
                  <a:pt x="245166" y="370768"/>
                </a:lnTo>
                <a:lnTo>
                  <a:pt x="274541" y="337402"/>
                </a:lnTo>
                <a:lnTo>
                  <a:pt x="305292" y="305319"/>
                </a:lnTo>
                <a:lnTo>
                  <a:pt x="337372" y="274565"/>
                </a:lnTo>
                <a:lnTo>
                  <a:pt x="370735" y="245187"/>
                </a:lnTo>
                <a:lnTo>
                  <a:pt x="405334" y="217232"/>
                </a:lnTo>
                <a:lnTo>
                  <a:pt x="441125" y="190744"/>
                </a:lnTo>
                <a:lnTo>
                  <a:pt x="478059" y="165772"/>
                </a:lnTo>
                <a:lnTo>
                  <a:pt x="516092" y="142359"/>
                </a:lnTo>
                <a:lnTo>
                  <a:pt x="555176" y="120554"/>
                </a:lnTo>
                <a:lnTo>
                  <a:pt x="595266" y="100403"/>
                </a:lnTo>
                <a:lnTo>
                  <a:pt x="636315" y="81951"/>
                </a:lnTo>
                <a:lnTo>
                  <a:pt x="678277" y="65245"/>
                </a:lnTo>
                <a:lnTo>
                  <a:pt x="721105" y="50331"/>
                </a:lnTo>
                <a:lnTo>
                  <a:pt x="764754" y="37255"/>
                </a:lnTo>
                <a:lnTo>
                  <a:pt x="809177" y="26064"/>
                </a:lnTo>
                <a:lnTo>
                  <a:pt x="854328" y="16804"/>
                </a:lnTo>
                <a:lnTo>
                  <a:pt x="900161" y="9522"/>
                </a:lnTo>
                <a:lnTo>
                  <a:pt x="946629" y="4262"/>
                </a:lnTo>
                <a:lnTo>
                  <a:pt x="993685" y="1073"/>
                </a:lnTo>
                <a:lnTo>
                  <a:pt x="1041285" y="0"/>
                </a:lnTo>
                <a:lnTo>
                  <a:pt x="1091891" y="1198"/>
                </a:lnTo>
                <a:lnTo>
                  <a:pt x="1141786" y="4756"/>
                </a:lnTo>
                <a:lnTo>
                  <a:pt x="1190931" y="10621"/>
                </a:lnTo>
                <a:lnTo>
                  <a:pt x="1239285" y="18739"/>
                </a:lnTo>
                <a:lnTo>
                  <a:pt x="1286808" y="29056"/>
                </a:lnTo>
                <a:lnTo>
                  <a:pt x="1333459" y="41518"/>
                </a:lnTo>
                <a:lnTo>
                  <a:pt x="1379198" y="56072"/>
                </a:lnTo>
                <a:lnTo>
                  <a:pt x="1423984" y="72664"/>
                </a:lnTo>
                <a:lnTo>
                  <a:pt x="1463427" y="89395"/>
                </a:lnTo>
                <a:lnTo>
                  <a:pt x="1041285" y="89395"/>
                </a:lnTo>
                <a:lnTo>
                  <a:pt x="993828" y="90562"/>
                </a:lnTo>
                <a:lnTo>
                  <a:pt x="946968" y="94025"/>
                </a:lnTo>
                <a:lnTo>
                  <a:pt x="900758" y="99731"/>
                </a:lnTo>
                <a:lnTo>
                  <a:pt x="855255" y="107623"/>
                </a:lnTo>
                <a:lnTo>
                  <a:pt x="810514" y="117648"/>
                </a:lnTo>
                <a:lnTo>
                  <a:pt x="766587" y="129751"/>
                </a:lnTo>
                <a:lnTo>
                  <a:pt x="723532" y="143876"/>
                </a:lnTo>
                <a:lnTo>
                  <a:pt x="681402" y="159969"/>
                </a:lnTo>
                <a:lnTo>
                  <a:pt x="640253" y="177975"/>
                </a:lnTo>
                <a:lnTo>
                  <a:pt x="600139" y="197839"/>
                </a:lnTo>
                <a:lnTo>
                  <a:pt x="561115" y="219506"/>
                </a:lnTo>
                <a:lnTo>
                  <a:pt x="523236" y="242921"/>
                </a:lnTo>
                <a:lnTo>
                  <a:pt x="486556" y="268030"/>
                </a:lnTo>
                <a:lnTo>
                  <a:pt x="451131" y="294778"/>
                </a:lnTo>
                <a:lnTo>
                  <a:pt x="417016" y="323110"/>
                </a:lnTo>
                <a:lnTo>
                  <a:pt x="384265" y="352970"/>
                </a:lnTo>
                <a:lnTo>
                  <a:pt x="352933" y="384305"/>
                </a:lnTo>
                <a:lnTo>
                  <a:pt x="323076" y="417059"/>
                </a:lnTo>
                <a:lnTo>
                  <a:pt x="294747" y="451177"/>
                </a:lnTo>
                <a:lnTo>
                  <a:pt x="268001" y="486605"/>
                </a:lnTo>
                <a:lnTo>
                  <a:pt x="242895" y="523288"/>
                </a:lnTo>
                <a:lnTo>
                  <a:pt x="219481" y="561171"/>
                </a:lnTo>
                <a:lnTo>
                  <a:pt x="197816" y="600198"/>
                </a:lnTo>
                <a:lnTo>
                  <a:pt x="177954" y="640316"/>
                </a:lnTo>
                <a:lnTo>
                  <a:pt x="159950" y="681470"/>
                </a:lnTo>
                <a:lnTo>
                  <a:pt x="143858" y="723603"/>
                </a:lnTo>
                <a:lnTo>
                  <a:pt x="129735" y="766663"/>
                </a:lnTo>
                <a:lnTo>
                  <a:pt x="117633" y="810593"/>
                </a:lnTo>
                <a:lnTo>
                  <a:pt x="107609" y="855339"/>
                </a:lnTo>
                <a:lnTo>
                  <a:pt x="99717" y="900847"/>
                </a:lnTo>
                <a:lnTo>
                  <a:pt x="94012" y="947060"/>
                </a:lnTo>
                <a:lnTo>
                  <a:pt x="90549" y="993925"/>
                </a:lnTo>
                <a:lnTo>
                  <a:pt x="89382" y="1041387"/>
                </a:lnTo>
                <a:lnTo>
                  <a:pt x="90712" y="1092417"/>
                </a:lnTo>
                <a:lnTo>
                  <a:pt x="94655" y="1142677"/>
                </a:lnTo>
                <a:lnTo>
                  <a:pt x="101145" y="1192110"/>
                </a:lnTo>
                <a:lnTo>
                  <a:pt x="110114" y="1240662"/>
                </a:lnTo>
                <a:lnTo>
                  <a:pt x="121494" y="1288276"/>
                </a:lnTo>
                <a:lnTo>
                  <a:pt x="135218" y="1334897"/>
                </a:lnTo>
                <a:lnTo>
                  <a:pt x="151219" y="1380469"/>
                </a:lnTo>
                <a:lnTo>
                  <a:pt x="169428" y="1424937"/>
                </a:lnTo>
                <a:lnTo>
                  <a:pt x="189778" y="1468245"/>
                </a:lnTo>
                <a:lnTo>
                  <a:pt x="212201" y="1510338"/>
                </a:lnTo>
                <a:lnTo>
                  <a:pt x="236631" y="1551159"/>
                </a:lnTo>
                <a:lnTo>
                  <a:pt x="262999" y="1590653"/>
                </a:lnTo>
                <a:lnTo>
                  <a:pt x="291239" y="1628765"/>
                </a:lnTo>
                <a:lnTo>
                  <a:pt x="321281" y="1665439"/>
                </a:lnTo>
                <a:lnTo>
                  <a:pt x="353060" y="1700618"/>
                </a:lnTo>
                <a:lnTo>
                  <a:pt x="394673" y="1740566"/>
                </a:lnTo>
                <a:lnTo>
                  <a:pt x="437972" y="1778838"/>
                </a:lnTo>
                <a:lnTo>
                  <a:pt x="328472" y="1801177"/>
                </a:lnTo>
                <a:close/>
              </a:path>
              <a:path w="1741170" h="1801495">
                <a:moveTo>
                  <a:pt x="1628978" y="292747"/>
                </a:moveTo>
                <a:lnTo>
                  <a:pt x="1587666" y="261486"/>
                </a:lnTo>
                <a:lnTo>
                  <a:pt x="1544308" y="232581"/>
                </a:lnTo>
                <a:lnTo>
                  <a:pt x="1499090" y="206157"/>
                </a:lnTo>
                <a:lnTo>
                  <a:pt x="1452197" y="182340"/>
                </a:lnTo>
                <a:lnTo>
                  <a:pt x="1403813" y="161255"/>
                </a:lnTo>
                <a:lnTo>
                  <a:pt x="1354124" y="143027"/>
                </a:lnTo>
                <a:lnTo>
                  <a:pt x="1305191" y="126641"/>
                </a:lnTo>
                <a:lnTo>
                  <a:pt x="1254645" y="113233"/>
                </a:lnTo>
                <a:lnTo>
                  <a:pt x="1202734" y="102804"/>
                </a:lnTo>
                <a:lnTo>
                  <a:pt x="1149705" y="95355"/>
                </a:lnTo>
                <a:lnTo>
                  <a:pt x="1095806" y="90885"/>
                </a:lnTo>
                <a:lnTo>
                  <a:pt x="1041285" y="89395"/>
                </a:lnTo>
                <a:lnTo>
                  <a:pt x="1463427" y="89395"/>
                </a:lnTo>
                <a:lnTo>
                  <a:pt x="1510538" y="111747"/>
                </a:lnTo>
                <a:lnTo>
                  <a:pt x="1574780" y="146938"/>
                </a:lnTo>
                <a:lnTo>
                  <a:pt x="1635671" y="185483"/>
                </a:lnTo>
                <a:lnTo>
                  <a:pt x="1689028" y="226269"/>
                </a:lnTo>
                <a:lnTo>
                  <a:pt x="1740700" y="270408"/>
                </a:lnTo>
                <a:lnTo>
                  <a:pt x="1628978" y="292747"/>
                </a:lnTo>
                <a:close/>
              </a:path>
            </a:pathLst>
          </a:custGeom>
          <a:solidFill>
            <a:srgbClr val="86BBFF">
              <a:alpha val="50000"/>
            </a:srgbClr>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7" name="object 17"/>
          <p:cNvSpPr/>
          <p:nvPr/>
        </p:nvSpPr>
        <p:spPr>
          <a:xfrm>
            <a:off x="8116062" y="3652012"/>
            <a:ext cx="1711960" cy="774700"/>
          </a:xfrm>
          <a:custGeom>
            <a:avLst/>
            <a:gdLst/>
            <a:ahLst/>
            <a:cxnLst/>
            <a:rect l="l" t="t" r="r" b="b"/>
            <a:pathLst>
              <a:path w="1711959" h="774700">
                <a:moveTo>
                  <a:pt x="0" y="0"/>
                </a:moveTo>
                <a:lnTo>
                  <a:pt x="1711452" y="0"/>
                </a:lnTo>
                <a:lnTo>
                  <a:pt x="1711452" y="774191"/>
                </a:lnTo>
                <a:lnTo>
                  <a:pt x="0" y="774191"/>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8" name="object 18"/>
          <p:cNvSpPr/>
          <p:nvPr/>
        </p:nvSpPr>
        <p:spPr>
          <a:xfrm>
            <a:off x="7702918" y="3652380"/>
            <a:ext cx="413384" cy="774065"/>
          </a:xfrm>
          <a:custGeom>
            <a:avLst/>
            <a:gdLst/>
            <a:ahLst/>
            <a:cxnLst/>
            <a:rect l="l" t="t" r="r" b="b"/>
            <a:pathLst>
              <a:path w="413384" h="774064">
                <a:moveTo>
                  <a:pt x="412965" y="773950"/>
                </a:moveTo>
                <a:lnTo>
                  <a:pt x="0" y="482892"/>
                </a:lnTo>
                <a:lnTo>
                  <a:pt x="0" y="335470"/>
                </a:lnTo>
                <a:lnTo>
                  <a:pt x="412965" y="0"/>
                </a:lnTo>
                <a:lnTo>
                  <a:pt x="412965" y="773950"/>
                </a:lnTo>
                <a:close/>
              </a:path>
            </a:pathLst>
          </a:custGeom>
          <a:solidFill>
            <a:srgbClr val="F80F16"/>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9" name="object 19"/>
          <p:cNvSpPr/>
          <p:nvPr/>
        </p:nvSpPr>
        <p:spPr>
          <a:xfrm>
            <a:off x="3070098" y="3651885"/>
            <a:ext cx="1711960" cy="774700"/>
          </a:xfrm>
          <a:custGeom>
            <a:avLst/>
            <a:gdLst/>
            <a:ahLst/>
            <a:cxnLst/>
            <a:rect l="l" t="t" r="r" b="b"/>
            <a:pathLst>
              <a:path w="1711960" h="774700">
                <a:moveTo>
                  <a:pt x="0" y="0"/>
                </a:moveTo>
                <a:lnTo>
                  <a:pt x="1711452" y="0"/>
                </a:lnTo>
                <a:lnTo>
                  <a:pt x="1711452" y="774191"/>
                </a:lnTo>
                <a:lnTo>
                  <a:pt x="0" y="774191"/>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0" name="object 20"/>
          <p:cNvSpPr/>
          <p:nvPr/>
        </p:nvSpPr>
        <p:spPr>
          <a:xfrm>
            <a:off x="4780965" y="3652380"/>
            <a:ext cx="415290" cy="774065"/>
          </a:xfrm>
          <a:custGeom>
            <a:avLst/>
            <a:gdLst/>
            <a:ahLst/>
            <a:cxnLst/>
            <a:rect l="l" t="t" r="r" b="b"/>
            <a:pathLst>
              <a:path w="415289" h="774064">
                <a:moveTo>
                  <a:pt x="0" y="773950"/>
                </a:moveTo>
                <a:lnTo>
                  <a:pt x="0" y="0"/>
                </a:lnTo>
                <a:lnTo>
                  <a:pt x="414858" y="335470"/>
                </a:lnTo>
                <a:lnTo>
                  <a:pt x="414858" y="482892"/>
                </a:lnTo>
                <a:lnTo>
                  <a:pt x="0" y="773950"/>
                </a:lnTo>
                <a:close/>
              </a:path>
            </a:pathLst>
          </a:custGeom>
          <a:solidFill>
            <a:srgbClr val="F80F16"/>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3" name="object 23"/>
          <p:cNvSpPr txBox="1"/>
          <p:nvPr/>
        </p:nvSpPr>
        <p:spPr>
          <a:xfrm>
            <a:off x="3301745" y="2173732"/>
            <a:ext cx="1711960" cy="497572"/>
          </a:xfrm>
          <a:prstGeom prst="rect">
            <a:avLst/>
          </a:prstGeom>
        </p:spPr>
        <p:txBody>
          <a:bodyPr vert="horz" wrap="square" lIns="0" tIns="0" rIns="0" bIns="0" rtlCol="0">
            <a:spAutoFit/>
          </a:bodyPr>
          <a:lstStyle/>
          <a:p>
            <a:pPr>
              <a:lnSpc>
                <a:spcPct val="100000"/>
              </a:lnSpc>
            </a:pPr>
            <a:endParaRPr sz="1200" dirty="0">
              <a:latin typeface="微软雅黑" panose="020B0503020204020204" charset="-122"/>
              <a:ea typeface="微软雅黑" panose="020B0503020204020204" charset="-122"/>
              <a:cs typeface="Times New Roman" panose="02020603050405020304"/>
            </a:endParaRPr>
          </a:p>
          <a:p>
            <a:pPr marL="539115">
              <a:lnSpc>
                <a:spcPct val="100000"/>
              </a:lnSpc>
              <a:spcBef>
                <a:spcPts val="1020"/>
              </a:spcBef>
            </a:pPr>
            <a:r>
              <a:rPr sz="1200" b="1" dirty="0" err="1" smtClean="0">
                <a:solidFill>
                  <a:srgbClr val="FFFFFF"/>
                </a:solidFill>
                <a:latin typeface="微软雅黑" panose="020B0503020204020204" charset="-122"/>
                <a:ea typeface="微软雅黑" panose="020B0503020204020204" charset="-122"/>
                <a:cs typeface="微软雅黑" panose="020B0503020204020204" charset="-122"/>
              </a:rPr>
              <a:t>淘璞空间</a:t>
            </a:r>
            <a:endParaRPr sz="1200" dirty="0">
              <a:latin typeface="微软雅黑" panose="020B0503020204020204" charset="-122"/>
              <a:ea typeface="微软雅黑" panose="020B0503020204020204" charset="-122"/>
              <a:cs typeface="微软雅黑" panose="020B0503020204020204" charset="-122"/>
            </a:endParaRPr>
          </a:p>
        </p:txBody>
      </p:sp>
      <p:sp>
        <p:nvSpPr>
          <p:cNvPr id="24" name="object 24"/>
          <p:cNvSpPr txBox="1"/>
          <p:nvPr/>
        </p:nvSpPr>
        <p:spPr>
          <a:xfrm>
            <a:off x="3063112" y="3791711"/>
            <a:ext cx="1711960" cy="492125"/>
          </a:xfrm>
          <a:prstGeom prst="rect">
            <a:avLst/>
          </a:prstGeom>
        </p:spPr>
        <p:txBody>
          <a:bodyPr vert="horz" wrap="square" lIns="0" tIns="50165" rIns="0" bIns="0" rtlCol="0">
            <a:spAutoFit/>
          </a:bodyPr>
          <a:lstStyle/>
          <a:p>
            <a:pPr marL="626110" marR="10160" indent="-152400">
              <a:lnSpc>
                <a:spcPct val="120000"/>
              </a:lnSpc>
              <a:spcBef>
                <a:spcPts val="395"/>
              </a:spcBef>
            </a:pPr>
            <a:r>
              <a:rPr sz="1200" b="1" dirty="0" err="1" smtClean="0">
                <a:solidFill>
                  <a:srgbClr val="FFFFFF"/>
                </a:solidFill>
                <a:latin typeface="微软雅黑" panose="020B0503020204020204" charset="-122"/>
                <a:ea typeface="微软雅黑" panose="020B0503020204020204" charset="-122"/>
                <a:cs typeface="微软雅黑" panose="020B0503020204020204" charset="-122"/>
              </a:rPr>
              <a:t>商业地产婴童</a:t>
            </a:r>
            <a:r>
              <a:rPr lang="zh-CN" altLang="en-US" sz="1200" b="1" dirty="0" smtClean="0">
                <a:solidFill>
                  <a:srgbClr val="FFFFFF"/>
                </a:solidFill>
                <a:latin typeface="微软雅黑" panose="020B0503020204020204" charset="-122"/>
                <a:ea typeface="微软雅黑" panose="020B0503020204020204" charset="-122"/>
                <a:cs typeface="微软雅黑" panose="020B0503020204020204" charset="-122"/>
              </a:rPr>
              <a:t>业态</a:t>
            </a:r>
            <a:r>
              <a:rPr sz="1200" b="1" dirty="0" smtClean="0">
                <a:solidFill>
                  <a:srgbClr val="FFFFFF"/>
                </a:solidFill>
                <a:latin typeface="微软雅黑" panose="020B0503020204020204" charset="-122"/>
                <a:ea typeface="微软雅黑" panose="020B0503020204020204" charset="-122"/>
                <a:cs typeface="微软雅黑" panose="020B0503020204020204" charset="-122"/>
              </a:rPr>
              <a:t>  </a:t>
            </a:r>
            <a:r>
              <a:rPr sz="1200" b="1" dirty="0">
                <a:solidFill>
                  <a:srgbClr val="FFFFFF"/>
                </a:solidFill>
                <a:latin typeface="微软雅黑" panose="020B0503020204020204" charset="-122"/>
                <a:ea typeface="微软雅黑" panose="020B0503020204020204" charset="-122"/>
                <a:cs typeface="微软雅黑" panose="020B0503020204020204" charset="-122"/>
              </a:rPr>
              <a:t>运营合作伙伴</a:t>
            </a:r>
          </a:p>
        </p:txBody>
      </p:sp>
      <p:sp>
        <p:nvSpPr>
          <p:cNvPr id="27" name="object 27"/>
          <p:cNvSpPr/>
          <p:nvPr/>
        </p:nvSpPr>
        <p:spPr>
          <a:xfrm>
            <a:off x="3396233" y="2437383"/>
            <a:ext cx="339851" cy="280415"/>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9" name="object 29"/>
          <p:cNvSpPr/>
          <p:nvPr/>
        </p:nvSpPr>
        <p:spPr>
          <a:xfrm>
            <a:off x="7994015" y="2437130"/>
            <a:ext cx="365760" cy="280670"/>
          </a:xfrm>
          <a:prstGeom prst="rect">
            <a:avLst/>
          </a:prstGeom>
          <a:blipFill>
            <a:blip r:embed="rId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30" name="object 30"/>
          <p:cNvSpPr/>
          <p:nvPr/>
        </p:nvSpPr>
        <p:spPr>
          <a:xfrm>
            <a:off x="8192262" y="3908044"/>
            <a:ext cx="333755" cy="234696"/>
          </a:xfrm>
          <a:prstGeom prst="rect">
            <a:avLst/>
          </a:prstGeom>
          <a:blipFill>
            <a:blip r:embed="rId5"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31" name="object 31"/>
          <p:cNvSpPr/>
          <p:nvPr/>
        </p:nvSpPr>
        <p:spPr>
          <a:xfrm>
            <a:off x="3196589" y="3887978"/>
            <a:ext cx="274320" cy="301751"/>
          </a:xfrm>
          <a:prstGeom prst="rect">
            <a:avLst/>
          </a:prstGeom>
          <a:blipFill>
            <a:blip r:embed="rId6"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32" name="object 32"/>
          <p:cNvSpPr/>
          <p:nvPr/>
        </p:nvSpPr>
        <p:spPr>
          <a:xfrm>
            <a:off x="7994141" y="5435092"/>
            <a:ext cx="324611" cy="329184"/>
          </a:xfrm>
          <a:prstGeom prst="rect">
            <a:avLst/>
          </a:prstGeom>
          <a:blipFill>
            <a:blip r:embed="rId7"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33" name="object 33"/>
          <p:cNvSpPr txBox="1"/>
          <p:nvPr/>
        </p:nvSpPr>
        <p:spPr>
          <a:xfrm>
            <a:off x="1193977" y="3579253"/>
            <a:ext cx="1739900" cy="916940"/>
          </a:xfrm>
          <a:prstGeom prst="rect">
            <a:avLst/>
          </a:prstGeom>
        </p:spPr>
        <p:txBody>
          <a:bodyPr vert="horz" wrap="square" lIns="0" tIns="0" rIns="0" bIns="0" rtlCol="0">
            <a:spAutoFit/>
          </a:bodyPr>
          <a:lstStyle/>
          <a:p>
            <a:pPr marL="12700">
              <a:lnSpc>
                <a:spcPct val="100000"/>
              </a:lnSpc>
            </a:pPr>
            <a:r>
              <a:rPr lang="en-US" sz="1400" b="1" spc="-5" dirty="0" smtClean="0">
                <a:solidFill>
                  <a:srgbClr val="808080"/>
                </a:solidFill>
                <a:latin typeface="微软雅黑" panose="020B0503020204020204" charset="-122"/>
                <a:ea typeface="微软雅黑" panose="020B0503020204020204" charset="-122"/>
                <a:cs typeface="微软雅黑" panose="020B0503020204020204" charset="-122"/>
              </a:rPr>
              <a:t>10</a:t>
            </a:r>
            <a:r>
              <a:rPr sz="1400" b="1" spc="-5" dirty="0" smtClean="0">
                <a:solidFill>
                  <a:srgbClr val="808080"/>
                </a:solidFill>
                <a:latin typeface="微软雅黑" panose="020B0503020204020204" charset="-122"/>
                <a:ea typeface="微软雅黑" panose="020B0503020204020204" charset="-122"/>
                <a:cs typeface="微软雅黑" panose="020B0503020204020204" charset="-122"/>
              </a:rPr>
              <a:t>0</a:t>
            </a:r>
            <a:r>
              <a:rPr sz="1400" b="1" spc="-5" dirty="0">
                <a:solidFill>
                  <a:srgbClr val="808080"/>
                </a:solidFill>
                <a:latin typeface="微软雅黑" panose="020B0503020204020204" charset="-122"/>
                <a:ea typeface="微软雅黑" panose="020B0503020204020204" charset="-122"/>
                <a:cs typeface="微软雅黑" panose="020B0503020204020204" charset="-122"/>
              </a:rPr>
              <a:t>+</a:t>
            </a:r>
            <a:endParaRPr sz="1400" dirty="0">
              <a:latin typeface="微软雅黑" panose="020B0503020204020204" charset="-122"/>
              <a:ea typeface="微软雅黑" panose="020B0503020204020204" charset="-122"/>
              <a:cs typeface="微软雅黑" panose="020B0503020204020204" charset="-122"/>
            </a:endParaRPr>
          </a:p>
          <a:p>
            <a:pPr marL="12700" marR="5080">
              <a:lnSpc>
                <a:spcPct val="120000"/>
              </a:lnSpc>
              <a:spcBef>
                <a:spcPts val="290"/>
              </a:spcBef>
            </a:pPr>
            <a:r>
              <a:rPr sz="900" dirty="0">
                <a:solidFill>
                  <a:srgbClr val="808080"/>
                </a:solidFill>
                <a:latin typeface="微软雅黑" panose="020B0503020204020204" charset="-122"/>
                <a:ea typeface="微软雅黑" panose="020B0503020204020204" charset="-122"/>
                <a:cs typeface="微软雅黑" panose="020B0503020204020204" charset="-122"/>
              </a:rPr>
              <a:t>与国内知名商业地产商强强联合</a:t>
            </a:r>
            <a:r>
              <a:rPr lang="zh-CN" sz="900" dirty="0">
                <a:solidFill>
                  <a:srgbClr val="808080"/>
                </a:solidFill>
                <a:latin typeface="微软雅黑" panose="020B0503020204020204" charset="-122"/>
                <a:ea typeface="微软雅黑" panose="020B0503020204020204" charset="-122"/>
                <a:cs typeface="微软雅黑" panose="020B0503020204020204" charset="-122"/>
              </a:rPr>
              <a:t>，</a:t>
            </a:r>
            <a:r>
              <a:rPr sz="900" dirty="0">
                <a:solidFill>
                  <a:srgbClr val="808080"/>
                </a:solidFill>
                <a:latin typeface="微软雅黑" panose="020B0503020204020204" charset="-122"/>
                <a:ea typeface="微软雅黑" panose="020B0503020204020204" charset="-122"/>
                <a:cs typeface="微软雅黑" panose="020B0503020204020204" charset="-122"/>
              </a:rPr>
              <a:t>  为其提供全方位的婴童业态线下品牌招商和线上平台运营服务</a:t>
            </a:r>
            <a:r>
              <a:rPr lang="zh-CN" sz="900" dirty="0">
                <a:solidFill>
                  <a:srgbClr val="808080"/>
                </a:solidFill>
                <a:latin typeface="微软雅黑" panose="020B0503020204020204" charset="-122"/>
                <a:ea typeface="微软雅黑" panose="020B0503020204020204" charset="-122"/>
                <a:cs typeface="微软雅黑" panose="020B0503020204020204" charset="-122"/>
              </a:rPr>
              <a:t>，</a:t>
            </a:r>
            <a:r>
              <a:rPr sz="900" dirty="0" err="1" smtClean="0">
                <a:solidFill>
                  <a:srgbClr val="808080"/>
                </a:solidFill>
                <a:latin typeface="微软雅黑" panose="020B0503020204020204" charset="-122"/>
                <a:ea typeface="微软雅黑" panose="020B0503020204020204" charset="-122"/>
                <a:cs typeface="微软雅黑" panose="020B0503020204020204" charset="-122"/>
              </a:rPr>
              <a:t>亲子活动策划执行</a:t>
            </a:r>
            <a:r>
              <a:rPr lang="zh-CN" altLang="en-US" sz="900" dirty="0" smtClean="0">
                <a:solidFill>
                  <a:srgbClr val="808080"/>
                </a:solidFill>
                <a:latin typeface="微软雅黑" panose="020B0503020204020204" charset="-122"/>
                <a:ea typeface="微软雅黑" panose="020B0503020204020204" charset="-122"/>
                <a:cs typeface="微软雅黑" panose="020B0503020204020204" charset="-122"/>
              </a:rPr>
              <a:t>等</a:t>
            </a:r>
            <a:endParaRPr sz="900" dirty="0">
              <a:latin typeface="微软雅黑" panose="020B0503020204020204" charset="-122"/>
              <a:ea typeface="微软雅黑" panose="020B0503020204020204" charset="-122"/>
              <a:cs typeface="微软雅黑" panose="020B0503020204020204" charset="-122"/>
            </a:endParaRPr>
          </a:p>
        </p:txBody>
      </p:sp>
      <p:sp>
        <p:nvSpPr>
          <p:cNvPr id="34" name="object 34"/>
          <p:cNvSpPr txBox="1"/>
          <p:nvPr/>
        </p:nvSpPr>
        <p:spPr>
          <a:xfrm>
            <a:off x="9964470" y="3604450"/>
            <a:ext cx="2082800" cy="822325"/>
          </a:xfrm>
          <a:prstGeom prst="rect">
            <a:avLst/>
          </a:prstGeom>
        </p:spPr>
        <p:txBody>
          <a:bodyPr vert="horz" wrap="square" lIns="0" tIns="0" rIns="0" bIns="0" rtlCol="0">
            <a:spAutoFit/>
          </a:bodyPr>
          <a:lstStyle/>
          <a:p>
            <a:pPr marL="12700">
              <a:lnSpc>
                <a:spcPct val="130000"/>
              </a:lnSpc>
            </a:pPr>
            <a:r>
              <a:rPr sz="1400" b="1" spc="-5" dirty="0" smtClean="0">
                <a:solidFill>
                  <a:srgbClr val="808080"/>
                </a:solidFill>
                <a:latin typeface="微软雅黑" panose="020B0503020204020204" charset="-122"/>
                <a:ea typeface="微软雅黑" panose="020B0503020204020204" charset="-122"/>
                <a:cs typeface="微软雅黑" panose="020B0503020204020204" charset="-122"/>
              </a:rPr>
              <a:t>10</a:t>
            </a:r>
            <a:r>
              <a:rPr lang="en-US" sz="1400" b="1" spc="-5" dirty="0" smtClean="0">
                <a:solidFill>
                  <a:srgbClr val="808080"/>
                </a:solidFill>
                <a:latin typeface="微软雅黑" panose="020B0503020204020204" charset="-122"/>
                <a:ea typeface="微软雅黑" panose="020B0503020204020204" charset="-122"/>
                <a:cs typeface="微软雅黑" panose="020B0503020204020204" charset="-122"/>
              </a:rPr>
              <a:t>0</a:t>
            </a:r>
            <a:r>
              <a:rPr sz="1400" b="1" spc="-5" dirty="0" smtClean="0">
                <a:solidFill>
                  <a:srgbClr val="808080"/>
                </a:solidFill>
                <a:latin typeface="微软雅黑" panose="020B0503020204020204" charset="-122"/>
                <a:ea typeface="微软雅黑" panose="020B0503020204020204" charset="-122"/>
                <a:cs typeface="微软雅黑" panose="020B0503020204020204" charset="-122"/>
              </a:rPr>
              <a:t>+</a:t>
            </a:r>
            <a:endParaRPr sz="1400" dirty="0">
              <a:latin typeface="微软雅黑" panose="020B0503020204020204" charset="-122"/>
              <a:ea typeface="微软雅黑" panose="020B0503020204020204" charset="-122"/>
              <a:cs typeface="微软雅黑" panose="020B0503020204020204" charset="-122"/>
            </a:endParaRPr>
          </a:p>
          <a:p>
            <a:pPr marL="12700" marR="5080">
              <a:lnSpc>
                <a:spcPct val="130000"/>
              </a:lnSpc>
              <a:spcBef>
                <a:spcPts val="35"/>
              </a:spcBef>
            </a:pPr>
            <a:r>
              <a:rPr sz="900" dirty="0" err="1" smtClean="0">
                <a:solidFill>
                  <a:srgbClr val="808080"/>
                </a:solidFill>
                <a:latin typeface="微软雅黑" panose="020B0503020204020204" charset="-122"/>
                <a:ea typeface="微软雅黑" panose="020B0503020204020204" charset="-122"/>
                <a:cs typeface="微软雅黑" panose="020B0503020204020204" charset="-122"/>
              </a:rPr>
              <a:t>打造</a:t>
            </a:r>
            <a:r>
              <a:rPr lang="zh-CN" altLang="en-US" sz="900" dirty="0" smtClean="0">
                <a:solidFill>
                  <a:srgbClr val="808080"/>
                </a:solidFill>
                <a:latin typeface="微软雅黑" panose="020B0503020204020204" charset="-122"/>
                <a:ea typeface="微软雅黑" panose="020B0503020204020204" charset="-122"/>
                <a:cs typeface="微软雅黑" panose="020B0503020204020204" charset="-122"/>
              </a:rPr>
              <a:t>“与爱童行亲子家园”</a:t>
            </a:r>
            <a:r>
              <a:rPr sz="900" dirty="0" err="1" smtClean="0">
                <a:solidFill>
                  <a:srgbClr val="808080"/>
                </a:solidFill>
                <a:latin typeface="微软雅黑" panose="020B0503020204020204" charset="-122"/>
                <a:ea typeface="微软雅黑" panose="020B0503020204020204" charset="-122"/>
                <a:cs typeface="微软雅黑" panose="020B0503020204020204" charset="-122"/>
              </a:rPr>
              <a:t>淘璞公益品牌</a:t>
            </a:r>
            <a:r>
              <a:rPr lang="zh-CN" sz="900" dirty="0">
                <a:solidFill>
                  <a:srgbClr val="808080"/>
                </a:solidFill>
                <a:latin typeface="微软雅黑" panose="020B0503020204020204" charset="-122"/>
                <a:ea typeface="微软雅黑" panose="020B0503020204020204" charset="-122"/>
                <a:cs typeface="微软雅黑" panose="020B0503020204020204" charset="-122"/>
              </a:rPr>
              <a:t>，</a:t>
            </a:r>
            <a:r>
              <a:rPr sz="900" dirty="0">
                <a:solidFill>
                  <a:srgbClr val="808080"/>
                </a:solidFill>
                <a:latin typeface="微软雅黑" panose="020B0503020204020204" charset="-122"/>
                <a:ea typeface="微软雅黑" panose="020B0503020204020204" charset="-122"/>
                <a:cs typeface="微软雅黑" panose="020B0503020204020204" charset="-122"/>
              </a:rPr>
              <a:t>  </a:t>
            </a:r>
            <a:r>
              <a:rPr sz="900" dirty="0" err="1" smtClean="0">
                <a:solidFill>
                  <a:srgbClr val="808080"/>
                </a:solidFill>
                <a:latin typeface="微软雅黑" panose="020B0503020204020204" charset="-122"/>
                <a:ea typeface="微软雅黑" panose="020B0503020204020204" charset="-122"/>
                <a:cs typeface="微软雅黑" panose="020B0503020204020204" charset="-122"/>
              </a:rPr>
              <a:t>为公益事业提供内容和资金支持</a:t>
            </a:r>
            <a:r>
              <a:rPr lang="zh-CN" sz="900" dirty="0">
                <a:solidFill>
                  <a:srgbClr val="808080"/>
                </a:solidFill>
                <a:latin typeface="微软雅黑" panose="020B0503020204020204" charset="-122"/>
                <a:ea typeface="微软雅黑" panose="020B0503020204020204" charset="-122"/>
                <a:cs typeface="微软雅黑" panose="020B0503020204020204" charset="-122"/>
              </a:rPr>
              <a:t>，</a:t>
            </a:r>
            <a:r>
              <a:rPr sz="900" dirty="0">
                <a:solidFill>
                  <a:srgbClr val="808080"/>
                </a:solidFill>
                <a:latin typeface="微软雅黑" panose="020B0503020204020204" charset="-122"/>
                <a:ea typeface="微软雅黑" panose="020B0503020204020204" charset="-122"/>
                <a:cs typeface="微软雅黑" panose="020B0503020204020204" charset="-122"/>
              </a:rPr>
              <a:t>与公共资源形成有效协同，助力平台发展</a:t>
            </a:r>
            <a:endParaRPr sz="900" dirty="0">
              <a:latin typeface="微软雅黑" panose="020B0503020204020204" charset="-122"/>
              <a:ea typeface="微软雅黑" panose="020B0503020204020204" charset="-122"/>
              <a:cs typeface="微软雅黑" panose="020B0503020204020204" charset="-122"/>
            </a:endParaRPr>
          </a:p>
        </p:txBody>
      </p:sp>
      <p:sp>
        <p:nvSpPr>
          <p:cNvPr id="35" name="object 35"/>
          <p:cNvSpPr txBox="1"/>
          <p:nvPr/>
        </p:nvSpPr>
        <p:spPr>
          <a:xfrm>
            <a:off x="9767569" y="5200014"/>
            <a:ext cx="1773683" cy="1046440"/>
          </a:xfrm>
          <a:prstGeom prst="rect">
            <a:avLst/>
          </a:prstGeom>
        </p:spPr>
        <p:txBody>
          <a:bodyPr vert="horz" wrap="square" lIns="0" tIns="0" rIns="0" bIns="0" rtlCol="0">
            <a:spAutoFit/>
          </a:bodyPr>
          <a:lstStyle/>
          <a:p>
            <a:pPr marL="12700">
              <a:lnSpc>
                <a:spcPct val="100000"/>
              </a:lnSpc>
            </a:pPr>
            <a:r>
              <a:rPr sz="1400" b="1" spc="-5" dirty="0">
                <a:solidFill>
                  <a:srgbClr val="808080"/>
                </a:solidFill>
                <a:latin typeface="微软雅黑" panose="020B0503020204020204" charset="-122"/>
                <a:ea typeface="微软雅黑" panose="020B0503020204020204" charset="-122"/>
                <a:cs typeface="微软雅黑" panose="020B0503020204020204" charset="-122"/>
              </a:rPr>
              <a:t>100+&amp;1000+</a:t>
            </a:r>
            <a:endParaRPr sz="1400" dirty="0">
              <a:latin typeface="微软雅黑" panose="020B0503020204020204" charset="-122"/>
              <a:ea typeface="微软雅黑" panose="020B0503020204020204" charset="-122"/>
              <a:cs typeface="微软雅黑" panose="020B0503020204020204" charset="-122"/>
            </a:endParaRPr>
          </a:p>
          <a:p>
            <a:pPr marL="12700" marR="5080">
              <a:lnSpc>
                <a:spcPct val="120000"/>
              </a:lnSpc>
              <a:spcBef>
                <a:spcPts val="35"/>
              </a:spcBef>
            </a:pPr>
            <a:r>
              <a:rPr lang="zh-CN" altLang="en-US" sz="900" spc="-5" dirty="0">
                <a:solidFill>
                  <a:srgbClr val="808080"/>
                </a:solidFill>
                <a:latin typeface="微软雅黑" panose="020B0503020204020204" charset="-122"/>
                <a:ea typeface="微软雅黑" panose="020B0503020204020204" charset="-122"/>
                <a:cs typeface="微软雅黑" panose="020B0503020204020204" charset="-122"/>
              </a:rPr>
              <a:t>优选</a:t>
            </a:r>
            <a:r>
              <a:rPr sz="900" spc="-5" dirty="0" smtClean="0">
                <a:solidFill>
                  <a:srgbClr val="808080"/>
                </a:solidFill>
                <a:latin typeface="微软雅黑" panose="020B0503020204020204" charset="-122"/>
                <a:ea typeface="微软雅黑" panose="020B0503020204020204" charset="-122"/>
                <a:cs typeface="微软雅黑" panose="020B0503020204020204" charset="-122"/>
              </a:rPr>
              <a:t>100</a:t>
            </a:r>
            <a:r>
              <a:rPr sz="900" spc="-5" dirty="0">
                <a:solidFill>
                  <a:srgbClr val="808080"/>
                </a:solidFill>
                <a:latin typeface="微软雅黑" panose="020B0503020204020204" charset="-122"/>
                <a:ea typeface="微软雅黑" panose="020B0503020204020204" charset="-122"/>
                <a:cs typeface="微软雅黑" panose="020B0503020204020204" charset="-122"/>
              </a:rPr>
              <a:t>+优质品牌，</a:t>
            </a:r>
            <a:r>
              <a:rPr sz="900" spc="-5" dirty="0" smtClean="0">
                <a:solidFill>
                  <a:srgbClr val="808080"/>
                </a:solidFill>
                <a:latin typeface="微软雅黑" panose="020B0503020204020204" charset="-122"/>
                <a:ea typeface="微软雅黑" panose="020B0503020204020204" charset="-122"/>
                <a:cs typeface="微软雅黑" panose="020B0503020204020204" charset="-122"/>
              </a:rPr>
              <a:t>1000+SKU</a:t>
            </a:r>
            <a:r>
              <a:rPr lang="zh-CN" altLang="en-US" sz="900" spc="-5" dirty="0" smtClean="0">
                <a:solidFill>
                  <a:srgbClr val="808080"/>
                </a:solidFill>
                <a:latin typeface="微软雅黑" panose="020B0503020204020204" charset="-122"/>
                <a:ea typeface="微软雅黑" panose="020B0503020204020204" charset="-122"/>
                <a:cs typeface="微软雅黑" panose="020B0503020204020204" charset="-122"/>
              </a:rPr>
              <a:t>提供品牌孵化服务，</a:t>
            </a:r>
            <a:r>
              <a:rPr lang="zh-CN" altLang="en-US" sz="900" dirty="0" smtClean="0">
                <a:solidFill>
                  <a:srgbClr val="808080"/>
                </a:solidFill>
                <a:latin typeface="微软雅黑" panose="020B0503020204020204" charset="-122"/>
                <a:ea typeface="微软雅黑" panose="020B0503020204020204" charset="-122"/>
                <a:cs typeface="微软雅黑" panose="020B0503020204020204" charset="-122"/>
              </a:rPr>
              <a:t>协同金融金钩</a:t>
            </a:r>
            <a:r>
              <a:rPr sz="900" dirty="0" err="1" smtClean="0">
                <a:solidFill>
                  <a:srgbClr val="808080"/>
                </a:solidFill>
                <a:latin typeface="微软雅黑" panose="020B0503020204020204" charset="-122"/>
                <a:ea typeface="微软雅黑" panose="020B0503020204020204" charset="-122"/>
                <a:cs typeface="微软雅黑" panose="020B0503020204020204" charset="-122"/>
              </a:rPr>
              <a:t>提供供应链金融</a:t>
            </a:r>
            <a:r>
              <a:rPr lang="zh-CN" altLang="en-US" sz="900" dirty="0" smtClean="0">
                <a:solidFill>
                  <a:srgbClr val="808080"/>
                </a:solidFill>
                <a:latin typeface="微软雅黑" panose="020B0503020204020204" charset="-122"/>
                <a:ea typeface="微软雅黑" panose="020B0503020204020204" charset="-122"/>
                <a:cs typeface="微软雅黑" panose="020B0503020204020204" charset="-122"/>
              </a:rPr>
              <a:t>服务，</a:t>
            </a:r>
            <a:r>
              <a:rPr sz="900" dirty="0" smtClean="0">
                <a:solidFill>
                  <a:srgbClr val="808080"/>
                </a:solidFill>
                <a:latin typeface="微软雅黑" panose="020B0503020204020204" charset="-122"/>
                <a:ea typeface="微软雅黑" panose="020B0503020204020204" charset="-122"/>
                <a:cs typeface="微软雅黑" panose="020B0503020204020204" charset="-122"/>
              </a:rPr>
              <a:t>  </a:t>
            </a:r>
            <a:r>
              <a:rPr sz="900" dirty="0" err="1" smtClean="0">
                <a:solidFill>
                  <a:srgbClr val="808080"/>
                </a:solidFill>
                <a:latin typeface="微软雅黑" panose="020B0503020204020204" charset="-122"/>
                <a:ea typeface="微软雅黑" panose="020B0503020204020204" charset="-122"/>
                <a:cs typeface="微软雅黑" panose="020B0503020204020204" charset="-122"/>
              </a:rPr>
              <a:t>解决平台商户融资渠道</a:t>
            </a:r>
            <a:r>
              <a:rPr lang="zh-CN" altLang="en-US" sz="900" dirty="0" smtClean="0">
                <a:solidFill>
                  <a:srgbClr val="808080"/>
                </a:solidFill>
                <a:latin typeface="微软雅黑" panose="020B0503020204020204" charset="-122"/>
                <a:ea typeface="微软雅黑" panose="020B0503020204020204" charset="-122"/>
                <a:cs typeface="微软雅黑" panose="020B0503020204020204" charset="-122"/>
              </a:rPr>
              <a:t>，</a:t>
            </a:r>
            <a:r>
              <a:rPr sz="900" dirty="0" err="1" smtClean="0">
                <a:solidFill>
                  <a:srgbClr val="808080"/>
                </a:solidFill>
                <a:latin typeface="微软雅黑" panose="020B0503020204020204" charset="-122"/>
                <a:ea typeface="微软雅黑" panose="020B0503020204020204" charset="-122"/>
                <a:cs typeface="微软雅黑" panose="020B0503020204020204" charset="-122"/>
              </a:rPr>
              <a:t>提升平台与商户的盈利支撑</a:t>
            </a:r>
            <a:endParaRPr sz="900" dirty="0">
              <a:latin typeface="微软雅黑" panose="020B0503020204020204" charset="-122"/>
              <a:ea typeface="微软雅黑" panose="020B0503020204020204" charset="-122"/>
              <a:cs typeface="微软雅黑" panose="020B0503020204020204" charset="-122"/>
            </a:endParaRPr>
          </a:p>
        </p:txBody>
      </p:sp>
      <p:sp>
        <p:nvSpPr>
          <p:cNvPr id="36" name="object 36"/>
          <p:cNvSpPr txBox="1"/>
          <p:nvPr/>
        </p:nvSpPr>
        <p:spPr>
          <a:xfrm>
            <a:off x="1193799" y="2076450"/>
            <a:ext cx="1854200" cy="956310"/>
          </a:xfrm>
          <a:prstGeom prst="rect">
            <a:avLst/>
          </a:prstGeom>
        </p:spPr>
        <p:txBody>
          <a:bodyPr vert="horz" wrap="square" lIns="0" tIns="0" rIns="0" bIns="0" rtlCol="0">
            <a:spAutoFit/>
          </a:bodyPr>
          <a:lstStyle/>
          <a:p>
            <a:pPr marL="12700">
              <a:lnSpc>
                <a:spcPct val="100000"/>
              </a:lnSpc>
            </a:pPr>
            <a:r>
              <a:rPr lang="en-US" sz="1400" b="1" spc="-5" dirty="0" smtClean="0">
                <a:solidFill>
                  <a:srgbClr val="808080"/>
                </a:solidFill>
                <a:latin typeface="微软雅黑" panose="020B0503020204020204" charset="-122"/>
                <a:ea typeface="微软雅黑" panose="020B0503020204020204" charset="-122"/>
                <a:cs typeface="微软雅黑" panose="020B0503020204020204" charset="-122"/>
              </a:rPr>
              <a:t>50</a:t>
            </a:r>
            <a:r>
              <a:rPr sz="1400" b="1" spc="-5" dirty="0" smtClean="0">
                <a:solidFill>
                  <a:srgbClr val="808080"/>
                </a:solidFill>
                <a:latin typeface="微软雅黑" panose="020B0503020204020204" charset="-122"/>
                <a:ea typeface="微软雅黑" panose="020B0503020204020204" charset="-122"/>
                <a:cs typeface="微软雅黑" panose="020B0503020204020204" charset="-122"/>
              </a:rPr>
              <a:t>+</a:t>
            </a:r>
            <a:endParaRPr sz="1400" dirty="0">
              <a:latin typeface="微软雅黑" panose="020B0503020204020204" charset="-122"/>
              <a:ea typeface="微软雅黑" panose="020B0503020204020204" charset="-122"/>
              <a:cs typeface="微软雅黑" panose="020B0503020204020204" charset="-122"/>
            </a:endParaRPr>
          </a:p>
          <a:p>
            <a:pPr marL="12700" marR="5080">
              <a:lnSpc>
                <a:spcPct val="120000"/>
              </a:lnSpc>
              <a:spcBef>
                <a:spcPts val="600"/>
              </a:spcBef>
            </a:pPr>
            <a:r>
              <a:rPr sz="900" spc="-5" dirty="0">
                <a:solidFill>
                  <a:srgbClr val="808080"/>
                </a:solidFill>
                <a:latin typeface="微软雅黑" panose="020B0503020204020204" charset="-122"/>
                <a:ea typeface="微软雅黑" panose="020B0503020204020204" charset="-122"/>
                <a:cs typeface="微软雅黑" panose="020B0503020204020204" charset="-122"/>
              </a:rPr>
              <a:t>优选合作品牌形成淘璞超级IP</a:t>
            </a:r>
            <a:r>
              <a:rPr lang="zh-CN" sz="900" spc="-5" dirty="0">
                <a:solidFill>
                  <a:srgbClr val="808080"/>
                </a:solidFill>
                <a:latin typeface="微软雅黑" panose="020B0503020204020204" charset="-122"/>
                <a:ea typeface="微软雅黑" panose="020B0503020204020204" charset="-122"/>
                <a:cs typeface="微软雅黑" panose="020B0503020204020204" charset="-122"/>
              </a:rPr>
              <a:t>，</a:t>
            </a:r>
            <a:r>
              <a:rPr sz="900" dirty="0">
                <a:solidFill>
                  <a:srgbClr val="808080"/>
                </a:solidFill>
                <a:latin typeface="微软雅黑" panose="020B0503020204020204" charset="-122"/>
                <a:ea typeface="微软雅黑" panose="020B0503020204020204" charset="-122"/>
                <a:cs typeface="微软雅黑" panose="020B0503020204020204" charset="-122"/>
              </a:rPr>
              <a:t>打造中国儿童品牌集合店样板与标杆</a:t>
            </a:r>
            <a:r>
              <a:rPr lang="zh-CN" sz="900" dirty="0">
                <a:solidFill>
                  <a:srgbClr val="808080"/>
                </a:solidFill>
                <a:latin typeface="微软雅黑" panose="020B0503020204020204" charset="-122"/>
                <a:ea typeface="微软雅黑" panose="020B0503020204020204" charset="-122"/>
                <a:cs typeface="微软雅黑" panose="020B0503020204020204" charset="-122"/>
              </a:rPr>
              <a:t>，</a:t>
            </a:r>
            <a:r>
              <a:rPr sz="900" dirty="0">
                <a:solidFill>
                  <a:srgbClr val="808080"/>
                </a:solidFill>
                <a:latin typeface="微软雅黑" panose="020B0503020204020204" charset="-122"/>
                <a:ea typeface="微软雅黑" panose="020B0503020204020204" charset="-122"/>
                <a:cs typeface="微软雅黑" panose="020B0503020204020204" charset="-122"/>
              </a:rPr>
              <a:t>覆盖全国主要城市</a:t>
            </a:r>
            <a:r>
              <a:rPr lang="zh-CN" sz="900" dirty="0">
                <a:solidFill>
                  <a:srgbClr val="808080"/>
                </a:solidFill>
                <a:latin typeface="微软雅黑" panose="020B0503020204020204" charset="-122"/>
                <a:ea typeface="微软雅黑" panose="020B0503020204020204" charset="-122"/>
                <a:cs typeface="微软雅黑" panose="020B0503020204020204" charset="-122"/>
              </a:rPr>
              <a:t>，</a:t>
            </a:r>
            <a:r>
              <a:rPr sz="900" dirty="0">
                <a:solidFill>
                  <a:srgbClr val="808080"/>
                </a:solidFill>
                <a:latin typeface="微软雅黑" panose="020B0503020204020204" charset="-122"/>
                <a:ea typeface="微软雅黑" panose="020B0503020204020204" charset="-122"/>
                <a:cs typeface="微软雅黑" panose="020B0503020204020204" charset="-122"/>
              </a:rPr>
              <a:t>与淘璞合作门店形成有效协同</a:t>
            </a:r>
            <a:r>
              <a:rPr lang="zh-CN" sz="900" dirty="0">
                <a:solidFill>
                  <a:srgbClr val="808080"/>
                </a:solidFill>
                <a:latin typeface="微软雅黑" panose="020B0503020204020204" charset="-122"/>
                <a:ea typeface="微软雅黑" panose="020B0503020204020204" charset="-122"/>
                <a:cs typeface="微软雅黑" panose="020B0503020204020204" charset="-122"/>
              </a:rPr>
              <a:t>，</a:t>
            </a:r>
            <a:r>
              <a:rPr sz="900" dirty="0">
                <a:solidFill>
                  <a:srgbClr val="808080"/>
                </a:solidFill>
                <a:latin typeface="微软雅黑" panose="020B0503020204020204" charset="-122"/>
                <a:ea typeface="微软雅黑" panose="020B0503020204020204" charset="-122"/>
                <a:cs typeface="微软雅黑" panose="020B0503020204020204" charset="-122"/>
              </a:rPr>
              <a:t>增强消费者线下体验</a:t>
            </a:r>
            <a:endParaRPr sz="900" dirty="0">
              <a:latin typeface="微软雅黑" panose="020B0503020204020204" charset="-122"/>
              <a:ea typeface="微软雅黑" panose="020B0503020204020204" charset="-122"/>
              <a:cs typeface="微软雅黑" panose="020B0503020204020204" charset="-122"/>
            </a:endParaRPr>
          </a:p>
        </p:txBody>
      </p:sp>
      <p:sp>
        <p:nvSpPr>
          <p:cNvPr id="38" name="object 38"/>
          <p:cNvSpPr txBox="1"/>
          <p:nvPr/>
        </p:nvSpPr>
        <p:spPr>
          <a:xfrm>
            <a:off x="9906000" y="2167889"/>
            <a:ext cx="1968500" cy="811530"/>
          </a:xfrm>
          <a:prstGeom prst="rect">
            <a:avLst/>
          </a:prstGeom>
        </p:spPr>
        <p:txBody>
          <a:bodyPr vert="horz" wrap="square" lIns="0" tIns="0" rIns="0" bIns="0" rtlCol="0">
            <a:spAutoFit/>
          </a:bodyPr>
          <a:lstStyle/>
          <a:p>
            <a:pPr marL="77470">
              <a:lnSpc>
                <a:spcPct val="100000"/>
              </a:lnSpc>
            </a:pPr>
            <a:r>
              <a:rPr sz="1400" b="1" spc="-5" dirty="0">
                <a:solidFill>
                  <a:srgbClr val="808080"/>
                </a:solidFill>
                <a:latin typeface="微软雅黑" panose="020B0503020204020204" charset="-122"/>
                <a:ea typeface="微软雅黑" panose="020B0503020204020204" charset="-122"/>
                <a:cs typeface="微软雅黑" panose="020B0503020204020204" charset="-122"/>
              </a:rPr>
              <a:t>1,000,000,000+</a:t>
            </a:r>
            <a:endParaRPr sz="1400" dirty="0">
              <a:latin typeface="微软雅黑" panose="020B0503020204020204" charset="-122"/>
              <a:ea typeface="微软雅黑" panose="020B0503020204020204" charset="-122"/>
              <a:cs typeface="微软雅黑" panose="020B0503020204020204" charset="-122"/>
            </a:endParaRPr>
          </a:p>
          <a:p>
            <a:pPr marL="12700" marR="5080">
              <a:lnSpc>
                <a:spcPct val="120000"/>
              </a:lnSpc>
              <a:spcBef>
                <a:spcPts val="765"/>
              </a:spcBef>
            </a:pPr>
            <a:r>
              <a:rPr sz="900" dirty="0">
                <a:solidFill>
                  <a:srgbClr val="808080"/>
                </a:solidFill>
                <a:latin typeface="微软雅黑" panose="020B0503020204020204" charset="-122"/>
                <a:ea typeface="微软雅黑" panose="020B0503020204020204" charset="-122"/>
                <a:cs typeface="微软雅黑" panose="020B0503020204020204" charset="-122"/>
              </a:rPr>
              <a:t>深挖平台商户资源</a:t>
            </a:r>
            <a:r>
              <a:rPr lang="zh-CN" altLang="en-US" sz="900" dirty="0">
                <a:solidFill>
                  <a:srgbClr val="808080"/>
                </a:solidFill>
                <a:latin typeface="微软雅黑" panose="020B0503020204020204" charset="-122"/>
                <a:ea typeface="微软雅黑" panose="020B0503020204020204" charset="-122"/>
                <a:cs typeface="微软雅黑" panose="020B0503020204020204" charset="-122"/>
              </a:rPr>
              <a:t>，</a:t>
            </a:r>
            <a:r>
              <a:rPr sz="900" dirty="0">
                <a:solidFill>
                  <a:srgbClr val="808080"/>
                </a:solidFill>
                <a:latin typeface="微软雅黑" panose="020B0503020204020204" charset="-122"/>
                <a:ea typeface="微软雅黑" panose="020B0503020204020204" charset="-122"/>
                <a:cs typeface="微软雅黑" panose="020B0503020204020204" charset="-122"/>
              </a:rPr>
              <a:t>领投或参投亲子娱乐、婴童服务等企业</a:t>
            </a:r>
            <a:r>
              <a:rPr lang="zh-CN" sz="900" dirty="0">
                <a:solidFill>
                  <a:srgbClr val="808080"/>
                </a:solidFill>
                <a:latin typeface="微软雅黑" panose="020B0503020204020204" charset="-122"/>
                <a:ea typeface="微软雅黑" panose="020B0503020204020204" charset="-122"/>
                <a:cs typeface="微软雅黑" panose="020B0503020204020204" charset="-122"/>
              </a:rPr>
              <a:t>，</a:t>
            </a:r>
            <a:r>
              <a:rPr sz="900" dirty="0">
                <a:solidFill>
                  <a:srgbClr val="808080"/>
                </a:solidFill>
                <a:latin typeface="微软雅黑" panose="020B0503020204020204" charset="-122"/>
                <a:ea typeface="微软雅黑" panose="020B0503020204020204" charset="-122"/>
                <a:cs typeface="微软雅黑" panose="020B0503020204020204" charset="-122"/>
              </a:rPr>
              <a:t>为平台孵化稳定的宽口径精准流量来源</a:t>
            </a:r>
            <a:endParaRPr sz="900" dirty="0">
              <a:latin typeface="微软雅黑" panose="020B0503020204020204" charset="-122"/>
              <a:ea typeface="微软雅黑" panose="020B0503020204020204" charset="-122"/>
              <a:cs typeface="微软雅黑" panose="020B0503020204020204" charset="-122"/>
            </a:endParaRPr>
          </a:p>
        </p:txBody>
      </p:sp>
      <p:sp>
        <p:nvSpPr>
          <p:cNvPr id="39" name="object 39"/>
          <p:cNvSpPr/>
          <p:nvPr/>
        </p:nvSpPr>
        <p:spPr>
          <a:xfrm>
            <a:off x="5778245" y="3519424"/>
            <a:ext cx="1286256" cy="614172"/>
          </a:xfrm>
          <a:prstGeom prst="rect">
            <a:avLst/>
          </a:prstGeom>
          <a:blipFill>
            <a:blip r:embed="rId8"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40" name="object 40"/>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1" name="object 41"/>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2" name="object 42"/>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3" name="object 43"/>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4" name="object 44"/>
          <p:cNvSpPr/>
          <p:nvPr/>
        </p:nvSpPr>
        <p:spPr>
          <a:xfrm>
            <a:off x="10893552" y="1065275"/>
            <a:ext cx="1153668" cy="489203"/>
          </a:xfrm>
          <a:prstGeom prst="rect">
            <a:avLst/>
          </a:prstGeom>
          <a:blipFill>
            <a:blip r:embed="rId9"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45" name="object 45"/>
          <p:cNvSpPr txBox="1"/>
          <p:nvPr/>
        </p:nvSpPr>
        <p:spPr>
          <a:xfrm>
            <a:off x="6204585" y="4283709"/>
            <a:ext cx="482600" cy="28702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微软雅黑" panose="020B0503020204020204" charset="-122"/>
                <a:ea typeface="微软雅黑" panose="020B0503020204020204" charset="-122"/>
                <a:cs typeface="微软雅黑" panose="020B0503020204020204" charset="-122"/>
              </a:rPr>
              <a:t>平台</a:t>
            </a:r>
          </a:p>
        </p:txBody>
      </p:sp>
      <p:sp>
        <p:nvSpPr>
          <p:cNvPr id="47" name="object 47"/>
          <p:cNvSpPr txBox="1">
            <a:spLocks noGrp="1"/>
          </p:cNvSpPr>
          <p:nvPr>
            <p:ph type="sldNum" sz="quarter" idx="7"/>
          </p:nvPr>
        </p:nvSpPr>
        <p:spPr>
          <a:xfrm>
            <a:off x="10371455" y="6816725"/>
            <a:ext cx="1537335"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solidFill>
                  <a:schemeClr val="bg1"/>
                </a:solidFill>
                <a:latin typeface="微软雅黑" panose="020B0503020204020204" charset="-122"/>
                <a:ea typeface="微软雅黑" panose="020B0503020204020204" charset="-122"/>
              </a:rPr>
              <a:t>14</a:t>
            </a:fld>
            <a:endParaRPr sz="1000" spc="10" dirty="0">
              <a:solidFill>
                <a:schemeClr val="bg1"/>
              </a:solidFill>
              <a:latin typeface="微软雅黑" panose="020B0503020204020204" charset="-122"/>
              <a:ea typeface="微软雅黑" panose="020B0503020204020204" charset="-122"/>
            </a:endParaRPr>
          </a:p>
        </p:txBody>
      </p:sp>
      <p:sp>
        <p:nvSpPr>
          <p:cNvPr id="37" name="object 3"/>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8" name="网格"/>
          <p:cNvSpPr/>
          <p:nvPr/>
        </p:nvSpPr>
        <p:spPr bwMode="auto">
          <a:xfrm rot="2700000">
            <a:off x="3413760" y="5447030"/>
            <a:ext cx="305435" cy="305435"/>
          </a:xfrm>
          <a:custGeom>
            <a:avLst/>
            <a:gdLst>
              <a:gd name="T0" fmla="*/ 900365 w 3123"/>
              <a:gd name="T1" fmla="*/ 0 h 3122"/>
              <a:gd name="T2" fmla="*/ 900365 w 3123"/>
              <a:gd name="T3" fmla="*/ 0 h 3122"/>
              <a:gd name="T4" fmla="*/ 900365 w 3123"/>
              <a:gd name="T5" fmla="*/ 0 h 3122"/>
              <a:gd name="T6" fmla="*/ 899788 w 3123"/>
              <a:gd name="T7" fmla="*/ 0 h 3122"/>
              <a:gd name="T8" fmla="*/ 899788 w 3123"/>
              <a:gd name="T9" fmla="*/ 0 h 3122"/>
              <a:gd name="T10" fmla="*/ 0 w 3123"/>
              <a:gd name="T11" fmla="*/ 900199 h 3122"/>
              <a:gd name="T12" fmla="*/ 899788 w 3123"/>
              <a:gd name="T13" fmla="*/ 1800397 h 3122"/>
              <a:gd name="T14" fmla="*/ 900365 w 3123"/>
              <a:gd name="T15" fmla="*/ 1800397 h 3122"/>
              <a:gd name="T16" fmla="*/ 900365 w 3123"/>
              <a:gd name="T17" fmla="*/ 1800397 h 3122"/>
              <a:gd name="T18" fmla="*/ 900365 w 3123"/>
              <a:gd name="T19" fmla="*/ 1800397 h 3122"/>
              <a:gd name="T20" fmla="*/ 1800153 w 3123"/>
              <a:gd name="T21" fmla="*/ 900199 h 3122"/>
              <a:gd name="T22" fmla="*/ 900365 w 3123"/>
              <a:gd name="T23" fmla="*/ 0 h 3122"/>
              <a:gd name="T24" fmla="*/ 1589184 w 3123"/>
              <a:gd name="T25" fmla="*/ 780249 h 3122"/>
              <a:gd name="T26" fmla="*/ 1316538 w 3123"/>
              <a:gd name="T27" fmla="*/ 780249 h 3122"/>
              <a:gd name="T28" fmla="*/ 1199526 w 3123"/>
              <a:gd name="T29" fmla="*/ 269310 h 3122"/>
              <a:gd name="T30" fmla="*/ 1589184 w 3123"/>
              <a:gd name="T31" fmla="*/ 780249 h 3122"/>
              <a:gd name="T32" fmla="*/ 900365 w 3123"/>
              <a:gd name="T33" fmla="*/ 179924 h 3122"/>
              <a:gd name="T34" fmla="*/ 1116521 w 3123"/>
              <a:gd name="T35" fmla="*/ 780249 h 3122"/>
              <a:gd name="T36" fmla="*/ 683632 w 3123"/>
              <a:gd name="T37" fmla="*/ 780249 h 3122"/>
              <a:gd name="T38" fmla="*/ 900365 w 3123"/>
              <a:gd name="T39" fmla="*/ 179924 h 3122"/>
              <a:gd name="T40" fmla="*/ 600627 w 3123"/>
              <a:gd name="T41" fmla="*/ 269310 h 3122"/>
              <a:gd name="T42" fmla="*/ 483615 w 3123"/>
              <a:gd name="T43" fmla="*/ 780249 h 3122"/>
              <a:gd name="T44" fmla="*/ 211545 w 3123"/>
              <a:gd name="T45" fmla="*/ 780249 h 3122"/>
              <a:gd name="T46" fmla="*/ 600627 w 3123"/>
              <a:gd name="T47" fmla="*/ 269310 h 3122"/>
              <a:gd name="T48" fmla="*/ 209816 w 3123"/>
              <a:gd name="T49" fmla="*/ 1019571 h 3122"/>
              <a:gd name="T50" fmla="*/ 483038 w 3123"/>
              <a:gd name="T51" fmla="*/ 1019571 h 3122"/>
              <a:gd name="T52" fmla="*/ 600627 w 3123"/>
              <a:gd name="T53" fmla="*/ 1540891 h 3122"/>
              <a:gd name="T54" fmla="*/ 209816 w 3123"/>
              <a:gd name="T55" fmla="*/ 1019571 h 3122"/>
              <a:gd name="T56" fmla="*/ 683055 w 3123"/>
              <a:gd name="T57" fmla="*/ 1019571 h 3122"/>
              <a:gd name="T58" fmla="*/ 1117098 w 3123"/>
              <a:gd name="T59" fmla="*/ 1019571 h 3122"/>
              <a:gd name="T60" fmla="*/ 899788 w 3123"/>
              <a:gd name="T61" fmla="*/ 1608939 h 3122"/>
              <a:gd name="T62" fmla="*/ 683055 w 3123"/>
              <a:gd name="T63" fmla="*/ 1019571 h 3122"/>
              <a:gd name="T64" fmla="*/ 1200102 w 3123"/>
              <a:gd name="T65" fmla="*/ 1540891 h 3122"/>
              <a:gd name="T66" fmla="*/ 1317691 w 3123"/>
              <a:gd name="T67" fmla="*/ 1019571 h 3122"/>
              <a:gd name="T68" fmla="*/ 1590337 w 3123"/>
              <a:gd name="T69" fmla="*/ 1019571 h 3122"/>
              <a:gd name="T70" fmla="*/ 1200102 w 3123"/>
              <a:gd name="T71" fmla="*/ 1540891 h 31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23" h="3122">
                <a:moveTo>
                  <a:pt x="1562" y="0"/>
                </a:moveTo>
                <a:cubicBezTo>
                  <a:pt x="1562" y="0"/>
                  <a:pt x="1562" y="0"/>
                  <a:pt x="1562" y="0"/>
                </a:cubicBezTo>
                <a:cubicBezTo>
                  <a:pt x="1562" y="0"/>
                  <a:pt x="1562" y="0"/>
                  <a:pt x="1562" y="0"/>
                </a:cubicBezTo>
                <a:cubicBezTo>
                  <a:pt x="1561" y="0"/>
                  <a:pt x="1561" y="0"/>
                  <a:pt x="1561" y="0"/>
                </a:cubicBezTo>
                <a:cubicBezTo>
                  <a:pt x="1561" y="0"/>
                  <a:pt x="1561" y="0"/>
                  <a:pt x="1561" y="0"/>
                </a:cubicBezTo>
                <a:cubicBezTo>
                  <a:pt x="699" y="0"/>
                  <a:pt x="0" y="699"/>
                  <a:pt x="0" y="1561"/>
                </a:cubicBezTo>
                <a:cubicBezTo>
                  <a:pt x="0" y="2423"/>
                  <a:pt x="699" y="3122"/>
                  <a:pt x="1561" y="3122"/>
                </a:cubicBezTo>
                <a:cubicBezTo>
                  <a:pt x="1562" y="3122"/>
                  <a:pt x="1562" y="3122"/>
                  <a:pt x="1562" y="3122"/>
                </a:cubicBezTo>
                <a:cubicBezTo>
                  <a:pt x="1562" y="3122"/>
                  <a:pt x="1562" y="3122"/>
                  <a:pt x="1562" y="3122"/>
                </a:cubicBezTo>
                <a:cubicBezTo>
                  <a:pt x="1562" y="3122"/>
                  <a:pt x="1562" y="3122"/>
                  <a:pt x="1562" y="3122"/>
                </a:cubicBezTo>
                <a:cubicBezTo>
                  <a:pt x="2424" y="3122"/>
                  <a:pt x="3123" y="2423"/>
                  <a:pt x="3123" y="1561"/>
                </a:cubicBezTo>
                <a:cubicBezTo>
                  <a:pt x="3123" y="699"/>
                  <a:pt x="2424" y="0"/>
                  <a:pt x="1562" y="0"/>
                </a:cubicBezTo>
                <a:close/>
                <a:moveTo>
                  <a:pt x="2757" y="1353"/>
                </a:moveTo>
                <a:cubicBezTo>
                  <a:pt x="2284" y="1353"/>
                  <a:pt x="2284" y="1353"/>
                  <a:pt x="2284" y="1353"/>
                </a:cubicBezTo>
                <a:cubicBezTo>
                  <a:pt x="2263" y="1041"/>
                  <a:pt x="2190" y="702"/>
                  <a:pt x="2081" y="467"/>
                </a:cubicBezTo>
                <a:cubicBezTo>
                  <a:pt x="2431" y="633"/>
                  <a:pt x="2688" y="937"/>
                  <a:pt x="2757" y="1353"/>
                </a:cubicBezTo>
                <a:close/>
                <a:moveTo>
                  <a:pt x="1562" y="312"/>
                </a:moveTo>
                <a:cubicBezTo>
                  <a:pt x="1631" y="312"/>
                  <a:pt x="1891" y="624"/>
                  <a:pt x="1937" y="1353"/>
                </a:cubicBezTo>
                <a:cubicBezTo>
                  <a:pt x="1186" y="1353"/>
                  <a:pt x="1186" y="1353"/>
                  <a:pt x="1186" y="1353"/>
                </a:cubicBezTo>
                <a:cubicBezTo>
                  <a:pt x="1232" y="624"/>
                  <a:pt x="1492" y="312"/>
                  <a:pt x="1562" y="312"/>
                </a:cubicBezTo>
                <a:close/>
                <a:moveTo>
                  <a:pt x="1042" y="467"/>
                </a:moveTo>
                <a:cubicBezTo>
                  <a:pt x="934" y="702"/>
                  <a:pt x="861" y="1041"/>
                  <a:pt x="839" y="1353"/>
                </a:cubicBezTo>
                <a:cubicBezTo>
                  <a:pt x="367" y="1353"/>
                  <a:pt x="367" y="1353"/>
                  <a:pt x="367" y="1353"/>
                </a:cubicBezTo>
                <a:cubicBezTo>
                  <a:pt x="435" y="937"/>
                  <a:pt x="693" y="633"/>
                  <a:pt x="1042" y="467"/>
                </a:cubicBezTo>
                <a:close/>
                <a:moveTo>
                  <a:pt x="364" y="1768"/>
                </a:moveTo>
                <a:cubicBezTo>
                  <a:pt x="838" y="1768"/>
                  <a:pt x="838" y="1768"/>
                  <a:pt x="838" y="1768"/>
                </a:cubicBezTo>
                <a:cubicBezTo>
                  <a:pt x="858" y="2081"/>
                  <a:pt x="932" y="2433"/>
                  <a:pt x="1042" y="2672"/>
                </a:cubicBezTo>
                <a:cubicBezTo>
                  <a:pt x="688" y="2503"/>
                  <a:pt x="428" y="2185"/>
                  <a:pt x="364" y="1768"/>
                </a:cubicBezTo>
                <a:close/>
                <a:moveTo>
                  <a:pt x="1185" y="1768"/>
                </a:moveTo>
                <a:cubicBezTo>
                  <a:pt x="1938" y="1768"/>
                  <a:pt x="1938" y="1768"/>
                  <a:pt x="1938" y="1768"/>
                </a:cubicBezTo>
                <a:cubicBezTo>
                  <a:pt x="1895" y="2393"/>
                  <a:pt x="1631" y="2790"/>
                  <a:pt x="1561" y="2790"/>
                </a:cubicBezTo>
                <a:cubicBezTo>
                  <a:pt x="1492" y="2790"/>
                  <a:pt x="1228" y="2393"/>
                  <a:pt x="1185" y="1768"/>
                </a:cubicBezTo>
                <a:close/>
                <a:moveTo>
                  <a:pt x="2082" y="2672"/>
                </a:moveTo>
                <a:cubicBezTo>
                  <a:pt x="2192" y="2433"/>
                  <a:pt x="2265" y="2081"/>
                  <a:pt x="2286" y="1768"/>
                </a:cubicBezTo>
                <a:cubicBezTo>
                  <a:pt x="2759" y="1768"/>
                  <a:pt x="2759" y="1768"/>
                  <a:pt x="2759" y="1768"/>
                </a:cubicBezTo>
                <a:cubicBezTo>
                  <a:pt x="2695" y="2185"/>
                  <a:pt x="2436" y="2503"/>
                  <a:pt x="2082" y="267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28" name="文本框 27"/>
          <p:cNvSpPr txBox="1"/>
          <p:nvPr/>
        </p:nvSpPr>
        <p:spPr>
          <a:xfrm>
            <a:off x="8423275" y="2324100"/>
            <a:ext cx="1097280" cy="460375"/>
          </a:xfrm>
          <a:prstGeom prst="rect">
            <a:avLst/>
          </a:prstGeom>
          <a:noFill/>
        </p:spPr>
        <p:txBody>
          <a:bodyPr wrap="none" rtlCol="0">
            <a:spAutoFit/>
          </a:bodyPr>
          <a:lstStyle/>
          <a:p>
            <a:pPr algn="ctr"/>
            <a:r>
              <a:rPr lang="zh-CN" altLang="en-US" sz="1200" b="1">
                <a:solidFill>
                  <a:schemeClr val="bg1"/>
                </a:solidFill>
                <a:latin typeface="微软雅黑" panose="020B0503020204020204" charset="-122"/>
                <a:ea typeface="微软雅黑" panose="020B0503020204020204" charset="-122"/>
              </a:rPr>
              <a:t>婴童产业</a:t>
            </a:r>
          </a:p>
          <a:p>
            <a:pPr algn="ctr"/>
            <a:r>
              <a:rPr lang="zh-CN" altLang="en-US" sz="1200" b="1">
                <a:solidFill>
                  <a:schemeClr val="bg1"/>
                </a:solidFill>
                <a:latin typeface="微软雅黑" panose="020B0503020204020204" charset="-122"/>
                <a:ea typeface="微软雅黑" panose="020B0503020204020204" charset="-122"/>
              </a:rPr>
              <a:t>投资孵化基金</a:t>
            </a:r>
          </a:p>
        </p:txBody>
      </p:sp>
      <p:sp>
        <p:nvSpPr>
          <p:cNvPr id="49" name="文本框 48"/>
          <p:cNvSpPr txBox="1"/>
          <p:nvPr/>
        </p:nvSpPr>
        <p:spPr>
          <a:xfrm>
            <a:off x="8591272" y="3785235"/>
            <a:ext cx="1107996" cy="461665"/>
          </a:xfrm>
          <a:prstGeom prst="rect">
            <a:avLst/>
          </a:prstGeom>
          <a:noFill/>
        </p:spPr>
        <p:txBody>
          <a:bodyPr wrap="none" rtlCol="0">
            <a:spAutoFit/>
          </a:bodyPr>
          <a:lstStyle/>
          <a:p>
            <a:pPr algn="ctr"/>
            <a:r>
              <a:rPr lang="zh-CN" altLang="en-US" sz="1200" b="1" dirty="0">
                <a:solidFill>
                  <a:schemeClr val="bg1"/>
                </a:solidFill>
                <a:latin typeface="微软雅黑" panose="020B0503020204020204" charset="-122"/>
                <a:ea typeface="微软雅黑" panose="020B0503020204020204" charset="-122"/>
              </a:rPr>
              <a:t>婴童公益事业</a:t>
            </a:r>
          </a:p>
          <a:p>
            <a:pPr algn="ctr"/>
            <a:r>
              <a:rPr lang="zh-CN" altLang="en-US" sz="1200" b="1" dirty="0">
                <a:solidFill>
                  <a:schemeClr val="bg1"/>
                </a:solidFill>
                <a:latin typeface="微软雅黑" panose="020B0503020204020204" charset="-122"/>
                <a:ea typeface="微软雅黑" panose="020B0503020204020204" charset="-122"/>
              </a:rPr>
              <a:t>伙伴群</a:t>
            </a:r>
          </a:p>
        </p:txBody>
      </p:sp>
      <p:sp>
        <p:nvSpPr>
          <p:cNvPr id="50" name="文本框 49"/>
          <p:cNvSpPr txBox="1"/>
          <p:nvPr/>
        </p:nvSpPr>
        <p:spPr>
          <a:xfrm>
            <a:off x="3746112" y="5356860"/>
            <a:ext cx="1261884" cy="461665"/>
          </a:xfrm>
          <a:prstGeom prst="rect">
            <a:avLst/>
          </a:prstGeom>
          <a:noFill/>
        </p:spPr>
        <p:txBody>
          <a:bodyPr wrap="none" rtlCol="0">
            <a:spAutoFit/>
          </a:bodyPr>
          <a:lstStyle/>
          <a:p>
            <a:pPr algn="ctr"/>
            <a:r>
              <a:rPr lang="zh-CN" altLang="en-US" sz="1200" b="1" dirty="0">
                <a:solidFill>
                  <a:schemeClr val="bg1"/>
                </a:solidFill>
                <a:latin typeface="微软雅黑" panose="020B0503020204020204" charset="-122"/>
                <a:ea typeface="微软雅黑" panose="020B0503020204020204" charset="-122"/>
              </a:rPr>
              <a:t>婴童</a:t>
            </a:r>
            <a:r>
              <a:rPr lang="zh-CN" altLang="en-US" sz="1200" b="1" dirty="0" smtClean="0">
                <a:solidFill>
                  <a:schemeClr val="bg1"/>
                </a:solidFill>
                <a:latin typeface="微软雅黑" panose="020B0503020204020204" charset="-122"/>
                <a:ea typeface="微软雅黑" panose="020B0503020204020204" charset="-122"/>
              </a:rPr>
              <a:t>产业</a:t>
            </a:r>
            <a:r>
              <a:rPr lang="zh-CN" altLang="en-US" sz="1200" b="1" dirty="0">
                <a:solidFill>
                  <a:schemeClr val="bg1"/>
                </a:solidFill>
                <a:latin typeface="微软雅黑" panose="020B0503020204020204" charset="-122"/>
                <a:ea typeface="微软雅黑" panose="020B0503020204020204" charset="-122"/>
              </a:rPr>
              <a:t>（园</a:t>
            </a:r>
            <a:r>
              <a:rPr lang="zh-CN" altLang="en-US" sz="1200" b="1" dirty="0" smtClean="0">
                <a:solidFill>
                  <a:schemeClr val="bg1"/>
                </a:solidFill>
                <a:latin typeface="微软雅黑" panose="020B0503020204020204" charset="-122"/>
                <a:ea typeface="微软雅黑" panose="020B0503020204020204" charset="-122"/>
              </a:rPr>
              <a:t>）</a:t>
            </a:r>
            <a:endParaRPr lang="en-US" altLang="zh-CN" sz="1200" b="1" dirty="0" smtClean="0">
              <a:solidFill>
                <a:schemeClr val="bg1"/>
              </a:solidFill>
              <a:latin typeface="微软雅黑" panose="020B0503020204020204" charset="-122"/>
              <a:ea typeface="微软雅黑" panose="020B0503020204020204" charset="-122"/>
            </a:endParaRPr>
          </a:p>
          <a:p>
            <a:pPr algn="ctr"/>
            <a:r>
              <a:rPr lang="zh-CN" altLang="en-US" sz="1200" b="1" dirty="0" smtClean="0">
                <a:solidFill>
                  <a:schemeClr val="bg1"/>
                </a:solidFill>
                <a:latin typeface="微软雅黑" panose="020B0503020204020204" charset="-122"/>
                <a:ea typeface="微软雅黑" panose="020B0503020204020204" charset="-122"/>
              </a:rPr>
              <a:t>综合体</a:t>
            </a:r>
            <a:endParaRPr lang="zh-CN" altLang="en-US" sz="1200" b="1" dirty="0">
              <a:solidFill>
                <a:schemeClr val="bg1"/>
              </a:solidFill>
              <a:latin typeface="微软雅黑" panose="020B0503020204020204" charset="-122"/>
              <a:ea typeface="微软雅黑" panose="020B0503020204020204" charset="-122"/>
            </a:endParaRPr>
          </a:p>
        </p:txBody>
      </p:sp>
      <p:sp>
        <p:nvSpPr>
          <p:cNvPr id="51" name="文本框 50"/>
          <p:cNvSpPr txBox="1"/>
          <p:nvPr/>
        </p:nvSpPr>
        <p:spPr>
          <a:xfrm>
            <a:off x="1129665" y="5118735"/>
            <a:ext cx="2192020" cy="935355"/>
          </a:xfrm>
          <a:prstGeom prst="rect">
            <a:avLst/>
          </a:prstGeom>
          <a:noFill/>
        </p:spPr>
        <p:txBody>
          <a:bodyPr wrap="square" rtlCol="0">
            <a:spAutoFit/>
          </a:bodyPr>
          <a:lstStyle/>
          <a:p>
            <a:pPr>
              <a:lnSpc>
                <a:spcPct val="110000"/>
              </a:lnSpc>
            </a:pPr>
            <a:r>
              <a:rPr lang="en-US" altLang="zh-CN" sz="1400" b="1" dirty="0" smtClean="0">
                <a:solidFill>
                  <a:schemeClr val="bg1">
                    <a:lumMod val="50000"/>
                  </a:schemeClr>
                </a:solidFill>
                <a:latin typeface="微软雅黑" panose="020B0503020204020204" charset="-122"/>
                <a:ea typeface="微软雅黑" panose="020B0503020204020204" charset="-122"/>
              </a:rPr>
              <a:t>10</a:t>
            </a:r>
            <a:r>
              <a:rPr lang="zh-CN" altLang="en-US" sz="1400" b="1" dirty="0" smtClean="0">
                <a:solidFill>
                  <a:schemeClr val="bg1">
                    <a:lumMod val="50000"/>
                  </a:schemeClr>
                </a:solidFill>
                <a:latin typeface="微软雅黑" panose="020B0503020204020204" charset="-122"/>
                <a:ea typeface="微软雅黑" panose="020B0503020204020204" charset="-122"/>
              </a:rPr>
              <a:t> </a:t>
            </a:r>
            <a:r>
              <a:rPr lang="zh-CN" altLang="en-US" sz="1400" b="1" dirty="0">
                <a:solidFill>
                  <a:schemeClr val="bg1">
                    <a:lumMod val="50000"/>
                  </a:schemeClr>
                </a:solidFill>
                <a:latin typeface="微软雅黑" panose="020B0503020204020204" charset="-122"/>
                <a:ea typeface="微软雅黑" panose="020B0503020204020204" charset="-122"/>
              </a:rPr>
              <a:t>+</a:t>
            </a:r>
          </a:p>
          <a:p>
            <a:pPr>
              <a:lnSpc>
                <a:spcPct val="110000"/>
              </a:lnSpc>
            </a:pPr>
            <a:r>
              <a:rPr lang="zh-CN" altLang="en-US" sz="900" dirty="0">
                <a:solidFill>
                  <a:schemeClr val="bg1">
                    <a:lumMod val="50000"/>
                  </a:schemeClr>
                </a:solidFill>
                <a:latin typeface="微软雅黑" panose="020B0503020204020204" charset="-122"/>
                <a:ea typeface="微软雅黑" panose="020B0503020204020204" charset="-122"/>
              </a:rPr>
              <a:t>淘</a:t>
            </a:r>
            <a:r>
              <a:rPr lang="zh-CN" altLang="en-US" sz="900" dirty="0" smtClean="0">
                <a:solidFill>
                  <a:schemeClr val="bg1">
                    <a:lumMod val="50000"/>
                  </a:schemeClr>
                </a:solidFill>
                <a:latin typeface="微软雅黑" panose="020B0503020204020204" charset="-122"/>
                <a:ea typeface="微软雅黑" panose="020B0503020204020204" charset="-122"/>
              </a:rPr>
              <a:t>璞</a:t>
            </a:r>
            <a:r>
              <a:rPr lang="zh-CN" altLang="en-US" sz="900" dirty="0">
                <a:solidFill>
                  <a:schemeClr val="bg1">
                    <a:lumMod val="50000"/>
                  </a:schemeClr>
                </a:solidFill>
                <a:latin typeface="微软雅黑" panose="020B0503020204020204" charset="-122"/>
                <a:ea typeface="微软雅黑" panose="020B0503020204020204" charset="-122"/>
              </a:rPr>
              <a:t>婴童</a:t>
            </a:r>
            <a:r>
              <a:rPr lang="zh-CN" altLang="en-US" sz="900" dirty="0" smtClean="0">
                <a:solidFill>
                  <a:schemeClr val="bg1">
                    <a:lumMod val="50000"/>
                  </a:schemeClr>
                </a:solidFill>
                <a:latin typeface="微软雅黑" panose="020B0503020204020204" charset="-122"/>
                <a:ea typeface="微软雅黑" panose="020B0503020204020204" charset="-122"/>
              </a:rPr>
              <a:t>产业</a:t>
            </a:r>
            <a:r>
              <a:rPr lang="zh-CN" altLang="en-US" sz="900" dirty="0">
                <a:solidFill>
                  <a:schemeClr val="bg1">
                    <a:lumMod val="50000"/>
                  </a:schemeClr>
                </a:solidFill>
                <a:latin typeface="微软雅黑" panose="020B0503020204020204" charset="-122"/>
                <a:ea typeface="微软雅黑" panose="020B0503020204020204" charset="-122"/>
              </a:rPr>
              <a:t>（园）综合体，主题儿童产业地产，享受特色产业在政府土地、税收等方面的支持，资产增值收益+经营收益+租金收益</a:t>
            </a:r>
          </a:p>
        </p:txBody>
      </p:sp>
      <p:sp>
        <p:nvSpPr>
          <p:cNvPr id="21" name="文本框 20"/>
          <p:cNvSpPr txBox="1"/>
          <p:nvPr/>
        </p:nvSpPr>
        <p:spPr>
          <a:xfrm>
            <a:off x="8270875" y="5356860"/>
            <a:ext cx="1249680" cy="533400"/>
          </a:xfrm>
          <a:prstGeom prst="rect">
            <a:avLst/>
          </a:prstGeom>
          <a:noFill/>
        </p:spPr>
        <p:txBody>
          <a:bodyPr wrap="none" rtlCol="0">
            <a:spAutoFit/>
          </a:bodyPr>
          <a:lstStyle/>
          <a:p>
            <a:pPr algn="ctr">
              <a:lnSpc>
                <a:spcPct val="120000"/>
              </a:lnSpc>
            </a:pPr>
            <a:r>
              <a:rPr lang="zh-CN" altLang="en-US" sz="1200" b="1" dirty="0" smtClean="0">
                <a:solidFill>
                  <a:schemeClr val="bg1"/>
                </a:solidFill>
                <a:latin typeface="Arial" panose="020B0604020202020204" pitchFamily="34" charset="0"/>
                <a:ea typeface="微软雅黑" panose="020B0503020204020204" charset="-122"/>
                <a:cs typeface="+mn-ea"/>
                <a:sym typeface="Arial" panose="020B0604020202020204" pitchFamily="34" charset="0"/>
              </a:rPr>
              <a:t>婴童产业供应链</a:t>
            </a:r>
          </a:p>
          <a:p>
            <a:pPr algn="ctr">
              <a:lnSpc>
                <a:spcPct val="120000"/>
              </a:lnSpc>
            </a:pPr>
            <a:r>
              <a:rPr lang="zh-CN" altLang="en-US" sz="1200" b="1" dirty="0" smtClean="0">
                <a:solidFill>
                  <a:schemeClr val="bg1"/>
                </a:solidFill>
                <a:latin typeface="Arial" panose="020B0604020202020204" pitchFamily="34" charset="0"/>
                <a:ea typeface="微软雅黑" panose="020B0503020204020204" charset="-122"/>
                <a:cs typeface="+mn-ea"/>
                <a:sym typeface="Arial" panose="020B0604020202020204" pitchFamily="34" charset="0"/>
              </a:rPr>
              <a:t>（金融）服务商</a:t>
            </a:r>
            <a:endParaRPr lang="zh-CN" altLang="en-US" sz="12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 name="object 5"/>
          <p:cNvSpPr txBox="1">
            <a:spLocks noGrp="1"/>
          </p:cNvSpPr>
          <p:nvPr>
            <p:ph type="title"/>
          </p:nvPr>
        </p:nvSpPr>
        <p:spPr>
          <a:xfrm>
            <a:off x="705612" y="963167"/>
            <a:ext cx="1998345" cy="693420"/>
          </a:xfrm>
          <a:prstGeom prst="rect">
            <a:avLst/>
          </a:prstGeom>
          <a:solidFill>
            <a:srgbClr val="86BBFF"/>
          </a:solidFill>
        </p:spPr>
        <p:txBody>
          <a:bodyPr vert="horz" wrap="square" lIns="0" tIns="108585" rIns="0" bIns="0" rtlCol="0">
            <a:spAutoFit/>
          </a:bodyPr>
          <a:lstStyle/>
          <a:p>
            <a:pPr marL="287655">
              <a:lnSpc>
                <a:spcPct val="100000"/>
              </a:lnSpc>
              <a:spcBef>
                <a:spcPts val="855"/>
              </a:spcBef>
            </a:pPr>
            <a:r>
              <a:rPr sz="2800" b="1" spc="-5" dirty="0">
                <a:solidFill>
                  <a:srgbClr val="FFFFFF"/>
                </a:solidFill>
                <a:latin typeface="微软雅黑" panose="020B0503020204020204" charset="-122"/>
                <a:ea typeface="微软雅黑" panose="020B0503020204020204" charset="-122"/>
                <a:cs typeface="微软雅黑" panose="020B0503020204020204" charset="-122"/>
              </a:rPr>
              <a:t>远景规划</a:t>
            </a:r>
          </a:p>
        </p:txBody>
      </p:sp>
      <p:sp>
        <p:nvSpPr>
          <p:cNvPr id="6" name="object 6"/>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 name="object 7"/>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 name="object 8"/>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 name="object 9"/>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p:nvPr/>
        </p:nvSpPr>
        <p:spPr>
          <a:xfrm>
            <a:off x="10893552" y="1065275"/>
            <a:ext cx="1153668" cy="489203"/>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11"/>
          <p:cNvSpPr/>
          <p:nvPr/>
        </p:nvSpPr>
        <p:spPr>
          <a:xfrm>
            <a:off x="9212580" y="4226052"/>
            <a:ext cx="664845" cy="664845"/>
          </a:xfrm>
          <a:custGeom>
            <a:avLst/>
            <a:gdLst/>
            <a:ahLst/>
            <a:cxnLst/>
            <a:rect l="l" t="t" r="r" b="b"/>
            <a:pathLst>
              <a:path w="664845" h="664845">
                <a:moveTo>
                  <a:pt x="611124" y="664463"/>
                </a:moveTo>
                <a:lnTo>
                  <a:pt x="0" y="53339"/>
                </a:lnTo>
                <a:lnTo>
                  <a:pt x="53340" y="0"/>
                </a:lnTo>
                <a:lnTo>
                  <a:pt x="664464" y="611124"/>
                </a:lnTo>
                <a:lnTo>
                  <a:pt x="611124" y="664463"/>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2" name="object 12"/>
          <p:cNvSpPr/>
          <p:nvPr/>
        </p:nvSpPr>
        <p:spPr>
          <a:xfrm>
            <a:off x="10375392" y="4226052"/>
            <a:ext cx="664845" cy="664845"/>
          </a:xfrm>
          <a:custGeom>
            <a:avLst/>
            <a:gdLst/>
            <a:ahLst/>
            <a:cxnLst/>
            <a:rect l="l" t="t" r="r" b="b"/>
            <a:pathLst>
              <a:path w="664845" h="664845">
                <a:moveTo>
                  <a:pt x="53339" y="664463"/>
                </a:moveTo>
                <a:lnTo>
                  <a:pt x="0" y="611124"/>
                </a:lnTo>
                <a:lnTo>
                  <a:pt x="611124" y="0"/>
                </a:lnTo>
                <a:lnTo>
                  <a:pt x="664463" y="53339"/>
                </a:lnTo>
                <a:lnTo>
                  <a:pt x="53339" y="664463"/>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9028176" y="3294888"/>
            <a:ext cx="664845" cy="664845"/>
          </a:xfrm>
          <a:custGeom>
            <a:avLst/>
            <a:gdLst/>
            <a:ahLst/>
            <a:cxnLst/>
            <a:rect l="l" t="t" r="r" b="b"/>
            <a:pathLst>
              <a:path w="664845" h="664845">
                <a:moveTo>
                  <a:pt x="53340" y="664463"/>
                </a:moveTo>
                <a:lnTo>
                  <a:pt x="0" y="611124"/>
                </a:lnTo>
                <a:lnTo>
                  <a:pt x="611124" y="0"/>
                </a:lnTo>
                <a:lnTo>
                  <a:pt x="664464" y="53339"/>
                </a:lnTo>
                <a:lnTo>
                  <a:pt x="53340" y="664463"/>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p:nvPr/>
        </p:nvSpPr>
        <p:spPr>
          <a:xfrm>
            <a:off x="10535411" y="3284220"/>
            <a:ext cx="664845" cy="664845"/>
          </a:xfrm>
          <a:custGeom>
            <a:avLst/>
            <a:gdLst/>
            <a:ahLst/>
            <a:cxnLst/>
            <a:rect l="l" t="t" r="r" b="b"/>
            <a:pathLst>
              <a:path w="664845" h="664845">
                <a:moveTo>
                  <a:pt x="611124" y="664463"/>
                </a:moveTo>
                <a:lnTo>
                  <a:pt x="0" y="53339"/>
                </a:lnTo>
                <a:lnTo>
                  <a:pt x="53340" y="0"/>
                </a:lnTo>
                <a:lnTo>
                  <a:pt x="664464" y="611124"/>
                </a:lnTo>
                <a:lnTo>
                  <a:pt x="611124" y="664463"/>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9550907" y="3235451"/>
            <a:ext cx="198120" cy="198120"/>
          </a:xfrm>
          <a:custGeom>
            <a:avLst/>
            <a:gdLst/>
            <a:ahLst/>
            <a:cxnLst/>
            <a:rect l="l" t="t" r="r" b="b"/>
            <a:pathLst>
              <a:path w="198120" h="198120">
                <a:moveTo>
                  <a:pt x="132588" y="198120"/>
                </a:moveTo>
                <a:lnTo>
                  <a:pt x="0" y="65532"/>
                </a:lnTo>
                <a:lnTo>
                  <a:pt x="198120" y="0"/>
                </a:lnTo>
                <a:lnTo>
                  <a:pt x="132588" y="198120"/>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6" name="object 16"/>
          <p:cNvSpPr/>
          <p:nvPr/>
        </p:nvSpPr>
        <p:spPr>
          <a:xfrm>
            <a:off x="10480547" y="3226307"/>
            <a:ext cx="198120" cy="198120"/>
          </a:xfrm>
          <a:custGeom>
            <a:avLst/>
            <a:gdLst/>
            <a:ahLst/>
            <a:cxnLst/>
            <a:rect l="l" t="t" r="r" b="b"/>
            <a:pathLst>
              <a:path w="198120" h="198120">
                <a:moveTo>
                  <a:pt x="67055" y="198120"/>
                </a:moveTo>
                <a:lnTo>
                  <a:pt x="0" y="0"/>
                </a:lnTo>
                <a:lnTo>
                  <a:pt x="198120" y="65532"/>
                </a:lnTo>
                <a:lnTo>
                  <a:pt x="67055" y="198120"/>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7" name="object 17"/>
          <p:cNvSpPr/>
          <p:nvPr/>
        </p:nvSpPr>
        <p:spPr>
          <a:xfrm>
            <a:off x="8307630" y="3377679"/>
            <a:ext cx="1314450" cy="1314450"/>
          </a:xfrm>
          <a:custGeom>
            <a:avLst/>
            <a:gdLst/>
            <a:ahLst/>
            <a:cxnLst/>
            <a:rect l="l" t="t" r="r" b="b"/>
            <a:pathLst>
              <a:path w="1314450" h="1314450">
                <a:moveTo>
                  <a:pt x="657123" y="1314259"/>
                </a:moveTo>
                <a:lnTo>
                  <a:pt x="613659" y="1308722"/>
                </a:lnTo>
                <a:lnTo>
                  <a:pt x="572558" y="1292110"/>
                </a:lnTo>
                <a:lnTo>
                  <a:pt x="536141" y="1264424"/>
                </a:lnTo>
                <a:lnTo>
                  <a:pt x="49985" y="778268"/>
                </a:lnTo>
                <a:lnTo>
                  <a:pt x="22213" y="741761"/>
                </a:lnTo>
                <a:lnTo>
                  <a:pt x="5551" y="700603"/>
                </a:lnTo>
                <a:lnTo>
                  <a:pt x="0" y="657120"/>
                </a:lnTo>
                <a:lnTo>
                  <a:pt x="5556" y="613634"/>
                </a:lnTo>
                <a:lnTo>
                  <a:pt x="22219" y="572470"/>
                </a:lnTo>
                <a:lnTo>
                  <a:pt x="49985" y="535952"/>
                </a:lnTo>
                <a:lnTo>
                  <a:pt x="536141" y="49796"/>
                </a:lnTo>
                <a:lnTo>
                  <a:pt x="572563" y="22131"/>
                </a:lnTo>
                <a:lnTo>
                  <a:pt x="613668" y="5532"/>
                </a:lnTo>
                <a:lnTo>
                  <a:pt x="657133" y="0"/>
                </a:lnTo>
                <a:lnTo>
                  <a:pt x="700635" y="5532"/>
                </a:lnTo>
                <a:lnTo>
                  <a:pt x="741851" y="22131"/>
                </a:lnTo>
                <a:lnTo>
                  <a:pt x="778457" y="49796"/>
                </a:lnTo>
                <a:lnTo>
                  <a:pt x="1263089" y="535952"/>
                </a:lnTo>
                <a:lnTo>
                  <a:pt x="1291307" y="572475"/>
                </a:lnTo>
                <a:lnTo>
                  <a:pt x="1308235" y="613642"/>
                </a:lnTo>
                <a:lnTo>
                  <a:pt x="1313876" y="657129"/>
                </a:lnTo>
                <a:lnTo>
                  <a:pt x="1308230" y="700612"/>
                </a:lnTo>
                <a:lnTo>
                  <a:pt x="1291301" y="741766"/>
                </a:lnTo>
                <a:lnTo>
                  <a:pt x="1263089" y="778268"/>
                </a:lnTo>
                <a:lnTo>
                  <a:pt x="778457" y="1264424"/>
                </a:lnTo>
                <a:lnTo>
                  <a:pt x="741845" y="1292110"/>
                </a:lnTo>
                <a:lnTo>
                  <a:pt x="700626" y="1308722"/>
                </a:lnTo>
                <a:lnTo>
                  <a:pt x="657123" y="1314259"/>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8" name="object 18"/>
          <p:cNvSpPr/>
          <p:nvPr/>
        </p:nvSpPr>
        <p:spPr>
          <a:xfrm>
            <a:off x="9453725" y="2231583"/>
            <a:ext cx="1314450" cy="1314450"/>
          </a:xfrm>
          <a:custGeom>
            <a:avLst/>
            <a:gdLst/>
            <a:ahLst/>
            <a:cxnLst/>
            <a:rect l="l" t="t" r="r" b="b"/>
            <a:pathLst>
              <a:path w="1314450" h="1314450">
                <a:moveTo>
                  <a:pt x="657119" y="1314259"/>
                </a:moveTo>
                <a:lnTo>
                  <a:pt x="613649" y="1308727"/>
                </a:lnTo>
                <a:lnTo>
                  <a:pt x="572532" y="1292131"/>
                </a:lnTo>
                <a:lnTo>
                  <a:pt x="536094" y="1264472"/>
                </a:lnTo>
                <a:lnTo>
                  <a:pt x="49938" y="778316"/>
                </a:lnTo>
                <a:lnTo>
                  <a:pt x="22192" y="741783"/>
                </a:lnTo>
                <a:lnTo>
                  <a:pt x="5546" y="700612"/>
                </a:lnTo>
                <a:lnTo>
                  <a:pt x="0" y="657124"/>
                </a:lnTo>
                <a:lnTo>
                  <a:pt x="5551" y="613645"/>
                </a:lnTo>
                <a:lnTo>
                  <a:pt x="22198" y="572496"/>
                </a:lnTo>
                <a:lnTo>
                  <a:pt x="49938" y="536000"/>
                </a:lnTo>
                <a:lnTo>
                  <a:pt x="536094" y="49844"/>
                </a:lnTo>
                <a:lnTo>
                  <a:pt x="572538" y="22153"/>
                </a:lnTo>
                <a:lnTo>
                  <a:pt x="613657" y="5538"/>
                </a:lnTo>
                <a:lnTo>
                  <a:pt x="657128" y="0"/>
                </a:lnTo>
                <a:lnTo>
                  <a:pt x="700627" y="5538"/>
                </a:lnTo>
                <a:lnTo>
                  <a:pt x="741829" y="22153"/>
                </a:lnTo>
                <a:lnTo>
                  <a:pt x="778410" y="49844"/>
                </a:lnTo>
                <a:lnTo>
                  <a:pt x="1263042" y="536000"/>
                </a:lnTo>
                <a:lnTo>
                  <a:pt x="1291286" y="572501"/>
                </a:lnTo>
                <a:lnTo>
                  <a:pt x="1308230" y="613653"/>
                </a:lnTo>
                <a:lnTo>
                  <a:pt x="1313876" y="657134"/>
                </a:lnTo>
                <a:lnTo>
                  <a:pt x="1308225" y="700620"/>
                </a:lnTo>
                <a:lnTo>
                  <a:pt x="1291279" y="741788"/>
                </a:lnTo>
                <a:lnTo>
                  <a:pt x="1263042" y="778316"/>
                </a:lnTo>
                <a:lnTo>
                  <a:pt x="778410" y="1264472"/>
                </a:lnTo>
                <a:lnTo>
                  <a:pt x="741823" y="1292131"/>
                </a:lnTo>
                <a:lnTo>
                  <a:pt x="700618" y="1308727"/>
                </a:lnTo>
                <a:lnTo>
                  <a:pt x="657119" y="1314259"/>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9" name="object 19"/>
          <p:cNvSpPr/>
          <p:nvPr/>
        </p:nvSpPr>
        <p:spPr>
          <a:xfrm>
            <a:off x="9441591" y="4511640"/>
            <a:ext cx="1314450" cy="1314450"/>
          </a:xfrm>
          <a:custGeom>
            <a:avLst/>
            <a:gdLst/>
            <a:ahLst/>
            <a:cxnLst/>
            <a:rect l="l" t="t" r="r" b="b"/>
            <a:pathLst>
              <a:path w="1314450" h="1314450">
                <a:moveTo>
                  <a:pt x="657123" y="1314259"/>
                </a:moveTo>
                <a:lnTo>
                  <a:pt x="613648" y="1308710"/>
                </a:lnTo>
                <a:lnTo>
                  <a:pt x="572511" y="1292064"/>
                </a:lnTo>
                <a:lnTo>
                  <a:pt x="536037" y="1264319"/>
                </a:lnTo>
                <a:lnTo>
                  <a:pt x="49881" y="778163"/>
                </a:lnTo>
                <a:lnTo>
                  <a:pt x="22166" y="741715"/>
                </a:lnTo>
                <a:lnTo>
                  <a:pt x="5540" y="700595"/>
                </a:lnTo>
                <a:lnTo>
                  <a:pt x="0" y="657124"/>
                </a:lnTo>
                <a:lnTo>
                  <a:pt x="5544" y="613628"/>
                </a:lnTo>
                <a:lnTo>
                  <a:pt x="22172" y="572428"/>
                </a:lnTo>
                <a:lnTo>
                  <a:pt x="49881" y="535847"/>
                </a:lnTo>
                <a:lnTo>
                  <a:pt x="536037" y="49691"/>
                </a:lnTo>
                <a:lnTo>
                  <a:pt x="572517" y="22085"/>
                </a:lnTo>
                <a:lnTo>
                  <a:pt x="613659" y="5521"/>
                </a:lnTo>
                <a:lnTo>
                  <a:pt x="657138" y="0"/>
                </a:lnTo>
                <a:lnTo>
                  <a:pt x="700629" y="5521"/>
                </a:lnTo>
                <a:lnTo>
                  <a:pt x="741808" y="22085"/>
                </a:lnTo>
                <a:lnTo>
                  <a:pt x="778353" y="49691"/>
                </a:lnTo>
                <a:lnTo>
                  <a:pt x="1264509" y="535847"/>
                </a:lnTo>
                <a:lnTo>
                  <a:pt x="1292149" y="572433"/>
                </a:lnTo>
                <a:lnTo>
                  <a:pt x="1308731" y="613636"/>
                </a:lnTo>
                <a:lnTo>
                  <a:pt x="1314257" y="657134"/>
                </a:lnTo>
                <a:lnTo>
                  <a:pt x="1308727" y="700603"/>
                </a:lnTo>
                <a:lnTo>
                  <a:pt x="1292143" y="741721"/>
                </a:lnTo>
                <a:lnTo>
                  <a:pt x="1264509" y="778163"/>
                </a:lnTo>
                <a:lnTo>
                  <a:pt x="778353" y="1264319"/>
                </a:lnTo>
                <a:lnTo>
                  <a:pt x="741799" y="1292064"/>
                </a:lnTo>
                <a:lnTo>
                  <a:pt x="700615" y="1308710"/>
                </a:lnTo>
                <a:lnTo>
                  <a:pt x="657123" y="1314259"/>
                </a:lnTo>
                <a:close/>
              </a:path>
            </a:pathLst>
          </a:custGeom>
          <a:solidFill>
            <a:srgbClr val="F9BA2D"/>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0" name="object 20"/>
          <p:cNvSpPr/>
          <p:nvPr/>
        </p:nvSpPr>
        <p:spPr>
          <a:xfrm>
            <a:off x="10587687" y="3365544"/>
            <a:ext cx="1314450" cy="1314450"/>
          </a:xfrm>
          <a:custGeom>
            <a:avLst/>
            <a:gdLst/>
            <a:ahLst/>
            <a:cxnLst/>
            <a:rect l="l" t="t" r="r" b="b"/>
            <a:pathLst>
              <a:path w="1314450" h="1314450">
                <a:moveTo>
                  <a:pt x="657123" y="1314259"/>
                </a:moveTo>
                <a:lnTo>
                  <a:pt x="613642" y="1308715"/>
                </a:lnTo>
                <a:lnTo>
                  <a:pt x="572490" y="1292085"/>
                </a:lnTo>
                <a:lnTo>
                  <a:pt x="535988" y="1264367"/>
                </a:lnTo>
                <a:lnTo>
                  <a:pt x="49832" y="778211"/>
                </a:lnTo>
                <a:lnTo>
                  <a:pt x="22143" y="741736"/>
                </a:lnTo>
                <a:lnTo>
                  <a:pt x="5533" y="700600"/>
                </a:lnTo>
                <a:lnTo>
                  <a:pt x="0" y="657124"/>
                </a:lnTo>
                <a:lnTo>
                  <a:pt x="5539" y="613633"/>
                </a:lnTo>
                <a:lnTo>
                  <a:pt x="22151" y="572449"/>
                </a:lnTo>
                <a:lnTo>
                  <a:pt x="49832" y="535895"/>
                </a:lnTo>
                <a:lnTo>
                  <a:pt x="535988" y="49739"/>
                </a:lnTo>
                <a:lnTo>
                  <a:pt x="572495" y="22106"/>
                </a:lnTo>
                <a:lnTo>
                  <a:pt x="613650" y="5526"/>
                </a:lnTo>
                <a:lnTo>
                  <a:pt x="657132" y="0"/>
                </a:lnTo>
                <a:lnTo>
                  <a:pt x="700617" y="5526"/>
                </a:lnTo>
                <a:lnTo>
                  <a:pt x="741782" y="22106"/>
                </a:lnTo>
                <a:lnTo>
                  <a:pt x="778304" y="49739"/>
                </a:lnTo>
                <a:lnTo>
                  <a:pt x="1264460" y="535895"/>
                </a:lnTo>
                <a:lnTo>
                  <a:pt x="1292128" y="572455"/>
                </a:lnTo>
                <a:lnTo>
                  <a:pt x="1308726" y="613644"/>
                </a:lnTo>
                <a:lnTo>
                  <a:pt x="1314255" y="657139"/>
                </a:lnTo>
                <a:lnTo>
                  <a:pt x="1308719" y="700614"/>
                </a:lnTo>
                <a:lnTo>
                  <a:pt x="1292118" y="741746"/>
                </a:lnTo>
                <a:lnTo>
                  <a:pt x="1264460" y="778211"/>
                </a:lnTo>
                <a:lnTo>
                  <a:pt x="778304" y="1264367"/>
                </a:lnTo>
                <a:lnTo>
                  <a:pt x="741777" y="1292085"/>
                </a:lnTo>
                <a:lnTo>
                  <a:pt x="700609" y="1308715"/>
                </a:lnTo>
                <a:lnTo>
                  <a:pt x="657123" y="1314259"/>
                </a:lnTo>
                <a:close/>
              </a:path>
            </a:pathLst>
          </a:custGeom>
          <a:solidFill>
            <a:srgbClr val="86BC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1" name="object 21"/>
          <p:cNvSpPr txBox="1"/>
          <p:nvPr/>
        </p:nvSpPr>
        <p:spPr>
          <a:xfrm>
            <a:off x="9499282" y="4761229"/>
            <a:ext cx="1181735" cy="756920"/>
          </a:xfrm>
          <a:prstGeom prst="rect">
            <a:avLst/>
          </a:prstGeom>
        </p:spPr>
        <p:txBody>
          <a:bodyPr vert="horz" wrap="square" lIns="0" tIns="0" rIns="0" bIns="0" rtlCol="0">
            <a:spAutoFit/>
          </a:bodyPr>
          <a:lstStyle/>
          <a:p>
            <a:pPr algn="ctr">
              <a:lnSpc>
                <a:spcPct val="100000"/>
              </a:lnSpc>
            </a:pPr>
            <a:r>
              <a:rPr sz="2400" b="1" spc="-5" dirty="0">
                <a:solidFill>
                  <a:srgbClr val="FFFFFF"/>
                </a:solidFill>
                <a:latin typeface="微软雅黑" panose="020B0503020204020204" charset="-122"/>
                <a:ea typeface="微软雅黑" panose="020B0503020204020204" charset="-122"/>
                <a:cs typeface="微软雅黑" panose="020B0503020204020204" charset="-122"/>
              </a:rPr>
              <a:t>IPO</a:t>
            </a:r>
            <a:endParaRPr sz="2400">
              <a:latin typeface="微软雅黑" panose="020B0503020204020204" charset="-122"/>
              <a:ea typeface="微软雅黑" panose="020B0503020204020204" charset="-122"/>
              <a:cs typeface="微软雅黑" panose="020B0503020204020204" charset="-122"/>
            </a:endParaRPr>
          </a:p>
          <a:p>
            <a:pPr marL="12700" marR="5080" algn="ctr">
              <a:lnSpc>
                <a:spcPct val="100000"/>
              </a:lnSpc>
              <a:spcBef>
                <a:spcPts val="100"/>
              </a:spcBef>
            </a:pPr>
            <a:r>
              <a:rPr sz="1200" spc="-5" dirty="0">
                <a:solidFill>
                  <a:srgbClr val="FFFFFF"/>
                </a:solidFill>
                <a:latin typeface="微软雅黑" panose="020B0503020204020204" charset="-122"/>
                <a:ea typeface="微软雅黑" panose="020B0503020204020204" charset="-122"/>
                <a:cs typeface="微软雅黑" panose="020B0503020204020204" charset="-122"/>
              </a:rPr>
              <a:t>5年跻身百亿市值  俱乐部</a:t>
            </a:r>
            <a:endParaRPr sz="1200">
              <a:latin typeface="微软雅黑" panose="020B0503020204020204" charset="-122"/>
              <a:ea typeface="微软雅黑" panose="020B0503020204020204" charset="-122"/>
              <a:cs typeface="微软雅黑" panose="020B0503020204020204" charset="-122"/>
            </a:endParaRPr>
          </a:p>
        </p:txBody>
      </p:sp>
      <p:sp>
        <p:nvSpPr>
          <p:cNvPr id="22" name="object 22"/>
          <p:cNvSpPr txBox="1"/>
          <p:nvPr/>
        </p:nvSpPr>
        <p:spPr>
          <a:xfrm>
            <a:off x="9563100" y="2461259"/>
            <a:ext cx="1092200" cy="767715"/>
          </a:xfrm>
          <a:prstGeom prst="rect">
            <a:avLst/>
          </a:prstGeom>
        </p:spPr>
        <p:txBody>
          <a:bodyPr vert="horz" wrap="square" lIns="0" tIns="0" rIns="0" bIns="0" rtlCol="0">
            <a:spAutoFit/>
          </a:bodyPr>
          <a:lstStyle/>
          <a:p>
            <a:pPr marL="2540" algn="ctr">
              <a:lnSpc>
                <a:spcPct val="100000"/>
              </a:lnSpc>
            </a:pPr>
            <a:r>
              <a:rPr sz="2400" b="1" dirty="0">
                <a:solidFill>
                  <a:srgbClr val="FFFFFF"/>
                </a:solidFill>
                <a:latin typeface="微软雅黑" panose="020B0503020204020204" charset="-122"/>
                <a:ea typeface="微软雅黑" panose="020B0503020204020204" charset="-122"/>
                <a:cs typeface="微软雅黑" panose="020B0503020204020204" charset="-122"/>
              </a:rPr>
              <a:t>万亿</a:t>
            </a:r>
            <a:endParaRPr sz="2400">
              <a:latin typeface="微软雅黑" panose="020B0503020204020204" charset="-122"/>
              <a:ea typeface="微软雅黑" panose="020B0503020204020204" charset="-122"/>
              <a:cs typeface="微软雅黑" panose="020B0503020204020204" charset="-122"/>
            </a:endParaRPr>
          </a:p>
          <a:p>
            <a:pPr marL="12700" marR="5080" algn="ctr">
              <a:lnSpc>
                <a:spcPct val="100000"/>
              </a:lnSpc>
              <a:spcBef>
                <a:spcPts val="185"/>
              </a:spcBef>
            </a:pPr>
            <a:r>
              <a:rPr sz="1200" dirty="0">
                <a:solidFill>
                  <a:srgbClr val="FFFFFF"/>
                </a:solidFill>
                <a:latin typeface="微软雅黑" panose="020B0503020204020204" charset="-122"/>
                <a:ea typeface="微软雅黑" panose="020B0503020204020204" charset="-122"/>
                <a:cs typeface="微软雅黑" panose="020B0503020204020204" charset="-122"/>
              </a:rPr>
              <a:t>深耕万亿级婴童  大市场</a:t>
            </a:r>
            <a:endParaRPr sz="1200">
              <a:latin typeface="微软雅黑" panose="020B0503020204020204" charset="-122"/>
              <a:ea typeface="微软雅黑" panose="020B0503020204020204" charset="-122"/>
              <a:cs typeface="微软雅黑" panose="020B0503020204020204" charset="-122"/>
            </a:endParaRPr>
          </a:p>
        </p:txBody>
      </p:sp>
      <p:sp>
        <p:nvSpPr>
          <p:cNvPr id="23" name="object 23"/>
          <p:cNvSpPr txBox="1"/>
          <p:nvPr/>
        </p:nvSpPr>
        <p:spPr>
          <a:xfrm>
            <a:off x="8449944" y="3642359"/>
            <a:ext cx="1029335" cy="751840"/>
          </a:xfrm>
          <a:prstGeom prst="rect">
            <a:avLst/>
          </a:prstGeom>
        </p:spPr>
        <p:txBody>
          <a:bodyPr vert="horz" wrap="square" lIns="0" tIns="0" rIns="0" bIns="0" rtlCol="0">
            <a:spAutoFit/>
          </a:bodyPr>
          <a:lstStyle/>
          <a:p>
            <a:pPr algn="ctr">
              <a:lnSpc>
                <a:spcPct val="100000"/>
              </a:lnSpc>
            </a:pPr>
            <a:r>
              <a:rPr sz="2400" b="1" dirty="0">
                <a:solidFill>
                  <a:srgbClr val="FFFFFF"/>
                </a:solidFill>
                <a:latin typeface="微软雅黑" panose="020B0503020204020204" charset="-122"/>
                <a:ea typeface="微软雅黑" panose="020B0503020204020204" charset="-122"/>
                <a:cs typeface="微软雅黑" panose="020B0503020204020204" charset="-122"/>
              </a:rPr>
              <a:t>百亿</a:t>
            </a:r>
            <a:endParaRPr sz="2400">
              <a:latin typeface="微软雅黑" panose="020B0503020204020204" charset="-122"/>
              <a:ea typeface="微软雅黑" panose="020B0503020204020204" charset="-122"/>
              <a:cs typeface="微软雅黑" panose="020B0503020204020204" charset="-122"/>
            </a:endParaRPr>
          </a:p>
          <a:p>
            <a:pPr algn="ctr">
              <a:lnSpc>
                <a:spcPct val="100000"/>
              </a:lnSpc>
              <a:spcBef>
                <a:spcPts val="60"/>
              </a:spcBef>
            </a:pPr>
            <a:r>
              <a:rPr sz="1200" spc="-5" dirty="0">
                <a:solidFill>
                  <a:srgbClr val="FFFFFF"/>
                </a:solidFill>
                <a:latin typeface="微软雅黑" panose="020B0503020204020204" charset="-122"/>
                <a:ea typeface="微软雅黑" panose="020B0503020204020204" charset="-122"/>
                <a:cs typeface="微软雅黑" panose="020B0503020204020204" charset="-122"/>
              </a:rPr>
              <a:t>5年交易额突破</a:t>
            </a:r>
            <a:endParaRPr sz="1200">
              <a:latin typeface="微软雅黑" panose="020B0503020204020204" charset="-122"/>
              <a:ea typeface="微软雅黑" panose="020B0503020204020204" charset="-122"/>
              <a:cs typeface="微软雅黑" panose="020B0503020204020204" charset="-122"/>
            </a:endParaRPr>
          </a:p>
          <a:p>
            <a:pPr algn="ctr">
              <a:lnSpc>
                <a:spcPct val="100000"/>
              </a:lnSpc>
            </a:pPr>
            <a:r>
              <a:rPr sz="1200" spc="-5" dirty="0">
                <a:solidFill>
                  <a:srgbClr val="FFFFFF"/>
                </a:solidFill>
                <a:latin typeface="微软雅黑" panose="020B0503020204020204" charset="-122"/>
                <a:ea typeface="微软雅黑" panose="020B0503020204020204" charset="-122"/>
                <a:cs typeface="微软雅黑" panose="020B0503020204020204" charset="-122"/>
              </a:rPr>
              <a:t>200亿</a:t>
            </a:r>
            <a:endParaRPr sz="1200">
              <a:latin typeface="微软雅黑" panose="020B0503020204020204" charset="-122"/>
              <a:ea typeface="微软雅黑" panose="020B0503020204020204" charset="-122"/>
              <a:cs typeface="微软雅黑" panose="020B0503020204020204" charset="-122"/>
            </a:endParaRPr>
          </a:p>
        </p:txBody>
      </p:sp>
      <p:sp>
        <p:nvSpPr>
          <p:cNvPr id="24" name="object 24"/>
          <p:cNvSpPr txBox="1"/>
          <p:nvPr/>
        </p:nvSpPr>
        <p:spPr>
          <a:xfrm>
            <a:off x="10676890" y="3617595"/>
            <a:ext cx="1118870" cy="772160"/>
          </a:xfrm>
          <a:prstGeom prst="rect">
            <a:avLst/>
          </a:prstGeom>
        </p:spPr>
        <p:txBody>
          <a:bodyPr vert="horz" wrap="square" lIns="0" tIns="0" rIns="0" bIns="0" rtlCol="0">
            <a:spAutoFit/>
          </a:bodyPr>
          <a:lstStyle/>
          <a:p>
            <a:pPr algn="ctr">
              <a:lnSpc>
                <a:spcPct val="100000"/>
              </a:lnSpc>
            </a:pPr>
            <a:r>
              <a:rPr sz="2400" b="1" dirty="0">
                <a:solidFill>
                  <a:srgbClr val="FFFFFF"/>
                </a:solidFill>
                <a:latin typeface="微软雅黑" panose="020B0503020204020204" charset="-122"/>
                <a:ea typeface="微软雅黑" panose="020B0503020204020204" charset="-122"/>
                <a:cs typeface="微软雅黑" panose="020B0503020204020204" charset="-122"/>
              </a:rPr>
              <a:t>千亿</a:t>
            </a:r>
            <a:endParaRPr sz="2400">
              <a:latin typeface="微软雅黑" panose="020B0503020204020204" charset="-122"/>
              <a:ea typeface="微软雅黑" panose="020B0503020204020204" charset="-122"/>
              <a:cs typeface="微软雅黑" panose="020B0503020204020204" charset="-122"/>
            </a:endParaRPr>
          </a:p>
          <a:p>
            <a:pPr algn="ctr">
              <a:lnSpc>
                <a:spcPct val="100000"/>
              </a:lnSpc>
              <a:spcBef>
                <a:spcPts val="220"/>
              </a:spcBef>
            </a:pPr>
            <a:r>
              <a:rPr sz="1200" spc="-5" dirty="0">
                <a:solidFill>
                  <a:srgbClr val="FFFFFF"/>
                </a:solidFill>
                <a:latin typeface="微软雅黑" panose="020B0503020204020204" charset="-122"/>
                <a:ea typeface="微软雅黑" panose="020B0503020204020204" charset="-122"/>
                <a:cs typeface="微软雅黑" panose="020B0503020204020204" charset="-122"/>
              </a:rPr>
              <a:t>10年交易额突破</a:t>
            </a:r>
            <a:endParaRPr sz="1200">
              <a:latin typeface="微软雅黑" panose="020B0503020204020204" charset="-122"/>
              <a:ea typeface="微软雅黑" panose="020B0503020204020204" charset="-122"/>
              <a:cs typeface="微软雅黑" panose="020B0503020204020204" charset="-122"/>
            </a:endParaRPr>
          </a:p>
          <a:p>
            <a:pPr algn="ctr">
              <a:lnSpc>
                <a:spcPct val="100000"/>
              </a:lnSpc>
            </a:pPr>
            <a:r>
              <a:rPr sz="1200" spc="-5" dirty="0">
                <a:solidFill>
                  <a:srgbClr val="FFFFFF"/>
                </a:solidFill>
                <a:latin typeface="微软雅黑" panose="020B0503020204020204" charset="-122"/>
                <a:ea typeface="微软雅黑" panose="020B0503020204020204" charset="-122"/>
                <a:cs typeface="微软雅黑" panose="020B0503020204020204" charset="-122"/>
              </a:rPr>
              <a:t>1000亿</a:t>
            </a:r>
            <a:endParaRPr sz="1200">
              <a:latin typeface="微软雅黑" panose="020B0503020204020204" charset="-122"/>
              <a:ea typeface="微软雅黑" panose="020B0503020204020204" charset="-122"/>
              <a:cs typeface="微软雅黑" panose="020B0503020204020204" charset="-122"/>
            </a:endParaRPr>
          </a:p>
        </p:txBody>
      </p:sp>
      <p:sp>
        <p:nvSpPr>
          <p:cNvPr id="25" name="object 25"/>
          <p:cNvSpPr txBox="1"/>
          <p:nvPr/>
        </p:nvSpPr>
        <p:spPr>
          <a:xfrm>
            <a:off x="2061654" y="4161535"/>
            <a:ext cx="961390" cy="246221"/>
          </a:xfrm>
          <a:prstGeom prst="rect">
            <a:avLst/>
          </a:prstGeom>
        </p:spPr>
        <p:txBody>
          <a:bodyPr vert="horz" wrap="square" lIns="0" tIns="0" rIns="0" bIns="0" rtlCol="0">
            <a:spAutoFit/>
          </a:bodyPr>
          <a:lstStyle/>
          <a:p>
            <a:pPr marL="12700">
              <a:lnSpc>
                <a:spcPct val="100000"/>
              </a:lnSpc>
            </a:pPr>
            <a:r>
              <a:rPr lang="en-US" sz="1600" b="1" spc="-5" dirty="0" smtClean="0">
                <a:solidFill>
                  <a:srgbClr val="85BAFF"/>
                </a:solidFill>
                <a:latin typeface="微软雅黑" panose="020B0503020204020204" charset="-122"/>
                <a:ea typeface="微软雅黑" panose="020B0503020204020204" charset="-122"/>
                <a:cs typeface="微软雅黑" panose="020B0503020204020204" charset="-122"/>
              </a:rPr>
              <a:t>10</a:t>
            </a:r>
            <a:r>
              <a:rPr sz="1600" b="1" spc="-5" dirty="0" smtClean="0">
                <a:solidFill>
                  <a:srgbClr val="85BAFF"/>
                </a:solidFill>
                <a:latin typeface="微软雅黑" panose="020B0503020204020204" charset="-122"/>
                <a:ea typeface="微软雅黑" panose="020B0503020204020204" charset="-122"/>
                <a:cs typeface="微软雅黑" panose="020B0503020204020204" charset="-122"/>
              </a:rPr>
              <a:t>0</a:t>
            </a:r>
            <a:r>
              <a:rPr sz="1600" b="1" dirty="0">
                <a:solidFill>
                  <a:srgbClr val="85BAFF"/>
                </a:solidFill>
                <a:latin typeface="微软雅黑" panose="020B0503020204020204" charset="-122"/>
                <a:ea typeface="微软雅黑" panose="020B0503020204020204" charset="-122"/>
                <a:cs typeface="微软雅黑" panose="020B0503020204020204" charset="-122"/>
              </a:rPr>
              <a:t>+</a:t>
            </a:r>
            <a:r>
              <a:rPr sz="1600" dirty="0">
                <a:solidFill>
                  <a:srgbClr val="85BAFF"/>
                </a:solidFill>
                <a:latin typeface="微软雅黑" panose="020B0503020204020204" charset="-122"/>
                <a:ea typeface="微软雅黑" panose="020B0503020204020204" charset="-122"/>
                <a:cs typeface="微软雅黑" panose="020B0503020204020204" charset="-122"/>
              </a:rPr>
              <a:t>城</a:t>
            </a:r>
            <a:r>
              <a:rPr sz="1600" spc="-5" dirty="0">
                <a:solidFill>
                  <a:srgbClr val="85BAFF"/>
                </a:solidFill>
                <a:latin typeface="微软雅黑" panose="020B0503020204020204" charset="-122"/>
                <a:ea typeface="微软雅黑" panose="020B0503020204020204" charset="-122"/>
                <a:cs typeface="微软雅黑" panose="020B0503020204020204" charset="-122"/>
              </a:rPr>
              <a:t>市</a:t>
            </a:r>
            <a:endParaRPr sz="1600" dirty="0">
              <a:latin typeface="微软雅黑" panose="020B0503020204020204" charset="-122"/>
              <a:ea typeface="微软雅黑" panose="020B0503020204020204" charset="-122"/>
              <a:cs typeface="微软雅黑" panose="020B0503020204020204" charset="-122"/>
            </a:endParaRPr>
          </a:p>
        </p:txBody>
      </p:sp>
      <p:sp>
        <p:nvSpPr>
          <p:cNvPr id="26" name="object 26"/>
          <p:cNvSpPr txBox="1"/>
          <p:nvPr/>
        </p:nvSpPr>
        <p:spPr>
          <a:xfrm>
            <a:off x="2061654" y="4575555"/>
            <a:ext cx="1367790" cy="246221"/>
          </a:xfrm>
          <a:prstGeom prst="rect">
            <a:avLst/>
          </a:prstGeom>
        </p:spPr>
        <p:txBody>
          <a:bodyPr vert="horz" wrap="square" lIns="0" tIns="0" rIns="0" bIns="0" rtlCol="0">
            <a:spAutoFit/>
          </a:bodyPr>
          <a:lstStyle/>
          <a:p>
            <a:pPr marL="12700">
              <a:lnSpc>
                <a:spcPct val="100000"/>
              </a:lnSpc>
            </a:pPr>
            <a:r>
              <a:rPr lang="en-US" sz="1600" b="1" spc="-5" dirty="0">
                <a:solidFill>
                  <a:srgbClr val="85BAFF"/>
                </a:solidFill>
                <a:latin typeface="微软雅黑" panose="020B0503020204020204" charset="-122"/>
                <a:ea typeface="微软雅黑" panose="020B0503020204020204" charset="-122"/>
                <a:cs typeface="微软雅黑" panose="020B0503020204020204" charset="-122"/>
              </a:rPr>
              <a:t>5</a:t>
            </a:r>
            <a:r>
              <a:rPr sz="1600" b="1" spc="-5" dirty="0" smtClean="0">
                <a:solidFill>
                  <a:srgbClr val="85BAFF"/>
                </a:solidFill>
                <a:latin typeface="微软雅黑" panose="020B0503020204020204" charset="-122"/>
                <a:ea typeface="微软雅黑" panose="020B0503020204020204" charset="-122"/>
                <a:cs typeface="微软雅黑" panose="020B0503020204020204" charset="-122"/>
              </a:rPr>
              <a:t>0</a:t>
            </a:r>
            <a:r>
              <a:rPr sz="1600" b="1" dirty="0">
                <a:solidFill>
                  <a:srgbClr val="85BAFF"/>
                </a:solidFill>
                <a:latin typeface="微软雅黑" panose="020B0503020204020204" charset="-122"/>
                <a:ea typeface="微软雅黑" panose="020B0503020204020204" charset="-122"/>
                <a:cs typeface="微软雅黑" panose="020B0503020204020204" charset="-122"/>
              </a:rPr>
              <a:t>+</a:t>
            </a:r>
            <a:r>
              <a:rPr sz="1600" dirty="0">
                <a:solidFill>
                  <a:srgbClr val="85BAFF"/>
                </a:solidFill>
                <a:latin typeface="微软雅黑" panose="020B0503020204020204" charset="-122"/>
                <a:ea typeface="微软雅黑" panose="020B0503020204020204" charset="-122"/>
                <a:cs typeface="微软雅黑" panose="020B0503020204020204" charset="-122"/>
              </a:rPr>
              <a:t>淘璞空</a:t>
            </a:r>
            <a:r>
              <a:rPr sz="1600" spc="-5" dirty="0">
                <a:solidFill>
                  <a:srgbClr val="85BAFF"/>
                </a:solidFill>
                <a:latin typeface="微软雅黑" panose="020B0503020204020204" charset="-122"/>
                <a:ea typeface="微软雅黑" panose="020B0503020204020204" charset="-122"/>
                <a:cs typeface="微软雅黑" panose="020B0503020204020204" charset="-122"/>
              </a:rPr>
              <a:t>间</a:t>
            </a:r>
            <a:endParaRPr sz="1600" dirty="0">
              <a:latin typeface="微软雅黑" panose="020B0503020204020204" charset="-122"/>
              <a:ea typeface="微软雅黑" panose="020B0503020204020204" charset="-122"/>
              <a:cs typeface="微软雅黑" panose="020B0503020204020204" charset="-122"/>
            </a:endParaRPr>
          </a:p>
        </p:txBody>
      </p:sp>
      <p:sp>
        <p:nvSpPr>
          <p:cNvPr id="27" name="object 27"/>
          <p:cNvSpPr txBox="1"/>
          <p:nvPr/>
        </p:nvSpPr>
        <p:spPr>
          <a:xfrm>
            <a:off x="5360098" y="4161535"/>
            <a:ext cx="1269365" cy="256540"/>
          </a:xfrm>
          <a:prstGeom prst="rect">
            <a:avLst/>
          </a:prstGeom>
        </p:spPr>
        <p:txBody>
          <a:bodyPr vert="horz" wrap="square" lIns="0" tIns="0" rIns="0" bIns="0" rtlCol="0">
            <a:spAutoFit/>
          </a:bodyPr>
          <a:lstStyle/>
          <a:p>
            <a:pPr marL="12700">
              <a:lnSpc>
                <a:spcPct val="100000"/>
              </a:lnSpc>
            </a:pPr>
            <a:r>
              <a:rPr sz="1600" b="1" spc="-5" dirty="0">
                <a:solidFill>
                  <a:srgbClr val="2DCC92"/>
                </a:solidFill>
                <a:latin typeface="微软雅黑" panose="020B0503020204020204" charset="-122"/>
                <a:ea typeface="微软雅黑" panose="020B0503020204020204" charset="-122"/>
                <a:cs typeface="微软雅黑" panose="020B0503020204020204" charset="-122"/>
              </a:rPr>
              <a:t>10,000</a:t>
            </a:r>
            <a:r>
              <a:rPr sz="1600" b="1" dirty="0">
                <a:solidFill>
                  <a:srgbClr val="2DCC92"/>
                </a:solidFill>
                <a:latin typeface="微软雅黑" panose="020B0503020204020204" charset="-122"/>
                <a:ea typeface="微软雅黑" panose="020B0503020204020204" charset="-122"/>
                <a:cs typeface="微软雅黑" panose="020B0503020204020204" charset="-122"/>
              </a:rPr>
              <a:t>+</a:t>
            </a:r>
            <a:r>
              <a:rPr sz="1600" dirty="0">
                <a:solidFill>
                  <a:srgbClr val="2DCC92"/>
                </a:solidFill>
                <a:latin typeface="微软雅黑" panose="020B0503020204020204" charset="-122"/>
                <a:ea typeface="微软雅黑" panose="020B0503020204020204" charset="-122"/>
                <a:cs typeface="微软雅黑" panose="020B0503020204020204" charset="-122"/>
              </a:rPr>
              <a:t>品</a:t>
            </a:r>
            <a:r>
              <a:rPr sz="1600" spc="-5" dirty="0">
                <a:solidFill>
                  <a:srgbClr val="2DCC92"/>
                </a:solidFill>
                <a:latin typeface="微软雅黑" panose="020B0503020204020204" charset="-122"/>
                <a:ea typeface="微软雅黑" panose="020B0503020204020204" charset="-122"/>
                <a:cs typeface="微软雅黑" panose="020B0503020204020204" charset="-122"/>
              </a:rPr>
              <a:t>牌</a:t>
            </a:r>
            <a:endParaRPr sz="1600">
              <a:latin typeface="微软雅黑" panose="020B0503020204020204" charset="-122"/>
              <a:ea typeface="微软雅黑" panose="020B0503020204020204" charset="-122"/>
              <a:cs typeface="微软雅黑" panose="020B0503020204020204" charset="-122"/>
            </a:endParaRPr>
          </a:p>
        </p:txBody>
      </p:sp>
      <p:sp>
        <p:nvSpPr>
          <p:cNvPr id="28" name="object 28"/>
          <p:cNvSpPr txBox="1"/>
          <p:nvPr/>
        </p:nvSpPr>
        <p:spPr>
          <a:xfrm>
            <a:off x="5360098" y="4575555"/>
            <a:ext cx="1394460" cy="256540"/>
          </a:xfrm>
          <a:prstGeom prst="rect">
            <a:avLst/>
          </a:prstGeom>
        </p:spPr>
        <p:txBody>
          <a:bodyPr vert="horz" wrap="square" lIns="0" tIns="0" rIns="0" bIns="0" rtlCol="0">
            <a:spAutoFit/>
          </a:bodyPr>
          <a:lstStyle/>
          <a:p>
            <a:pPr marL="12700">
              <a:lnSpc>
                <a:spcPct val="100000"/>
              </a:lnSpc>
            </a:pPr>
            <a:r>
              <a:rPr sz="1600" b="1" spc="-5" dirty="0">
                <a:solidFill>
                  <a:srgbClr val="2DCC92"/>
                </a:solidFill>
                <a:latin typeface="微软雅黑" panose="020B0503020204020204" charset="-122"/>
                <a:ea typeface="微软雅黑" panose="020B0503020204020204" charset="-122"/>
                <a:cs typeface="微软雅黑" panose="020B0503020204020204" charset="-122"/>
              </a:rPr>
              <a:t>100,000</a:t>
            </a:r>
            <a:r>
              <a:rPr sz="1600" b="1" dirty="0">
                <a:solidFill>
                  <a:srgbClr val="2DCC92"/>
                </a:solidFill>
                <a:latin typeface="微软雅黑" panose="020B0503020204020204" charset="-122"/>
                <a:ea typeface="微软雅黑" panose="020B0503020204020204" charset="-122"/>
                <a:cs typeface="微软雅黑" panose="020B0503020204020204" charset="-122"/>
              </a:rPr>
              <a:t>+</a:t>
            </a:r>
            <a:r>
              <a:rPr sz="1600" dirty="0">
                <a:solidFill>
                  <a:srgbClr val="2DCC92"/>
                </a:solidFill>
                <a:latin typeface="微软雅黑" panose="020B0503020204020204" charset="-122"/>
                <a:ea typeface="微软雅黑" panose="020B0503020204020204" charset="-122"/>
                <a:cs typeface="微软雅黑" panose="020B0503020204020204" charset="-122"/>
              </a:rPr>
              <a:t>门</a:t>
            </a:r>
            <a:r>
              <a:rPr sz="1600" spc="-5" dirty="0">
                <a:solidFill>
                  <a:srgbClr val="2DCC92"/>
                </a:solidFill>
                <a:latin typeface="微软雅黑" panose="020B0503020204020204" charset="-122"/>
                <a:ea typeface="微软雅黑" panose="020B0503020204020204" charset="-122"/>
                <a:cs typeface="微软雅黑" panose="020B0503020204020204" charset="-122"/>
              </a:rPr>
              <a:t>店</a:t>
            </a:r>
            <a:endParaRPr sz="1600">
              <a:latin typeface="微软雅黑" panose="020B0503020204020204" charset="-122"/>
              <a:ea typeface="微软雅黑" panose="020B0503020204020204" charset="-122"/>
              <a:cs typeface="微软雅黑" panose="020B0503020204020204" charset="-122"/>
            </a:endParaRPr>
          </a:p>
        </p:txBody>
      </p:sp>
      <p:sp>
        <p:nvSpPr>
          <p:cNvPr id="29" name="object 29"/>
          <p:cNvSpPr txBox="1"/>
          <p:nvPr/>
        </p:nvSpPr>
        <p:spPr>
          <a:xfrm>
            <a:off x="2061654" y="5102605"/>
            <a:ext cx="1702435" cy="256540"/>
          </a:xfrm>
          <a:prstGeom prst="rect">
            <a:avLst/>
          </a:prstGeom>
        </p:spPr>
        <p:txBody>
          <a:bodyPr vert="horz" wrap="square" lIns="0" tIns="0" rIns="0" bIns="0" rtlCol="0">
            <a:spAutoFit/>
          </a:bodyPr>
          <a:lstStyle/>
          <a:p>
            <a:pPr marL="12700">
              <a:lnSpc>
                <a:spcPct val="100000"/>
              </a:lnSpc>
            </a:pPr>
            <a:r>
              <a:rPr sz="1600" b="1" spc="-5" dirty="0">
                <a:solidFill>
                  <a:srgbClr val="F9BA2D"/>
                </a:solidFill>
                <a:latin typeface="微软雅黑" panose="020B0503020204020204" charset="-122"/>
                <a:ea typeface="微软雅黑" panose="020B0503020204020204" charset="-122"/>
                <a:cs typeface="微软雅黑" panose="020B0503020204020204" charset="-122"/>
              </a:rPr>
              <a:t>30,000,000+</a:t>
            </a:r>
            <a:r>
              <a:rPr sz="1600" spc="-5" dirty="0">
                <a:solidFill>
                  <a:srgbClr val="F9BA2D"/>
                </a:solidFill>
                <a:latin typeface="微软雅黑" panose="020B0503020204020204" charset="-122"/>
                <a:ea typeface="微软雅黑" panose="020B0503020204020204" charset="-122"/>
                <a:cs typeface="微软雅黑" panose="020B0503020204020204" charset="-122"/>
              </a:rPr>
              <a:t>会员</a:t>
            </a:r>
            <a:endParaRPr sz="1600">
              <a:latin typeface="微软雅黑" panose="020B0503020204020204" charset="-122"/>
              <a:ea typeface="微软雅黑" panose="020B0503020204020204" charset="-122"/>
              <a:cs typeface="微软雅黑" panose="020B0503020204020204" charset="-122"/>
            </a:endParaRPr>
          </a:p>
        </p:txBody>
      </p:sp>
      <p:sp>
        <p:nvSpPr>
          <p:cNvPr id="30" name="object 30"/>
          <p:cNvSpPr txBox="1"/>
          <p:nvPr/>
        </p:nvSpPr>
        <p:spPr>
          <a:xfrm>
            <a:off x="2061654" y="5516626"/>
            <a:ext cx="2338705" cy="256540"/>
          </a:xfrm>
          <a:prstGeom prst="rect">
            <a:avLst/>
          </a:prstGeom>
        </p:spPr>
        <p:txBody>
          <a:bodyPr vert="horz" wrap="square" lIns="0" tIns="0" rIns="0" bIns="0" rtlCol="0">
            <a:spAutoFit/>
          </a:bodyPr>
          <a:lstStyle/>
          <a:p>
            <a:pPr marL="12700">
              <a:lnSpc>
                <a:spcPct val="100000"/>
              </a:lnSpc>
            </a:pPr>
            <a:r>
              <a:rPr sz="1600" b="1" spc="-5" dirty="0">
                <a:solidFill>
                  <a:srgbClr val="F9BA2D"/>
                </a:solidFill>
                <a:latin typeface="微软雅黑" panose="020B0503020204020204" charset="-122"/>
                <a:ea typeface="微软雅黑" panose="020B0503020204020204" charset="-122"/>
                <a:cs typeface="微软雅黑" panose="020B0503020204020204" charset="-122"/>
              </a:rPr>
              <a:t>20,000,000,000+</a:t>
            </a:r>
            <a:r>
              <a:rPr sz="1600" spc="-5" dirty="0">
                <a:solidFill>
                  <a:srgbClr val="F9BA2D"/>
                </a:solidFill>
                <a:latin typeface="微软雅黑" panose="020B0503020204020204" charset="-122"/>
                <a:ea typeface="微软雅黑" panose="020B0503020204020204" charset="-122"/>
                <a:cs typeface="微软雅黑" panose="020B0503020204020204" charset="-122"/>
              </a:rPr>
              <a:t>交易额</a:t>
            </a:r>
            <a:endParaRPr sz="1600">
              <a:latin typeface="微软雅黑" panose="020B0503020204020204" charset="-122"/>
              <a:ea typeface="微软雅黑" panose="020B0503020204020204" charset="-122"/>
              <a:cs typeface="微软雅黑" panose="020B0503020204020204" charset="-122"/>
            </a:endParaRPr>
          </a:p>
        </p:txBody>
      </p:sp>
      <p:sp>
        <p:nvSpPr>
          <p:cNvPr id="31" name="object 31"/>
          <p:cNvSpPr txBox="1"/>
          <p:nvPr/>
        </p:nvSpPr>
        <p:spPr>
          <a:xfrm>
            <a:off x="5360098" y="5102605"/>
            <a:ext cx="2416810" cy="256540"/>
          </a:xfrm>
          <a:prstGeom prst="rect">
            <a:avLst/>
          </a:prstGeom>
        </p:spPr>
        <p:txBody>
          <a:bodyPr vert="horz" wrap="square" lIns="0" tIns="0" rIns="0" bIns="0" rtlCol="0">
            <a:spAutoFit/>
          </a:bodyPr>
          <a:lstStyle/>
          <a:p>
            <a:pPr marL="12700">
              <a:lnSpc>
                <a:spcPct val="100000"/>
              </a:lnSpc>
            </a:pPr>
            <a:r>
              <a:rPr sz="1600" b="1" spc="-5" dirty="0">
                <a:solidFill>
                  <a:srgbClr val="FA646A"/>
                </a:solidFill>
                <a:latin typeface="微软雅黑" panose="020B0503020204020204" charset="-122"/>
                <a:ea typeface="微软雅黑" panose="020B0503020204020204" charset="-122"/>
                <a:cs typeface="微软雅黑" panose="020B0503020204020204" charset="-122"/>
              </a:rPr>
              <a:t>2,000,000,000+</a:t>
            </a:r>
            <a:r>
              <a:rPr sz="1600" spc="-5" dirty="0">
                <a:solidFill>
                  <a:srgbClr val="FA646A"/>
                </a:solidFill>
                <a:latin typeface="微软雅黑" panose="020B0503020204020204" charset="-122"/>
                <a:ea typeface="微软雅黑" panose="020B0503020204020204" charset="-122"/>
                <a:cs typeface="微软雅黑" panose="020B0503020204020204" charset="-122"/>
              </a:rPr>
              <a:t>销售收入</a:t>
            </a:r>
            <a:endParaRPr sz="1600">
              <a:latin typeface="微软雅黑" panose="020B0503020204020204" charset="-122"/>
              <a:ea typeface="微软雅黑" panose="020B0503020204020204" charset="-122"/>
              <a:cs typeface="微软雅黑" panose="020B0503020204020204" charset="-122"/>
            </a:endParaRPr>
          </a:p>
        </p:txBody>
      </p:sp>
      <p:sp>
        <p:nvSpPr>
          <p:cNvPr id="32" name="object 32"/>
          <p:cNvSpPr txBox="1"/>
          <p:nvPr/>
        </p:nvSpPr>
        <p:spPr>
          <a:xfrm>
            <a:off x="5360098" y="5516626"/>
            <a:ext cx="2233930" cy="256540"/>
          </a:xfrm>
          <a:prstGeom prst="rect">
            <a:avLst/>
          </a:prstGeom>
        </p:spPr>
        <p:txBody>
          <a:bodyPr vert="horz" wrap="square" lIns="0" tIns="0" rIns="0" bIns="0" rtlCol="0">
            <a:spAutoFit/>
          </a:bodyPr>
          <a:lstStyle/>
          <a:p>
            <a:pPr marL="12700">
              <a:lnSpc>
                <a:spcPct val="100000"/>
              </a:lnSpc>
            </a:pPr>
            <a:r>
              <a:rPr sz="1600" b="1" spc="-5" dirty="0">
                <a:solidFill>
                  <a:srgbClr val="FA646A"/>
                </a:solidFill>
                <a:latin typeface="微软雅黑" panose="020B0503020204020204" charset="-122"/>
                <a:ea typeface="微软雅黑" panose="020B0503020204020204" charset="-122"/>
                <a:cs typeface="微软雅黑" panose="020B0503020204020204" charset="-122"/>
              </a:rPr>
              <a:t>500,000,000+</a:t>
            </a:r>
            <a:r>
              <a:rPr sz="1600" spc="-5" dirty="0">
                <a:solidFill>
                  <a:srgbClr val="FA646A"/>
                </a:solidFill>
                <a:latin typeface="微软雅黑" panose="020B0503020204020204" charset="-122"/>
                <a:ea typeface="微软雅黑" panose="020B0503020204020204" charset="-122"/>
                <a:cs typeface="微软雅黑" panose="020B0503020204020204" charset="-122"/>
              </a:rPr>
              <a:t>营业利润</a:t>
            </a:r>
            <a:endParaRPr sz="1600">
              <a:latin typeface="微软雅黑" panose="020B0503020204020204" charset="-122"/>
              <a:ea typeface="微软雅黑" panose="020B0503020204020204" charset="-122"/>
              <a:cs typeface="微软雅黑" panose="020B0503020204020204" charset="-122"/>
            </a:endParaRPr>
          </a:p>
        </p:txBody>
      </p:sp>
      <p:sp>
        <p:nvSpPr>
          <p:cNvPr id="33" name="object 33"/>
          <p:cNvSpPr/>
          <p:nvPr/>
        </p:nvSpPr>
        <p:spPr>
          <a:xfrm>
            <a:off x="1432001" y="4301261"/>
            <a:ext cx="381635" cy="382905"/>
          </a:xfrm>
          <a:custGeom>
            <a:avLst/>
            <a:gdLst/>
            <a:ahLst/>
            <a:cxnLst/>
            <a:rect l="l" t="t" r="r" b="b"/>
            <a:pathLst>
              <a:path w="381635" h="382904">
                <a:moveTo>
                  <a:pt x="219456" y="330034"/>
                </a:moveTo>
                <a:lnTo>
                  <a:pt x="157861" y="330034"/>
                </a:lnTo>
                <a:lnTo>
                  <a:pt x="157861" y="173062"/>
                </a:lnTo>
                <a:lnTo>
                  <a:pt x="36575" y="173062"/>
                </a:lnTo>
                <a:lnTo>
                  <a:pt x="32727" y="160985"/>
                </a:lnTo>
                <a:lnTo>
                  <a:pt x="3848" y="112687"/>
                </a:lnTo>
                <a:lnTo>
                  <a:pt x="0" y="104648"/>
                </a:lnTo>
                <a:lnTo>
                  <a:pt x="3848" y="90550"/>
                </a:lnTo>
                <a:lnTo>
                  <a:pt x="32727" y="42252"/>
                </a:lnTo>
                <a:lnTo>
                  <a:pt x="36575" y="34213"/>
                </a:lnTo>
                <a:lnTo>
                  <a:pt x="157861" y="34213"/>
                </a:lnTo>
                <a:lnTo>
                  <a:pt x="157861" y="26162"/>
                </a:lnTo>
                <a:lnTo>
                  <a:pt x="190576" y="0"/>
                </a:lnTo>
                <a:lnTo>
                  <a:pt x="219456" y="26162"/>
                </a:lnTo>
                <a:lnTo>
                  <a:pt x="219456" y="78486"/>
                </a:lnTo>
                <a:lnTo>
                  <a:pt x="61607" y="78486"/>
                </a:lnTo>
                <a:lnTo>
                  <a:pt x="46202" y="104648"/>
                </a:lnTo>
                <a:lnTo>
                  <a:pt x="61607" y="130810"/>
                </a:lnTo>
                <a:lnTo>
                  <a:pt x="340728" y="130810"/>
                </a:lnTo>
                <a:lnTo>
                  <a:pt x="344589" y="138849"/>
                </a:lnTo>
                <a:lnTo>
                  <a:pt x="362631" y="169037"/>
                </a:lnTo>
                <a:lnTo>
                  <a:pt x="223304" y="169037"/>
                </a:lnTo>
                <a:lnTo>
                  <a:pt x="223304" y="225386"/>
                </a:lnTo>
                <a:lnTo>
                  <a:pt x="362631" y="225386"/>
                </a:lnTo>
                <a:lnTo>
                  <a:pt x="344589" y="255574"/>
                </a:lnTo>
                <a:lnTo>
                  <a:pt x="340728" y="269659"/>
                </a:lnTo>
                <a:lnTo>
                  <a:pt x="219456" y="269659"/>
                </a:lnTo>
                <a:lnTo>
                  <a:pt x="219456" y="330034"/>
                </a:lnTo>
                <a:close/>
              </a:path>
              <a:path w="381635" h="382904">
                <a:moveTo>
                  <a:pt x="219456" y="130810"/>
                </a:moveTo>
                <a:lnTo>
                  <a:pt x="154000" y="130810"/>
                </a:lnTo>
                <a:lnTo>
                  <a:pt x="154000" y="78486"/>
                </a:lnTo>
                <a:lnTo>
                  <a:pt x="219456" y="78486"/>
                </a:lnTo>
                <a:lnTo>
                  <a:pt x="219456" y="130810"/>
                </a:lnTo>
                <a:close/>
              </a:path>
              <a:path w="381635" h="382904">
                <a:moveTo>
                  <a:pt x="362631" y="225386"/>
                </a:moveTo>
                <a:lnTo>
                  <a:pt x="319557" y="225386"/>
                </a:lnTo>
                <a:lnTo>
                  <a:pt x="336880" y="199224"/>
                </a:lnTo>
                <a:lnTo>
                  <a:pt x="319557" y="169037"/>
                </a:lnTo>
                <a:lnTo>
                  <a:pt x="362631" y="169037"/>
                </a:lnTo>
                <a:lnTo>
                  <a:pt x="373456" y="187147"/>
                </a:lnTo>
                <a:lnTo>
                  <a:pt x="381165" y="199224"/>
                </a:lnTo>
                <a:lnTo>
                  <a:pt x="373456" y="207276"/>
                </a:lnTo>
                <a:lnTo>
                  <a:pt x="362631" y="225386"/>
                </a:lnTo>
                <a:close/>
              </a:path>
              <a:path w="381635" h="382904">
                <a:moveTo>
                  <a:pt x="315709" y="382358"/>
                </a:moveTo>
                <a:lnTo>
                  <a:pt x="71234" y="382358"/>
                </a:lnTo>
                <a:lnTo>
                  <a:pt x="71234" y="330034"/>
                </a:lnTo>
                <a:lnTo>
                  <a:pt x="315709" y="330034"/>
                </a:lnTo>
                <a:lnTo>
                  <a:pt x="315709" y="382358"/>
                </a:lnTo>
                <a:close/>
              </a:path>
            </a:pathLst>
          </a:custGeom>
          <a:solidFill>
            <a:srgbClr val="85BA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4" name="object 34"/>
          <p:cNvSpPr/>
          <p:nvPr/>
        </p:nvSpPr>
        <p:spPr>
          <a:xfrm>
            <a:off x="4728502" y="4321441"/>
            <a:ext cx="428625" cy="342265"/>
          </a:xfrm>
          <a:custGeom>
            <a:avLst/>
            <a:gdLst/>
            <a:ahLst/>
            <a:cxnLst/>
            <a:rect l="l" t="t" r="r" b="b"/>
            <a:pathLst>
              <a:path w="428625" h="342264">
                <a:moveTo>
                  <a:pt x="393687" y="341998"/>
                </a:moveTo>
                <a:lnTo>
                  <a:pt x="25323" y="341998"/>
                </a:lnTo>
                <a:lnTo>
                  <a:pt x="25323" y="139763"/>
                </a:lnTo>
                <a:lnTo>
                  <a:pt x="14975" y="131873"/>
                </a:lnTo>
                <a:lnTo>
                  <a:pt x="6980" y="121534"/>
                </a:lnTo>
                <a:lnTo>
                  <a:pt x="1826" y="109254"/>
                </a:lnTo>
                <a:lnTo>
                  <a:pt x="0" y="95542"/>
                </a:lnTo>
                <a:lnTo>
                  <a:pt x="0" y="64706"/>
                </a:lnTo>
                <a:lnTo>
                  <a:pt x="96875" y="64706"/>
                </a:lnTo>
                <a:lnTo>
                  <a:pt x="96875" y="95542"/>
                </a:lnTo>
                <a:lnTo>
                  <a:pt x="93576" y="113744"/>
                </a:lnTo>
                <a:lnTo>
                  <a:pt x="84524" y="129005"/>
                </a:lnTo>
                <a:lnTo>
                  <a:pt x="70986" y="140024"/>
                </a:lnTo>
                <a:lnTo>
                  <a:pt x="54229" y="145503"/>
                </a:lnTo>
                <a:lnTo>
                  <a:pt x="54229" y="311835"/>
                </a:lnTo>
                <a:lnTo>
                  <a:pt x="393687" y="311835"/>
                </a:lnTo>
                <a:lnTo>
                  <a:pt x="393687" y="341998"/>
                </a:lnTo>
                <a:close/>
              </a:path>
              <a:path w="428625" h="342264">
                <a:moveTo>
                  <a:pt x="159232" y="145961"/>
                </a:moveTo>
                <a:lnTo>
                  <a:pt x="140418" y="141976"/>
                </a:lnTo>
                <a:lnTo>
                  <a:pt x="124994" y="131133"/>
                </a:lnTo>
                <a:lnTo>
                  <a:pt x="114564" y="115100"/>
                </a:lnTo>
                <a:lnTo>
                  <a:pt x="110731" y="95542"/>
                </a:lnTo>
                <a:lnTo>
                  <a:pt x="110731" y="64706"/>
                </a:lnTo>
                <a:lnTo>
                  <a:pt x="207619" y="64706"/>
                </a:lnTo>
                <a:lnTo>
                  <a:pt x="207619" y="95542"/>
                </a:lnTo>
                <a:lnTo>
                  <a:pt x="203802" y="115100"/>
                </a:lnTo>
                <a:lnTo>
                  <a:pt x="193408" y="131133"/>
                </a:lnTo>
                <a:lnTo>
                  <a:pt x="178023" y="141976"/>
                </a:lnTo>
                <a:lnTo>
                  <a:pt x="159232" y="145961"/>
                </a:lnTo>
                <a:close/>
              </a:path>
              <a:path w="428625" h="342264">
                <a:moveTo>
                  <a:pt x="269316" y="145961"/>
                </a:moveTo>
                <a:lnTo>
                  <a:pt x="250520" y="141976"/>
                </a:lnTo>
                <a:lnTo>
                  <a:pt x="235135" y="131133"/>
                </a:lnTo>
                <a:lnTo>
                  <a:pt x="224744" y="115100"/>
                </a:lnTo>
                <a:lnTo>
                  <a:pt x="220929" y="95542"/>
                </a:lnTo>
                <a:lnTo>
                  <a:pt x="220929" y="64706"/>
                </a:lnTo>
                <a:lnTo>
                  <a:pt x="317804" y="64706"/>
                </a:lnTo>
                <a:lnTo>
                  <a:pt x="317804" y="95542"/>
                </a:lnTo>
                <a:lnTo>
                  <a:pt x="313973" y="115100"/>
                </a:lnTo>
                <a:lnTo>
                  <a:pt x="303547" y="131133"/>
                </a:lnTo>
                <a:lnTo>
                  <a:pt x="288127" y="141976"/>
                </a:lnTo>
                <a:lnTo>
                  <a:pt x="269316" y="145961"/>
                </a:lnTo>
                <a:close/>
              </a:path>
              <a:path w="428625" h="342264">
                <a:moveTo>
                  <a:pt x="393687" y="311835"/>
                </a:moveTo>
                <a:lnTo>
                  <a:pt x="364680" y="311835"/>
                </a:lnTo>
                <a:lnTo>
                  <a:pt x="364680" y="143255"/>
                </a:lnTo>
                <a:lnTo>
                  <a:pt x="351436" y="136052"/>
                </a:lnTo>
                <a:lnTo>
                  <a:pt x="340983" y="125137"/>
                </a:lnTo>
                <a:lnTo>
                  <a:pt x="334124" y="111353"/>
                </a:lnTo>
                <a:lnTo>
                  <a:pt x="331660" y="95542"/>
                </a:lnTo>
                <a:lnTo>
                  <a:pt x="331660" y="64706"/>
                </a:lnTo>
                <a:lnTo>
                  <a:pt x="428548" y="64706"/>
                </a:lnTo>
                <a:lnTo>
                  <a:pt x="428548" y="95542"/>
                </a:lnTo>
                <a:lnTo>
                  <a:pt x="425934" y="111871"/>
                </a:lnTo>
                <a:lnTo>
                  <a:pt x="418671" y="125984"/>
                </a:lnTo>
                <a:lnTo>
                  <a:pt x="407631" y="136972"/>
                </a:lnTo>
                <a:lnTo>
                  <a:pt x="393687" y="143929"/>
                </a:lnTo>
                <a:lnTo>
                  <a:pt x="393687" y="311835"/>
                </a:lnTo>
                <a:close/>
              </a:path>
              <a:path w="428625" h="342264">
                <a:moveTo>
                  <a:pt x="352882" y="311835"/>
                </a:moveTo>
                <a:lnTo>
                  <a:pt x="264553" y="311835"/>
                </a:lnTo>
                <a:lnTo>
                  <a:pt x="264553" y="153390"/>
                </a:lnTo>
                <a:lnTo>
                  <a:pt x="352882" y="153390"/>
                </a:lnTo>
                <a:lnTo>
                  <a:pt x="352882" y="168465"/>
                </a:lnTo>
                <a:lnTo>
                  <a:pt x="279057" y="168465"/>
                </a:lnTo>
                <a:lnTo>
                  <a:pt x="279057" y="235534"/>
                </a:lnTo>
                <a:lnTo>
                  <a:pt x="352882" y="235534"/>
                </a:lnTo>
                <a:lnTo>
                  <a:pt x="352882" y="311835"/>
                </a:lnTo>
                <a:close/>
              </a:path>
              <a:path w="428625" h="342264">
                <a:moveTo>
                  <a:pt x="352882" y="235534"/>
                </a:moveTo>
                <a:lnTo>
                  <a:pt x="338378" y="235534"/>
                </a:lnTo>
                <a:lnTo>
                  <a:pt x="338378" y="168465"/>
                </a:lnTo>
                <a:lnTo>
                  <a:pt x="352882" y="168465"/>
                </a:lnTo>
                <a:lnTo>
                  <a:pt x="352882" y="235534"/>
                </a:lnTo>
                <a:close/>
              </a:path>
              <a:path w="428625" h="342264">
                <a:moveTo>
                  <a:pt x="96989" y="275602"/>
                </a:moveTo>
                <a:lnTo>
                  <a:pt x="90817" y="275602"/>
                </a:lnTo>
                <a:lnTo>
                  <a:pt x="81517" y="274611"/>
                </a:lnTo>
                <a:lnTo>
                  <a:pt x="74887" y="271646"/>
                </a:lnTo>
                <a:lnTo>
                  <a:pt x="70916" y="266719"/>
                </a:lnTo>
                <a:lnTo>
                  <a:pt x="69596" y="259841"/>
                </a:lnTo>
                <a:lnTo>
                  <a:pt x="69616" y="203238"/>
                </a:lnTo>
                <a:lnTo>
                  <a:pt x="90817" y="186245"/>
                </a:lnTo>
                <a:lnTo>
                  <a:pt x="100037" y="187320"/>
                </a:lnTo>
                <a:lnTo>
                  <a:pt x="106601" y="190536"/>
                </a:lnTo>
                <a:lnTo>
                  <a:pt x="110509" y="195835"/>
                </a:lnTo>
                <a:lnTo>
                  <a:pt x="110940" y="198285"/>
                </a:lnTo>
                <a:lnTo>
                  <a:pt x="88760" y="198285"/>
                </a:lnTo>
                <a:lnTo>
                  <a:pt x="87680" y="199186"/>
                </a:lnTo>
                <a:lnTo>
                  <a:pt x="87680" y="262432"/>
                </a:lnTo>
                <a:lnTo>
                  <a:pt x="88760" y="263334"/>
                </a:lnTo>
                <a:lnTo>
                  <a:pt x="111810" y="263334"/>
                </a:lnTo>
                <a:lnTo>
                  <a:pt x="111810" y="264794"/>
                </a:lnTo>
                <a:lnTo>
                  <a:pt x="109867" y="268731"/>
                </a:lnTo>
                <a:lnTo>
                  <a:pt x="105968" y="271437"/>
                </a:lnTo>
                <a:lnTo>
                  <a:pt x="102069" y="274243"/>
                </a:lnTo>
                <a:lnTo>
                  <a:pt x="96989" y="275602"/>
                </a:lnTo>
                <a:close/>
              </a:path>
              <a:path w="428625" h="342264">
                <a:moveTo>
                  <a:pt x="133896" y="274815"/>
                </a:moveTo>
                <a:lnTo>
                  <a:pt x="115824" y="274815"/>
                </a:lnTo>
                <a:lnTo>
                  <a:pt x="115824" y="187032"/>
                </a:lnTo>
                <a:lnTo>
                  <a:pt x="142989" y="187032"/>
                </a:lnTo>
                <a:lnTo>
                  <a:pt x="148729" y="188048"/>
                </a:lnTo>
                <a:lnTo>
                  <a:pt x="152514" y="190068"/>
                </a:lnTo>
                <a:lnTo>
                  <a:pt x="156298" y="192214"/>
                </a:lnTo>
                <a:lnTo>
                  <a:pt x="158140" y="196265"/>
                </a:lnTo>
                <a:lnTo>
                  <a:pt x="158140" y="199643"/>
                </a:lnTo>
                <a:lnTo>
                  <a:pt x="133896" y="199643"/>
                </a:lnTo>
                <a:lnTo>
                  <a:pt x="133896" y="229908"/>
                </a:lnTo>
                <a:lnTo>
                  <a:pt x="158140" y="229908"/>
                </a:lnTo>
                <a:lnTo>
                  <a:pt x="158140" y="232727"/>
                </a:lnTo>
                <a:lnTo>
                  <a:pt x="156629" y="236778"/>
                </a:lnTo>
                <a:lnTo>
                  <a:pt x="153593" y="239140"/>
                </a:lnTo>
                <a:lnTo>
                  <a:pt x="150456" y="241503"/>
                </a:lnTo>
                <a:lnTo>
                  <a:pt x="144557" y="242519"/>
                </a:lnTo>
                <a:lnTo>
                  <a:pt x="133896" y="242519"/>
                </a:lnTo>
                <a:lnTo>
                  <a:pt x="133896" y="274815"/>
                </a:lnTo>
                <a:close/>
              </a:path>
              <a:path w="428625" h="342264">
                <a:moveTo>
                  <a:pt x="197764" y="274815"/>
                </a:moveTo>
                <a:lnTo>
                  <a:pt x="161505" y="274815"/>
                </a:lnTo>
                <a:lnTo>
                  <a:pt x="161505" y="187032"/>
                </a:lnTo>
                <a:lnTo>
                  <a:pt x="197548" y="187032"/>
                </a:lnTo>
                <a:lnTo>
                  <a:pt x="197548" y="198285"/>
                </a:lnTo>
                <a:lnTo>
                  <a:pt x="180124" y="198285"/>
                </a:lnTo>
                <a:lnTo>
                  <a:pt x="180124" y="222034"/>
                </a:lnTo>
                <a:lnTo>
                  <a:pt x="195922" y="222034"/>
                </a:lnTo>
                <a:lnTo>
                  <a:pt x="195922" y="232727"/>
                </a:lnTo>
                <a:lnTo>
                  <a:pt x="180124" y="232727"/>
                </a:lnTo>
                <a:lnTo>
                  <a:pt x="180124" y="263563"/>
                </a:lnTo>
                <a:lnTo>
                  <a:pt x="197764" y="263563"/>
                </a:lnTo>
                <a:lnTo>
                  <a:pt x="197764" y="274815"/>
                </a:lnTo>
                <a:close/>
              </a:path>
              <a:path w="428625" h="342264">
                <a:moveTo>
                  <a:pt x="216268" y="274815"/>
                </a:moveTo>
                <a:lnTo>
                  <a:pt x="200901" y="274815"/>
                </a:lnTo>
                <a:lnTo>
                  <a:pt x="200901" y="187032"/>
                </a:lnTo>
                <a:lnTo>
                  <a:pt x="222008" y="187032"/>
                </a:lnTo>
                <a:lnTo>
                  <a:pt x="232727" y="227101"/>
                </a:lnTo>
                <a:lnTo>
                  <a:pt x="248208" y="227101"/>
                </a:lnTo>
                <a:lnTo>
                  <a:pt x="248208" y="228104"/>
                </a:lnTo>
                <a:lnTo>
                  <a:pt x="216268" y="228104"/>
                </a:lnTo>
                <a:lnTo>
                  <a:pt x="216268" y="274815"/>
                </a:lnTo>
                <a:close/>
              </a:path>
              <a:path w="428625" h="342264">
                <a:moveTo>
                  <a:pt x="248208" y="227101"/>
                </a:moveTo>
                <a:lnTo>
                  <a:pt x="232727" y="227101"/>
                </a:lnTo>
                <a:lnTo>
                  <a:pt x="232727" y="187032"/>
                </a:lnTo>
                <a:lnTo>
                  <a:pt x="248208" y="187032"/>
                </a:lnTo>
                <a:lnTo>
                  <a:pt x="248208" y="227101"/>
                </a:lnTo>
                <a:close/>
              </a:path>
              <a:path w="428625" h="342264">
                <a:moveTo>
                  <a:pt x="111810" y="263334"/>
                </a:moveTo>
                <a:lnTo>
                  <a:pt x="92760" y="263334"/>
                </a:lnTo>
                <a:lnTo>
                  <a:pt x="93738" y="262432"/>
                </a:lnTo>
                <a:lnTo>
                  <a:pt x="93738" y="199186"/>
                </a:lnTo>
                <a:lnTo>
                  <a:pt x="92760" y="198285"/>
                </a:lnTo>
                <a:lnTo>
                  <a:pt x="110940" y="198285"/>
                </a:lnTo>
                <a:lnTo>
                  <a:pt x="111810" y="203238"/>
                </a:lnTo>
                <a:lnTo>
                  <a:pt x="111810" y="263334"/>
                </a:lnTo>
                <a:close/>
              </a:path>
              <a:path w="428625" h="342264">
                <a:moveTo>
                  <a:pt x="158140" y="229908"/>
                </a:moveTo>
                <a:lnTo>
                  <a:pt x="138010" y="229908"/>
                </a:lnTo>
                <a:lnTo>
                  <a:pt x="140068" y="228447"/>
                </a:lnTo>
                <a:lnTo>
                  <a:pt x="140068" y="201104"/>
                </a:lnTo>
                <a:lnTo>
                  <a:pt x="138010" y="199643"/>
                </a:lnTo>
                <a:lnTo>
                  <a:pt x="158140" y="199643"/>
                </a:lnTo>
                <a:lnTo>
                  <a:pt x="158140" y="229908"/>
                </a:lnTo>
                <a:close/>
              </a:path>
              <a:path w="428625" h="342264">
                <a:moveTo>
                  <a:pt x="248208" y="274815"/>
                </a:moveTo>
                <a:lnTo>
                  <a:pt x="229044" y="274815"/>
                </a:lnTo>
                <a:lnTo>
                  <a:pt x="216268" y="228104"/>
                </a:lnTo>
                <a:lnTo>
                  <a:pt x="248208" y="228104"/>
                </a:lnTo>
                <a:lnTo>
                  <a:pt x="248208" y="274815"/>
                </a:lnTo>
                <a:close/>
              </a:path>
              <a:path w="428625" h="342264">
                <a:moveTo>
                  <a:pt x="143967" y="242620"/>
                </a:moveTo>
                <a:lnTo>
                  <a:pt x="133896" y="242519"/>
                </a:lnTo>
                <a:lnTo>
                  <a:pt x="144557" y="242519"/>
                </a:lnTo>
                <a:lnTo>
                  <a:pt x="143967" y="242620"/>
                </a:lnTo>
                <a:close/>
              </a:path>
              <a:path w="428625" h="342264">
                <a:moveTo>
                  <a:pt x="426605" y="50863"/>
                </a:moveTo>
                <a:lnTo>
                  <a:pt x="0" y="50863"/>
                </a:lnTo>
                <a:lnTo>
                  <a:pt x="33553" y="0"/>
                </a:lnTo>
                <a:lnTo>
                  <a:pt x="393039" y="0"/>
                </a:lnTo>
                <a:lnTo>
                  <a:pt x="426605" y="5086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5" name="object 35"/>
          <p:cNvSpPr/>
          <p:nvPr/>
        </p:nvSpPr>
        <p:spPr>
          <a:xfrm>
            <a:off x="4751247" y="5253202"/>
            <a:ext cx="403225" cy="340360"/>
          </a:xfrm>
          <a:custGeom>
            <a:avLst/>
            <a:gdLst/>
            <a:ahLst/>
            <a:cxnLst/>
            <a:rect l="l" t="t" r="r" b="b"/>
            <a:pathLst>
              <a:path w="403225" h="340360">
                <a:moveTo>
                  <a:pt x="247535" y="263004"/>
                </a:moveTo>
                <a:lnTo>
                  <a:pt x="177342" y="193382"/>
                </a:lnTo>
                <a:lnTo>
                  <a:pt x="243852" y="193382"/>
                </a:lnTo>
                <a:lnTo>
                  <a:pt x="251116" y="82981"/>
                </a:lnTo>
                <a:lnTo>
                  <a:pt x="251231" y="69621"/>
                </a:lnTo>
                <a:lnTo>
                  <a:pt x="262318" y="61887"/>
                </a:lnTo>
                <a:lnTo>
                  <a:pt x="288188" y="46418"/>
                </a:lnTo>
                <a:lnTo>
                  <a:pt x="266014" y="7734"/>
                </a:lnTo>
                <a:lnTo>
                  <a:pt x="402717" y="0"/>
                </a:lnTo>
                <a:lnTo>
                  <a:pt x="369468" y="65747"/>
                </a:lnTo>
                <a:lnTo>
                  <a:pt x="360228" y="85090"/>
                </a:lnTo>
                <a:lnTo>
                  <a:pt x="310349" y="85090"/>
                </a:lnTo>
                <a:lnTo>
                  <a:pt x="295567" y="96697"/>
                </a:lnTo>
                <a:lnTo>
                  <a:pt x="284492" y="247535"/>
                </a:lnTo>
                <a:lnTo>
                  <a:pt x="247535" y="263004"/>
                </a:lnTo>
                <a:close/>
              </a:path>
              <a:path w="403225" h="340360">
                <a:moveTo>
                  <a:pt x="339902" y="127635"/>
                </a:moveTo>
                <a:lnTo>
                  <a:pt x="310349" y="85090"/>
                </a:lnTo>
                <a:lnTo>
                  <a:pt x="360228" y="85090"/>
                </a:lnTo>
                <a:lnTo>
                  <a:pt x="339902" y="127635"/>
                </a:lnTo>
                <a:close/>
              </a:path>
              <a:path w="403225" h="340360">
                <a:moveTo>
                  <a:pt x="164973" y="220459"/>
                </a:moveTo>
                <a:lnTo>
                  <a:pt x="110845" y="220459"/>
                </a:lnTo>
                <a:lnTo>
                  <a:pt x="162560" y="112166"/>
                </a:lnTo>
                <a:lnTo>
                  <a:pt x="184734" y="135369"/>
                </a:lnTo>
                <a:lnTo>
                  <a:pt x="243852" y="193382"/>
                </a:lnTo>
                <a:lnTo>
                  <a:pt x="177342" y="193382"/>
                </a:lnTo>
                <a:lnTo>
                  <a:pt x="164973" y="220459"/>
                </a:lnTo>
                <a:close/>
              </a:path>
              <a:path w="403225" h="340360">
                <a:moveTo>
                  <a:pt x="317741" y="340360"/>
                </a:moveTo>
                <a:lnTo>
                  <a:pt x="295567" y="340360"/>
                </a:lnTo>
                <a:lnTo>
                  <a:pt x="295567" y="274612"/>
                </a:lnTo>
                <a:lnTo>
                  <a:pt x="302958" y="270738"/>
                </a:lnTo>
                <a:lnTo>
                  <a:pt x="310349" y="170180"/>
                </a:lnTo>
                <a:lnTo>
                  <a:pt x="317741" y="170180"/>
                </a:lnTo>
                <a:lnTo>
                  <a:pt x="317741" y="340360"/>
                </a:lnTo>
                <a:close/>
              </a:path>
              <a:path w="403225" h="340360">
                <a:moveTo>
                  <a:pt x="14782" y="259143"/>
                </a:moveTo>
                <a:lnTo>
                  <a:pt x="0" y="216598"/>
                </a:lnTo>
                <a:lnTo>
                  <a:pt x="73888" y="193382"/>
                </a:lnTo>
                <a:lnTo>
                  <a:pt x="92367" y="185648"/>
                </a:lnTo>
                <a:lnTo>
                  <a:pt x="99758" y="201117"/>
                </a:lnTo>
                <a:lnTo>
                  <a:pt x="110845" y="220459"/>
                </a:lnTo>
                <a:lnTo>
                  <a:pt x="164973" y="220459"/>
                </a:lnTo>
                <a:lnTo>
                  <a:pt x="154374" y="243662"/>
                </a:lnTo>
                <a:lnTo>
                  <a:pt x="70192" y="243662"/>
                </a:lnTo>
                <a:lnTo>
                  <a:pt x="14782" y="259143"/>
                </a:lnTo>
                <a:close/>
              </a:path>
              <a:path w="403225" h="340360">
                <a:moveTo>
                  <a:pt x="192125" y="340360"/>
                </a:moveTo>
                <a:lnTo>
                  <a:pt x="166255" y="340360"/>
                </a:lnTo>
                <a:lnTo>
                  <a:pt x="166255" y="266877"/>
                </a:lnTo>
                <a:lnTo>
                  <a:pt x="181038" y="232067"/>
                </a:lnTo>
                <a:lnTo>
                  <a:pt x="192125" y="243662"/>
                </a:lnTo>
                <a:lnTo>
                  <a:pt x="192125" y="340360"/>
                </a:lnTo>
                <a:close/>
              </a:path>
              <a:path w="403225" h="340360">
                <a:moveTo>
                  <a:pt x="136702" y="282346"/>
                </a:moveTo>
                <a:lnTo>
                  <a:pt x="96062" y="282346"/>
                </a:lnTo>
                <a:lnTo>
                  <a:pt x="70192" y="243662"/>
                </a:lnTo>
                <a:lnTo>
                  <a:pt x="154374" y="243662"/>
                </a:lnTo>
                <a:lnTo>
                  <a:pt x="136702" y="282346"/>
                </a:lnTo>
                <a:close/>
              </a:path>
              <a:path w="403225" h="340360">
                <a:moveTo>
                  <a:pt x="232765" y="340360"/>
                </a:moveTo>
                <a:lnTo>
                  <a:pt x="210591" y="340360"/>
                </a:lnTo>
                <a:lnTo>
                  <a:pt x="210591" y="259143"/>
                </a:lnTo>
                <a:lnTo>
                  <a:pt x="232765" y="282346"/>
                </a:lnTo>
                <a:lnTo>
                  <a:pt x="232765" y="340360"/>
                </a:lnTo>
                <a:close/>
              </a:path>
              <a:path w="403225" h="340360">
                <a:moveTo>
                  <a:pt x="62814" y="340360"/>
                </a:moveTo>
                <a:lnTo>
                  <a:pt x="40640" y="340360"/>
                </a:lnTo>
                <a:lnTo>
                  <a:pt x="40640" y="282346"/>
                </a:lnTo>
                <a:lnTo>
                  <a:pt x="62814" y="274612"/>
                </a:lnTo>
                <a:lnTo>
                  <a:pt x="62814" y="340360"/>
                </a:lnTo>
                <a:close/>
              </a:path>
              <a:path w="403225" h="340360">
                <a:moveTo>
                  <a:pt x="277101" y="340360"/>
                </a:moveTo>
                <a:lnTo>
                  <a:pt x="251231" y="340360"/>
                </a:lnTo>
                <a:lnTo>
                  <a:pt x="251231" y="290080"/>
                </a:lnTo>
                <a:lnTo>
                  <a:pt x="277101" y="278472"/>
                </a:lnTo>
                <a:lnTo>
                  <a:pt x="277101" y="340360"/>
                </a:lnTo>
                <a:close/>
              </a:path>
              <a:path w="403225" h="340360">
                <a:moveTo>
                  <a:pt x="107149" y="340360"/>
                </a:moveTo>
                <a:lnTo>
                  <a:pt x="81280" y="340360"/>
                </a:lnTo>
                <a:lnTo>
                  <a:pt x="81280" y="305549"/>
                </a:lnTo>
                <a:lnTo>
                  <a:pt x="84975" y="313283"/>
                </a:lnTo>
                <a:lnTo>
                  <a:pt x="107149" y="313283"/>
                </a:lnTo>
                <a:lnTo>
                  <a:pt x="107149" y="340360"/>
                </a:lnTo>
                <a:close/>
              </a:path>
              <a:path w="403225" h="340360">
                <a:moveTo>
                  <a:pt x="107149" y="313283"/>
                </a:moveTo>
                <a:lnTo>
                  <a:pt x="84975" y="313283"/>
                </a:lnTo>
                <a:lnTo>
                  <a:pt x="107149" y="309422"/>
                </a:lnTo>
                <a:lnTo>
                  <a:pt x="107149" y="313283"/>
                </a:lnTo>
                <a:close/>
              </a:path>
              <a:path w="403225" h="340360">
                <a:moveTo>
                  <a:pt x="147789" y="340360"/>
                </a:moveTo>
                <a:lnTo>
                  <a:pt x="125615" y="340360"/>
                </a:lnTo>
                <a:lnTo>
                  <a:pt x="125615" y="309422"/>
                </a:lnTo>
                <a:lnTo>
                  <a:pt x="147789" y="309422"/>
                </a:lnTo>
                <a:lnTo>
                  <a:pt x="147789" y="34036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6" name="object 36"/>
          <p:cNvSpPr/>
          <p:nvPr/>
        </p:nvSpPr>
        <p:spPr>
          <a:xfrm>
            <a:off x="1402791" y="5267261"/>
            <a:ext cx="413105" cy="311150"/>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37" name="object 37"/>
          <p:cNvSpPr txBox="1"/>
          <p:nvPr/>
        </p:nvSpPr>
        <p:spPr>
          <a:xfrm>
            <a:off x="1420939" y="3536441"/>
            <a:ext cx="1447165" cy="256540"/>
          </a:xfrm>
          <a:prstGeom prst="rect">
            <a:avLst/>
          </a:prstGeom>
        </p:spPr>
        <p:txBody>
          <a:bodyPr vert="horz" wrap="square" lIns="0" tIns="0" rIns="0" bIns="0" rtlCol="0">
            <a:spAutoFit/>
          </a:bodyPr>
          <a:lstStyle/>
          <a:p>
            <a:pPr marL="12700">
              <a:lnSpc>
                <a:spcPct val="100000"/>
              </a:lnSpc>
            </a:pPr>
            <a:r>
              <a:rPr sz="1600" dirty="0">
                <a:solidFill>
                  <a:srgbClr val="808080"/>
                </a:solidFill>
                <a:latin typeface="微软雅黑" panose="020B0503020204020204" charset="-122"/>
                <a:ea typeface="微软雅黑" panose="020B0503020204020204" charset="-122"/>
                <a:cs typeface="微软雅黑" panose="020B0503020204020204" charset="-122"/>
              </a:rPr>
              <a:t>五年发展规划</a:t>
            </a:r>
            <a:r>
              <a:rPr sz="1600" spc="-5" dirty="0">
                <a:solidFill>
                  <a:srgbClr val="808080"/>
                </a:solidFill>
                <a:latin typeface="微软雅黑" panose="020B0503020204020204" charset="-122"/>
                <a:ea typeface="微软雅黑" panose="020B0503020204020204" charset="-122"/>
                <a:cs typeface="微软雅黑" panose="020B0503020204020204" charset="-122"/>
              </a:rPr>
              <a:t>：</a:t>
            </a:r>
            <a:endParaRPr sz="1600">
              <a:latin typeface="微软雅黑" panose="020B0503020204020204" charset="-122"/>
              <a:ea typeface="微软雅黑" panose="020B0503020204020204" charset="-122"/>
              <a:cs typeface="微软雅黑" panose="020B0503020204020204" charset="-122"/>
            </a:endParaRPr>
          </a:p>
        </p:txBody>
      </p:sp>
      <p:sp>
        <p:nvSpPr>
          <p:cNvPr id="38" name="object 38"/>
          <p:cNvSpPr/>
          <p:nvPr/>
        </p:nvSpPr>
        <p:spPr>
          <a:xfrm>
            <a:off x="1063752" y="3567684"/>
            <a:ext cx="216535" cy="215265"/>
          </a:xfrm>
          <a:custGeom>
            <a:avLst/>
            <a:gdLst/>
            <a:ahLst/>
            <a:cxnLst/>
            <a:rect l="l" t="t" r="r" b="b"/>
            <a:pathLst>
              <a:path w="216534" h="215264">
                <a:moveTo>
                  <a:pt x="0" y="214883"/>
                </a:moveTo>
                <a:lnTo>
                  <a:pt x="0" y="0"/>
                </a:lnTo>
                <a:lnTo>
                  <a:pt x="216407" y="106679"/>
                </a:lnTo>
                <a:lnTo>
                  <a:pt x="0" y="214883"/>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9" name="object 39"/>
          <p:cNvSpPr txBox="1"/>
          <p:nvPr/>
        </p:nvSpPr>
        <p:spPr>
          <a:xfrm>
            <a:off x="1421130" y="2269654"/>
            <a:ext cx="6730365" cy="744220"/>
          </a:xfrm>
          <a:prstGeom prst="rect">
            <a:avLst/>
          </a:prstGeom>
        </p:spPr>
        <p:txBody>
          <a:bodyPr vert="horz" wrap="square" lIns="0" tIns="0" rIns="0" bIns="0" rtlCol="0">
            <a:spAutoFit/>
          </a:bodyPr>
          <a:lstStyle/>
          <a:p>
            <a:pPr marL="12700" marR="5080">
              <a:lnSpc>
                <a:spcPct val="150000"/>
              </a:lnSpc>
            </a:pPr>
            <a:r>
              <a:rPr sz="1600" spc="-5" dirty="0" err="1" smtClean="0">
                <a:solidFill>
                  <a:srgbClr val="808080"/>
                </a:solidFill>
                <a:latin typeface="微软雅黑" panose="020B0503020204020204" charset="-122"/>
                <a:ea typeface="微软雅黑" panose="020B0503020204020204" charset="-122"/>
                <a:cs typeface="微软雅黑" panose="020B0503020204020204" charset="-122"/>
              </a:rPr>
              <a:t>淘璞将</a:t>
            </a:r>
            <a:r>
              <a:rPr lang="zh-CN" altLang="en-US" sz="1600" spc="-5" dirty="0" smtClean="0">
                <a:solidFill>
                  <a:srgbClr val="808080"/>
                </a:solidFill>
                <a:latin typeface="微软雅黑" panose="020B0503020204020204" charset="-122"/>
                <a:ea typeface="微软雅黑" panose="020B0503020204020204" charset="-122"/>
                <a:cs typeface="微软雅黑" panose="020B0503020204020204" charset="-122"/>
              </a:rPr>
              <a:t>通过资源集聚和整合运营</a:t>
            </a:r>
            <a:r>
              <a:rPr sz="1600" spc="-5" dirty="0" smtClean="0">
                <a:solidFill>
                  <a:srgbClr val="808080"/>
                </a:solidFill>
                <a:latin typeface="微软雅黑" panose="020B0503020204020204" charset="-122"/>
                <a:ea typeface="微软雅黑" panose="020B0503020204020204" charset="-122"/>
                <a:cs typeface="微软雅黑" panose="020B0503020204020204" charset="-122"/>
              </a:rPr>
              <a:t>，</a:t>
            </a:r>
            <a:r>
              <a:rPr sz="1600" spc="-5" dirty="0" err="1">
                <a:solidFill>
                  <a:srgbClr val="808080"/>
                </a:solidFill>
                <a:latin typeface="微软雅黑" panose="020B0503020204020204" charset="-122"/>
                <a:ea typeface="微软雅黑" panose="020B0503020204020204" charset="-122"/>
                <a:cs typeface="微软雅黑" panose="020B0503020204020204" charset="-122"/>
              </a:rPr>
              <a:t>倾力实施“</a:t>
            </a:r>
            <a:r>
              <a:rPr sz="1600" spc="-5" dirty="0" err="1" smtClean="0">
                <a:solidFill>
                  <a:srgbClr val="808080"/>
                </a:solidFill>
                <a:latin typeface="微软雅黑" panose="020B0503020204020204" charset="-122"/>
                <a:ea typeface="微软雅黑" panose="020B0503020204020204" charset="-122"/>
                <a:cs typeface="微软雅黑" panose="020B0503020204020204" charset="-122"/>
              </a:rPr>
              <a:t>百千万</a:t>
            </a:r>
            <a:r>
              <a:rPr sz="1600" spc="-5" dirty="0" smtClean="0">
                <a:solidFill>
                  <a:srgbClr val="808080"/>
                </a:solidFill>
                <a:latin typeface="微软雅黑" panose="020B0503020204020204" charset="-122"/>
                <a:ea typeface="微软雅黑" panose="020B0503020204020204" charset="-122"/>
                <a:cs typeface="微软雅黑" panose="020B0503020204020204" charset="-122"/>
              </a:rPr>
              <a:t>”</a:t>
            </a:r>
            <a:r>
              <a:rPr lang="zh-CN" altLang="en-US" sz="1600" spc="-5" dirty="0" smtClean="0">
                <a:solidFill>
                  <a:srgbClr val="808080"/>
                </a:solidFill>
                <a:latin typeface="微软雅黑" panose="020B0503020204020204" charset="-122"/>
                <a:ea typeface="微软雅黑" panose="020B0503020204020204" charset="-122"/>
                <a:cs typeface="微软雅黑" panose="020B0503020204020204" charset="-122"/>
              </a:rPr>
              <a:t>发展规划</a:t>
            </a:r>
            <a:r>
              <a:rPr sz="1600" spc="-5" dirty="0" smtClean="0">
                <a:solidFill>
                  <a:srgbClr val="808080"/>
                </a:solidFill>
                <a:latin typeface="微软雅黑" panose="020B0503020204020204" charset="-122"/>
                <a:ea typeface="微软雅黑" panose="020B0503020204020204" charset="-122"/>
                <a:cs typeface="微软雅黑" panose="020B0503020204020204" charset="-122"/>
              </a:rPr>
              <a:t>，</a:t>
            </a:r>
            <a:r>
              <a:rPr sz="1600" spc="-5" dirty="0" err="1" smtClean="0">
                <a:solidFill>
                  <a:srgbClr val="808080"/>
                </a:solidFill>
                <a:latin typeface="微软雅黑" panose="020B0503020204020204" charset="-122"/>
                <a:ea typeface="微软雅黑" panose="020B0503020204020204" charset="-122"/>
                <a:cs typeface="微软雅黑" panose="020B0503020204020204" charset="-122"/>
              </a:rPr>
              <a:t>致力于成为中国最大的婴童产业运营商</a:t>
            </a:r>
            <a:endParaRPr sz="1600" spc="-5" dirty="0">
              <a:solidFill>
                <a:srgbClr val="808080"/>
              </a:solidFill>
              <a:latin typeface="微软雅黑" panose="020B0503020204020204" charset="-122"/>
              <a:ea typeface="微软雅黑" panose="020B0503020204020204" charset="-122"/>
              <a:cs typeface="微软雅黑" panose="020B0503020204020204" charset="-122"/>
            </a:endParaRPr>
          </a:p>
        </p:txBody>
      </p:sp>
      <p:sp>
        <p:nvSpPr>
          <p:cNvPr id="40" name="object 40"/>
          <p:cNvSpPr/>
          <p:nvPr/>
        </p:nvSpPr>
        <p:spPr>
          <a:xfrm>
            <a:off x="1063752" y="2404872"/>
            <a:ext cx="216535" cy="216535"/>
          </a:xfrm>
          <a:custGeom>
            <a:avLst/>
            <a:gdLst/>
            <a:ahLst/>
            <a:cxnLst/>
            <a:rect l="l" t="t" r="r" b="b"/>
            <a:pathLst>
              <a:path w="216534" h="216535">
                <a:moveTo>
                  <a:pt x="0" y="216407"/>
                </a:moveTo>
                <a:lnTo>
                  <a:pt x="0" y="0"/>
                </a:lnTo>
                <a:lnTo>
                  <a:pt x="216407" y="108203"/>
                </a:lnTo>
                <a:lnTo>
                  <a:pt x="0" y="216407"/>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1" name="object 41"/>
          <p:cNvSpPr txBox="1">
            <a:spLocks noGrp="1"/>
          </p:cNvSpPr>
          <p:nvPr>
            <p:ph type="sldNum" sz="quarter" idx="7"/>
          </p:nvPr>
        </p:nvSpPr>
        <p:spPr>
          <a:xfrm>
            <a:off x="10480675" y="6816725"/>
            <a:ext cx="1428115"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latin typeface="微软雅黑" panose="020B0503020204020204" charset="-122"/>
                <a:ea typeface="微软雅黑" panose="020B0503020204020204" charset="-122"/>
              </a:rPr>
              <a:t>15</a:t>
            </a:fld>
            <a:endParaRPr sz="1000" spc="10" dirty="0">
              <a:latin typeface="微软雅黑" panose="020B0503020204020204" charset="-122"/>
              <a:ea typeface="微软雅黑" panose="020B0503020204020204" charset="-122"/>
            </a:endParaRPr>
          </a:p>
        </p:txBody>
      </p:sp>
      <p:sp>
        <p:nvSpPr>
          <p:cNvPr id="44" name="object 3"/>
          <p:cNvSpPr txBox="1"/>
          <p:nvPr/>
        </p:nvSpPr>
        <p:spPr>
          <a:xfrm>
            <a:off x="3083560" y="1117600"/>
            <a:ext cx="3683000" cy="368935"/>
          </a:xfrm>
          <a:prstGeom prst="rect">
            <a:avLst/>
          </a:prstGeom>
        </p:spPr>
        <p:txBody>
          <a:bodyPr vert="horz" wrap="square" lIns="0" tIns="0" rIns="0" bIns="0" rtlCol="0">
            <a:spAutoFit/>
          </a:bodyPr>
          <a:lstStyle/>
          <a:p>
            <a:pPr marL="12700">
              <a:lnSpc>
                <a:spcPct val="100000"/>
              </a:lnSpc>
            </a:pPr>
            <a:r>
              <a:rPr lang="zh-CN" altLang="en-US" sz="2400" b="1" dirty="0" smtClean="0">
                <a:solidFill>
                  <a:srgbClr val="86BBFF"/>
                </a:solidFill>
                <a:latin typeface="微软雅黑" panose="020B0503020204020204" charset="-122"/>
                <a:ea typeface="微软雅黑" panose="020B0503020204020204" charset="-122"/>
                <a:cs typeface="微软雅黑" panose="020B0503020204020204" charset="-122"/>
              </a:rPr>
              <a:t>淘璞</a:t>
            </a:r>
            <a:r>
              <a:rPr sz="2400" b="1" dirty="0" smtClean="0">
                <a:solidFill>
                  <a:srgbClr val="86BBFF"/>
                </a:solidFill>
                <a:latin typeface="微软雅黑" panose="020B0503020204020204" charset="-122"/>
                <a:ea typeface="微软雅黑" panose="020B0503020204020204" charset="-122"/>
                <a:cs typeface="微软雅黑" panose="020B0503020204020204" charset="-122"/>
              </a:rPr>
              <a:t>“</a:t>
            </a:r>
            <a:r>
              <a:rPr sz="2400" b="1" dirty="0">
                <a:solidFill>
                  <a:srgbClr val="86BBFF"/>
                </a:solidFill>
                <a:latin typeface="微软雅黑" panose="020B0503020204020204" charset="-122"/>
                <a:ea typeface="微软雅黑" panose="020B0503020204020204" charset="-122"/>
                <a:cs typeface="微软雅黑" panose="020B0503020204020204" charset="-122"/>
              </a:rPr>
              <a:t>百千万”发展规划</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0096500" y="6816725"/>
            <a:ext cx="1812290"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solidFill>
                  <a:srgbClr val="888888"/>
                </a:solidFill>
                <a:latin typeface="微软雅黑" panose="020B0503020204020204" charset="-122"/>
                <a:ea typeface="微软雅黑" panose="020B0503020204020204" charset="-122"/>
              </a:rPr>
              <a:t>16</a:t>
            </a:fld>
            <a:endParaRPr sz="1000" spc="10" dirty="0">
              <a:solidFill>
                <a:srgbClr val="888888"/>
              </a:solidFill>
              <a:latin typeface="微软雅黑" panose="020B0503020204020204" charset="-122"/>
              <a:ea typeface="微软雅黑" panose="020B0503020204020204" charset="-122"/>
            </a:endParaRPr>
          </a:p>
        </p:txBody>
      </p:sp>
      <p:sp>
        <p:nvSpPr>
          <p:cNvPr id="16" name="椭圆 15"/>
          <p:cNvSpPr/>
          <p:nvPr/>
        </p:nvSpPr>
        <p:spPr>
          <a:xfrm>
            <a:off x="3193733" y="2132648"/>
            <a:ext cx="2444115" cy="2444115"/>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bject 2"/>
          <p:cNvSpPr txBox="1">
            <a:spLocks noGrp="1"/>
          </p:cNvSpPr>
          <p:nvPr>
            <p:ph type="title"/>
          </p:nvPr>
        </p:nvSpPr>
        <p:spPr>
          <a:xfrm>
            <a:off x="5861685" y="2893695"/>
            <a:ext cx="4838065" cy="923290"/>
          </a:xfrm>
          <a:prstGeom prst="rect">
            <a:avLst/>
          </a:prstGeom>
        </p:spPr>
        <p:txBody>
          <a:bodyPr vert="horz" wrap="square" lIns="0" tIns="0" rIns="0" bIns="0" rtlCol="0">
            <a:spAutoFit/>
          </a:bodyPr>
          <a:lstStyle/>
          <a:p>
            <a:pPr marL="12700">
              <a:lnSpc>
                <a:spcPct val="100000"/>
              </a:lnSpc>
            </a:pPr>
            <a:r>
              <a:rPr lang="zh-CN" altLang="en-US" sz="6000" b="1" spc="-25" dirty="0" smtClean="0">
                <a:solidFill>
                  <a:srgbClr val="FFC000"/>
                </a:solidFill>
                <a:latin typeface="微软雅黑" panose="020B0503020204020204" charset="-122"/>
                <a:ea typeface="微软雅黑" panose="020B0503020204020204" charset="-122"/>
                <a:cs typeface="宋体" panose="02010600030101010101" pitchFamily="2" charset="-122"/>
              </a:rPr>
              <a:t>淘璞发展</a:t>
            </a:r>
            <a:endParaRPr lang="zh-CN" sz="6000" b="1" spc="-25" dirty="0">
              <a:solidFill>
                <a:srgbClr val="FFC000"/>
              </a:solidFill>
              <a:latin typeface="微软雅黑" panose="020B0503020204020204" charset="-122"/>
              <a:ea typeface="微软雅黑" panose="020B0503020204020204" charset="-122"/>
              <a:cs typeface="宋体" panose="02010600030101010101" pitchFamily="2" charset="-122"/>
            </a:endParaRPr>
          </a:p>
        </p:txBody>
      </p:sp>
      <p:sp>
        <p:nvSpPr>
          <p:cNvPr id="18" name="椭圆 17"/>
          <p:cNvSpPr/>
          <p:nvPr/>
        </p:nvSpPr>
        <p:spPr>
          <a:xfrm>
            <a:off x="3387090" y="2326005"/>
            <a:ext cx="2057400" cy="2057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237105" y="2940050"/>
            <a:ext cx="1969770" cy="829945"/>
          </a:xfrm>
          <a:prstGeom prst="rect">
            <a:avLst/>
          </a:prstGeom>
          <a:solidFill>
            <a:srgbClr val="FFD34B"/>
          </a:solidFill>
        </p:spPr>
        <p:txBody>
          <a:bodyPr wrap="square" rtlCol="0">
            <a:spAutoFit/>
          </a:bodyPr>
          <a:lstStyle/>
          <a:p>
            <a:r>
              <a:rPr lang="en-US" altLang="zh-CN" sz="4800">
                <a:solidFill>
                  <a:schemeClr val="bg1"/>
                </a:solidFill>
                <a:latin typeface="Arial Black" panose="020B0A04020102020204" charset="0"/>
              </a:rPr>
              <a:t>PART</a:t>
            </a:r>
          </a:p>
        </p:txBody>
      </p:sp>
      <p:sp>
        <p:nvSpPr>
          <p:cNvPr id="20" name="文本框 19"/>
          <p:cNvSpPr txBox="1"/>
          <p:nvPr/>
        </p:nvSpPr>
        <p:spPr>
          <a:xfrm>
            <a:off x="4272915" y="2540635"/>
            <a:ext cx="1069975" cy="1568450"/>
          </a:xfrm>
          <a:prstGeom prst="rect">
            <a:avLst/>
          </a:prstGeom>
          <a:noFill/>
        </p:spPr>
        <p:txBody>
          <a:bodyPr wrap="square" rtlCol="0">
            <a:spAutoFit/>
          </a:bodyPr>
          <a:lstStyle/>
          <a:p>
            <a:r>
              <a:rPr lang="en-US" altLang="zh-CN" sz="9600">
                <a:solidFill>
                  <a:schemeClr val="bg1"/>
                </a:solidFill>
                <a:latin typeface="Arial Black" panose="020B0A04020102020204" charset="0"/>
              </a:rPr>
              <a:t>3</a:t>
            </a:r>
          </a:p>
        </p:txBody>
      </p:sp>
      <p:grpSp>
        <p:nvGrpSpPr>
          <p:cNvPr id="21" name="组合 20"/>
          <p:cNvGrpSpPr/>
          <p:nvPr/>
        </p:nvGrpSpPr>
        <p:grpSpPr>
          <a:xfrm>
            <a:off x="5861685" y="3951605"/>
            <a:ext cx="4681220" cy="157480"/>
            <a:chOff x="0" y="0"/>
            <a:chExt cx="20250" cy="324"/>
          </a:xfrm>
        </p:grpSpPr>
        <p:sp>
          <p:nvSpPr>
            <p:cNvPr id="22" name="object 12"/>
            <p:cNvSpPr/>
            <p:nvPr/>
          </p:nvSpPr>
          <p:spPr>
            <a:xfrm>
              <a:off x="0" y="0"/>
              <a:ext cx="3507" cy="324"/>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3" name="object 13"/>
            <p:cNvSpPr/>
            <p:nvPr/>
          </p:nvSpPr>
          <p:spPr>
            <a:xfrm>
              <a:off x="3492" y="0"/>
              <a:ext cx="3516" cy="324"/>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4" name="object 14"/>
            <p:cNvSpPr/>
            <p:nvPr/>
          </p:nvSpPr>
          <p:spPr>
            <a:xfrm>
              <a:off x="7008" y="0"/>
              <a:ext cx="3516" cy="324"/>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5" name="object 15"/>
            <p:cNvSpPr/>
            <p:nvPr/>
          </p:nvSpPr>
          <p:spPr>
            <a:xfrm>
              <a:off x="10524" y="0"/>
              <a:ext cx="9726" cy="324"/>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 name="object 4"/>
          <p:cNvSpPr txBox="1"/>
          <p:nvPr/>
        </p:nvSpPr>
        <p:spPr>
          <a:xfrm>
            <a:off x="6342684" y="6251059"/>
            <a:ext cx="6027116" cy="184666"/>
          </a:xfrm>
          <a:prstGeom prst="rect">
            <a:avLst/>
          </a:prstGeom>
        </p:spPr>
        <p:txBody>
          <a:bodyPr vert="horz" wrap="square" lIns="0" tIns="0" rIns="0" bIns="0" rtlCol="0">
            <a:spAutoFit/>
          </a:bodyPr>
          <a:lstStyle/>
          <a:p>
            <a:pPr marL="12700">
              <a:lnSpc>
                <a:spcPct val="100000"/>
              </a:lnSpc>
            </a:pPr>
            <a:r>
              <a:rPr lang="zh-CN" altLang="en-US" sz="1200" dirty="0" smtClean="0">
                <a:latin typeface="楷体" panose="02010609060101010101" pitchFamily="49" charset="-122"/>
                <a:ea typeface="楷体" panose="02010609060101010101" pitchFamily="49" charset="-122"/>
                <a:cs typeface="微软雅黑" panose="020B0503020204020204" charset="-122"/>
              </a:rPr>
              <a:t>备注：</a:t>
            </a:r>
            <a:r>
              <a:rPr sz="1200" dirty="0" smtClean="0">
                <a:latin typeface="楷体" panose="02010609060101010101" pitchFamily="49" charset="-122"/>
                <a:ea typeface="楷体" panose="02010609060101010101" pitchFamily="49" charset="-122"/>
                <a:cs typeface="微软雅黑" panose="020B0503020204020204" charset="-122"/>
              </a:rPr>
              <a:t>淘璞</a:t>
            </a:r>
            <a:r>
              <a:rPr lang="zh-CN" sz="1200" dirty="0">
                <a:latin typeface="楷体" panose="02010609060101010101" pitchFamily="49" charset="-122"/>
                <a:ea typeface="楷体" panose="02010609060101010101" pitchFamily="49" charset="-122"/>
                <a:cs typeface="微软雅黑" panose="020B0503020204020204" charset="-122"/>
              </a:rPr>
              <a:t>未来</a:t>
            </a:r>
            <a:r>
              <a:rPr sz="1200" dirty="0" err="1" smtClean="0">
                <a:latin typeface="楷体" panose="02010609060101010101" pitchFamily="49" charset="-122"/>
                <a:ea typeface="楷体" panose="02010609060101010101" pitchFamily="49" charset="-122"/>
                <a:cs typeface="微软雅黑" panose="020B0503020204020204" charset="-122"/>
              </a:rPr>
              <a:t>三年财务</a:t>
            </a:r>
            <a:r>
              <a:rPr lang="zh-CN" altLang="en-US" sz="1200" dirty="0">
                <a:latin typeface="楷体" panose="02010609060101010101" pitchFamily="49" charset="-122"/>
                <a:ea typeface="楷体" panose="02010609060101010101" pitchFamily="49" charset="-122"/>
                <a:cs typeface="微软雅黑" panose="020B0503020204020204" charset="-122"/>
              </a:rPr>
              <a:t>预测</a:t>
            </a:r>
            <a:r>
              <a:rPr lang="zh-CN" altLang="en-US" sz="1200" dirty="0" smtClean="0">
                <a:latin typeface="楷体" panose="02010609060101010101" pitchFamily="49" charset="-122"/>
                <a:ea typeface="楷体" panose="02010609060101010101" pitchFamily="49" charset="-122"/>
                <a:cs typeface="微软雅黑" panose="020B0503020204020204" charset="-122"/>
              </a:rPr>
              <a:t>可能会因融资进度、发展策略等因素的变化而不时调整</a:t>
            </a:r>
            <a:endParaRPr lang="zh-CN" sz="1200" dirty="0">
              <a:latin typeface="楷体" panose="02010609060101010101" pitchFamily="49" charset="-122"/>
              <a:ea typeface="楷体" panose="02010609060101010101" pitchFamily="49" charset="-122"/>
              <a:cs typeface="微软雅黑" panose="020B0503020204020204" charset="-122"/>
            </a:endParaRPr>
          </a:p>
        </p:txBody>
      </p:sp>
      <p:sp>
        <p:nvSpPr>
          <p:cNvPr id="5" name="object 5"/>
          <p:cNvSpPr txBox="1">
            <a:spLocks noGrp="1"/>
          </p:cNvSpPr>
          <p:nvPr>
            <p:ph type="title"/>
          </p:nvPr>
        </p:nvSpPr>
        <p:spPr>
          <a:xfrm>
            <a:off x="705612" y="963166"/>
            <a:ext cx="1998345" cy="694800"/>
          </a:xfrm>
          <a:prstGeom prst="rect">
            <a:avLst/>
          </a:prstGeom>
          <a:solidFill>
            <a:srgbClr val="F9BA2D"/>
          </a:solidFill>
        </p:spPr>
        <p:txBody>
          <a:bodyPr vert="horz" wrap="square" lIns="0" tIns="108585" rIns="0" bIns="0" rtlCol="0">
            <a:spAutoFit/>
          </a:bodyPr>
          <a:lstStyle/>
          <a:p>
            <a:pPr marL="287655">
              <a:lnSpc>
                <a:spcPct val="100000"/>
              </a:lnSpc>
              <a:spcBef>
                <a:spcPts val="855"/>
              </a:spcBef>
            </a:pPr>
            <a:r>
              <a:rPr sz="2800" b="1" spc="-5" dirty="0" err="1" smtClean="0">
                <a:solidFill>
                  <a:srgbClr val="FFFFFF"/>
                </a:solidFill>
                <a:latin typeface="微软雅黑" panose="020B0503020204020204" charset="-122"/>
                <a:ea typeface="微软雅黑" panose="020B0503020204020204" charset="-122"/>
                <a:cs typeface="微软雅黑" panose="020B0503020204020204" charset="-122"/>
              </a:rPr>
              <a:t>财务</a:t>
            </a:r>
            <a:r>
              <a:rPr lang="zh-CN" altLang="en-US" sz="2800" b="1" spc="-5" dirty="0" smtClean="0">
                <a:solidFill>
                  <a:srgbClr val="FFFFFF"/>
                </a:solidFill>
                <a:latin typeface="微软雅黑" panose="020B0503020204020204" charset="-122"/>
                <a:ea typeface="微软雅黑" panose="020B0503020204020204" charset="-122"/>
                <a:cs typeface="微软雅黑" panose="020B0503020204020204" charset="-122"/>
              </a:rPr>
              <a:t>预测</a:t>
            </a:r>
            <a:endParaRPr lang="zh-CN" sz="2800" b="1" spc="-5"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object 9"/>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11"/>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2" name="object 12"/>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10893552" y="1065275"/>
            <a:ext cx="1153668" cy="489203"/>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txBox="1">
            <a:spLocks noGrp="1"/>
          </p:cNvSpPr>
          <p:nvPr>
            <p:ph type="sldNum" sz="quarter" idx="7"/>
          </p:nvPr>
        </p:nvSpPr>
        <p:spPr>
          <a:xfrm>
            <a:off x="10432415" y="6816725"/>
            <a:ext cx="1476375"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latin typeface="微软雅黑" panose="020B0503020204020204" charset="-122"/>
                <a:ea typeface="微软雅黑" panose="020B0503020204020204" charset="-122"/>
              </a:rPr>
              <a:t>17</a:t>
            </a:fld>
            <a:endParaRPr sz="1000" spc="10" dirty="0">
              <a:latin typeface="微软雅黑" panose="020B0503020204020204" charset="-122"/>
              <a:ea typeface="微软雅黑" panose="020B0503020204020204" charset="-122"/>
            </a:endParaRPr>
          </a:p>
        </p:txBody>
      </p:sp>
      <p:graphicFrame>
        <p:nvGraphicFramePr>
          <p:cNvPr id="28" name="图表 27"/>
          <p:cNvGraphicFramePr/>
          <p:nvPr/>
        </p:nvGraphicFramePr>
        <p:xfrm>
          <a:off x="706120" y="2035175"/>
          <a:ext cx="6568440" cy="4079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表格 30"/>
          <p:cNvGraphicFramePr>
            <a:graphicFrameLocks noGrp="1"/>
          </p:cNvGraphicFramePr>
          <p:nvPr/>
        </p:nvGraphicFramePr>
        <p:xfrm>
          <a:off x="7570470" y="4549140"/>
          <a:ext cx="4477385" cy="1281827"/>
        </p:xfrm>
        <a:graphic>
          <a:graphicData uri="http://schemas.openxmlformats.org/drawingml/2006/table">
            <a:tbl>
              <a:tblPr firstRow="1" bandRow="1">
                <a:tableStyleId>{0505E3EF-67EA-436B-97B2-0124C06EBD24}</a:tableStyleId>
              </a:tblPr>
              <a:tblGrid>
                <a:gridCol w="1860550"/>
                <a:gridCol w="878205"/>
                <a:gridCol w="876935"/>
                <a:gridCol w="861695"/>
              </a:tblGrid>
              <a:tr h="427355">
                <a:tc>
                  <a:txBody>
                    <a:bodyPr/>
                    <a:lstStyle/>
                    <a:p>
                      <a:r>
                        <a:rPr lang="zh-CN" altLang="en-US" sz="1400" dirty="0">
                          <a:solidFill>
                            <a:srgbClr val="2DCC92"/>
                          </a:solidFill>
                          <a:latin typeface="微软雅黑" panose="020B0503020204020204" charset="-122"/>
                          <a:ea typeface="微软雅黑" panose="020B0503020204020204" charset="-122"/>
                        </a:rPr>
                        <a:t>类别</a:t>
                      </a:r>
                    </a:p>
                  </a:txBody>
                  <a:tcPr marL="86703" marR="86703" marT="43352" marB="43352" anchor="ctr">
                    <a:lnL w="12700">
                      <a:solidFill>
                        <a:schemeClr val="bg1">
                          <a:lumMod val="65000"/>
                        </a:schemeClr>
                      </a:solidFill>
                      <a:prstDash val="solid"/>
                    </a:lnL>
                    <a:lnR w="12700">
                      <a:solidFill>
                        <a:srgbClr val="FFFFFF"/>
                      </a:solidFill>
                      <a:prstDash val="solid"/>
                    </a:lnR>
                    <a:lnT w="12700">
                      <a:solidFill>
                        <a:schemeClr val="bg1">
                          <a:lumMod val="65000"/>
                        </a:schemeClr>
                      </a:solidFill>
                      <a:prstDash val="solid"/>
                    </a:lnT>
                    <a:lnB w="12700">
                      <a:solidFill>
                        <a:srgbClr val="FFFFFF"/>
                      </a:solidFill>
                      <a:prstDash val="solid"/>
                    </a:lnB>
                    <a:lnTlToBr w="12700">
                      <a:solidFill>
                        <a:schemeClr val="bg1">
                          <a:lumMod val="65000"/>
                        </a:schemeClr>
                      </a:solidFill>
                      <a:prstDash val="solid"/>
                    </a:lnTlToBr>
                    <a:lnBlToTr>
                      <a:noFill/>
                    </a:lnBlToTr>
                    <a:solidFill>
                      <a:schemeClr val="bg1"/>
                    </a:solidFill>
                  </a:tcPr>
                </a:tc>
                <a:tc>
                  <a:txBody>
                    <a:bodyPr/>
                    <a:lstStyle/>
                    <a:p>
                      <a:pPr algn="ctr"/>
                      <a:r>
                        <a:rPr lang="en-US" altLang="zh-CN" sz="1300" dirty="0" smtClean="0">
                          <a:solidFill>
                            <a:schemeClr val="bg1">
                              <a:lumMod val="50000"/>
                            </a:schemeClr>
                          </a:solidFill>
                          <a:latin typeface="微软雅黑" panose="020B0503020204020204" charset="-122"/>
                          <a:ea typeface="微软雅黑" panose="020B0503020204020204" charset="-122"/>
                        </a:rPr>
                        <a:t>2018</a:t>
                      </a:r>
                      <a:r>
                        <a:rPr lang="zh-CN" altLang="en-US" sz="1300" dirty="0" smtClean="0">
                          <a:solidFill>
                            <a:schemeClr val="bg1">
                              <a:lumMod val="50000"/>
                            </a:schemeClr>
                          </a:solidFill>
                          <a:latin typeface="微软雅黑" panose="020B0503020204020204" charset="-122"/>
                          <a:ea typeface="微软雅黑" panose="020B0503020204020204" charset="-122"/>
                        </a:rPr>
                        <a:t>年</a:t>
                      </a:r>
                      <a:r>
                        <a:rPr lang="en-US" altLang="zh-CN" sz="1300" dirty="0" smtClean="0">
                          <a:solidFill>
                            <a:schemeClr val="bg1">
                              <a:lumMod val="50000"/>
                            </a:schemeClr>
                          </a:solidFill>
                          <a:latin typeface="微软雅黑" panose="020B0503020204020204" charset="-122"/>
                          <a:ea typeface="微软雅黑" panose="020B0503020204020204" charset="-122"/>
                        </a:rPr>
                        <a:t>E</a:t>
                      </a:r>
                    </a:p>
                  </a:txBody>
                  <a:tcPr marL="86703" marR="86703" marT="43352" marB="43352" anchor="ctr">
                    <a:lnL w="12700">
                      <a:solidFill>
                        <a:srgbClr val="FFFFFF"/>
                      </a:solidFill>
                      <a:prstDash val="solid"/>
                    </a:lnL>
                    <a:lnR w="12700">
                      <a:solidFill>
                        <a:srgbClr val="FFFFFF"/>
                      </a:solidFill>
                      <a:prstDash val="solid"/>
                    </a:lnR>
                    <a:lnT w="12700">
                      <a:solidFill>
                        <a:schemeClr val="bg1">
                          <a:lumMod val="65000"/>
                        </a:schemeClr>
                      </a:solidFill>
                      <a:prstDash val="solid"/>
                    </a:lnT>
                    <a:lnB w="12700">
                      <a:solidFill>
                        <a:srgbClr val="FFFFFF"/>
                      </a:solidFill>
                      <a:prstDash val="solid"/>
                    </a:lnB>
                    <a:lnTlToBr>
                      <a:noFill/>
                    </a:lnTlToBr>
                    <a:lnBlToTr>
                      <a:noFill/>
                    </a:lnBlToTr>
                    <a:solidFill>
                      <a:srgbClr val="E1EBF4"/>
                    </a:solidFill>
                  </a:tcPr>
                </a:tc>
                <a:tc>
                  <a:txBody>
                    <a:bodyPr/>
                    <a:lstStyle/>
                    <a:p>
                      <a:pPr algn="ctr"/>
                      <a:r>
                        <a:rPr lang="en-US" altLang="zh-CN" sz="1300" dirty="0" smtClean="0">
                          <a:solidFill>
                            <a:schemeClr val="bg1">
                              <a:lumMod val="50000"/>
                            </a:schemeClr>
                          </a:solidFill>
                          <a:latin typeface="微软雅黑" panose="020B0503020204020204" charset="-122"/>
                          <a:ea typeface="微软雅黑" panose="020B0503020204020204" charset="-122"/>
                        </a:rPr>
                        <a:t>2019</a:t>
                      </a:r>
                      <a:r>
                        <a:rPr lang="zh-CN" altLang="en-US" sz="1300" dirty="0" smtClean="0">
                          <a:solidFill>
                            <a:schemeClr val="bg1">
                              <a:lumMod val="50000"/>
                            </a:schemeClr>
                          </a:solidFill>
                          <a:latin typeface="微软雅黑" panose="020B0503020204020204" charset="-122"/>
                          <a:ea typeface="微软雅黑" panose="020B0503020204020204" charset="-122"/>
                        </a:rPr>
                        <a:t>年</a:t>
                      </a:r>
                      <a:r>
                        <a:rPr lang="en-US" altLang="zh-CN" sz="1300" dirty="0" smtClean="0">
                          <a:solidFill>
                            <a:schemeClr val="bg1">
                              <a:lumMod val="50000"/>
                            </a:schemeClr>
                          </a:solidFill>
                          <a:latin typeface="微软雅黑" panose="020B0503020204020204" charset="-122"/>
                          <a:ea typeface="微软雅黑" panose="020B0503020204020204" charset="-122"/>
                        </a:rPr>
                        <a:t>E</a:t>
                      </a:r>
                    </a:p>
                  </a:txBody>
                  <a:tcPr marL="86703" marR="86703" marT="43352" marB="43352" anchor="ctr">
                    <a:lnL w="12700">
                      <a:solidFill>
                        <a:srgbClr val="FFFFFF"/>
                      </a:solidFill>
                      <a:prstDash val="solid"/>
                    </a:lnL>
                    <a:lnR w="12700">
                      <a:solidFill>
                        <a:srgbClr val="FFFFFF"/>
                      </a:solidFill>
                      <a:prstDash val="solid"/>
                    </a:lnR>
                    <a:lnT w="12700">
                      <a:solidFill>
                        <a:schemeClr val="bg1">
                          <a:lumMod val="65000"/>
                        </a:schemeClr>
                      </a:solidFill>
                      <a:prstDash val="solid"/>
                    </a:lnT>
                    <a:lnB w="12700">
                      <a:solidFill>
                        <a:srgbClr val="FFFFFF"/>
                      </a:solidFill>
                      <a:prstDash val="solid"/>
                    </a:lnB>
                    <a:lnTlToBr>
                      <a:noFill/>
                    </a:lnTlToBr>
                    <a:lnBlToTr>
                      <a:noFill/>
                    </a:lnBlToTr>
                    <a:solidFill>
                      <a:srgbClr val="E1EBF4"/>
                    </a:solidFill>
                  </a:tcPr>
                </a:tc>
                <a:tc>
                  <a:txBody>
                    <a:bodyPr/>
                    <a:lstStyle/>
                    <a:p>
                      <a:pPr algn="ctr"/>
                      <a:r>
                        <a:rPr lang="en-US" altLang="zh-CN" sz="1300" dirty="0" smtClean="0">
                          <a:solidFill>
                            <a:schemeClr val="bg1">
                              <a:lumMod val="50000"/>
                            </a:schemeClr>
                          </a:solidFill>
                          <a:latin typeface="微软雅黑" panose="020B0503020204020204" charset="-122"/>
                          <a:ea typeface="微软雅黑" panose="020B0503020204020204" charset="-122"/>
                        </a:rPr>
                        <a:t>2020</a:t>
                      </a:r>
                      <a:r>
                        <a:rPr lang="zh-CN" altLang="en-US" sz="1300" dirty="0" smtClean="0">
                          <a:solidFill>
                            <a:schemeClr val="bg1">
                              <a:lumMod val="50000"/>
                            </a:schemeClr>
                          </a:solidFill>
                          <a:latin typeface="微软雅黑" panose="020B0503020204020204" charset="-122"/>
                          <a:ea typeface="微软雅黑" panose="020B0503020204020204" charset="-122"/>
                        </a:rPr>
                        <a:t>年</a:t>
                      </a:r>
                      <a:r>
                        <a:rPr lang="en-US" altLang="zh-CN" sz="1300" dirty="0" smtClean="0">
                          <a:solidFill>
                            <a:schemeClr val="bg1">
                              <a:lumMod val="50000"/>
                            </a:schemeClr>
                          </a:solidFill>
                          <a:latin typeface="微软雅黑" panose="020B0503020204020204" charset="-122"/>
                          <a:ea typeface="微软雅黑" panose="020B0503020204020204" charset="-122"/>
                        </a:rPr>
                        <a:t>E</a:t>
                      </a:r>
                    </a:p>
                  </a:txBody>
                  <a:tcPr marL="86703" marR="86703" marT="43352" marB="43352" anchor="ctr">
                    <a:lnL w="12700">
                      <a:solidFill>
                        <a:srgbClr val="FFFFFF"/>
                      </a:solidFill>
                      <a:prstDash val="solid"/>
                    </a:lnL>
                    <a:lnR w="12700">
                      <a:solidFill>
                        <a:schemeClr val="bg1">
                          <a:lumMod val="65000"/>
                        </a:schemeClr>
                      </a:solidFill>
                      <a:prstDash val="solid"/>
                    </a:lnR>
                    <a:lnT w="12700">
                      <a:solidFill>
                        <a:schemeClr val="bg1">
                          <a:lumMod val="65000"/>
                        </a:schemeClr>
                      </a:solidFill>
                      <a:prstDash val="solid"/>
                    </a:lnT>
                    <a:lnB w="12700">
                      <a:solidFill>
                        <a:srgbClr val="FFFFFF"/>
                      </a:solidFill>
                      <a:prstDash val="solid"/>
                    </a:lnB>
                    <a:lnTlToBr>
                      <a:noFill/>
                    </a:lnTlToBr>
                    <a:lnBlToTr>
                      <a:noFill/>
                    </a:lnBlToTr>
                    <a:solidFill>
                      <a:srgbClr val="E1EBF4"/>
                    </a:solidFill>
                  </a:tcPr>
                </a:tc>
              </a:tr>
              <a:tr h="284480">
                <a:tc>
                  <a:txBody>
                    <a:bodyPr/>
                    <a:lstStyle/>
                    <a:p>
                      <a:r>
                        <a:rPr lang="zh-CN" altLang="en-US" sz="1300" dirty="0" smtClean="0">
                          <a:solidFill>
                            <a:schemeClr val="bg1">
                              <a:lumMod val="50000"/>
                            </a:schemeClr>
                          </a:solidFill>
                          <a:effectLst/>
                          <a:latin typeface="微软雅黑" panose="020B0503020204020204" charset="-122"/>
                          <a:ea typeface="微软雅黑" panose="020B0503020204020204" charset="-122"/>
                        </a:rPr>
                        <a:t>成交额（亿元）</a:t>
                      </a:r>
                    </a:p>
                  </a:txBody>
                  <a:tcPr marL="86703" marR="86703" marT="43352" marB="43352">
                    <a:lnL w="12700">
                      <a:solidFill>
                        <a:schemeClr val="bg1">
                          <a:lumMod val="65000"/>
                        </a:schemeClr>
                      </a:solidFill>
                      <a:prstDash val="solid"/>
                    </a:lnL>
                    <a:lnR w="12700">
                      <a:solidFill>
                        <a:srgbClr val="FFFFFF"/>
                      </a:solidFill>
                      <a:prstDash val="solid"/>
                    </a:lnR>
                    <a:lnT w="12700">
                      <a:solidFill>
                        <a:srgbClr val="FFFFFF"/>
                      </a:solidFill>
                      <a:prstDash val="solid"/>
                    </a:lnT>
                    <a:lnB w="12700">
                      <a:solidFill>
                        <a:srgbClr val="FFFFFF"/>
                      </a:solidFill>
                      <a:prstDash val="solid"/>
                    </a:lnB>
                    <a:lnTlToBr>
                      <a:noFill/>
                    </a:lnTlToBr>
                    <a:lnBlToTr>
                      <a:noFill/>
                    </a:lnBlToTr>
                    <a:solidFill>
                      <a:srgbClr val="E1EBF4"/>
                    </a:solidFill>
                  </a:tcPr>
                </a:tc>
                <a:tc>
                  <a:txBody>
                    <a:bodyPr/>
                    <a:lstStyle/>
                    <a:p>
                      <a:pPr algn="ctr"/>
                      <a:r>
                        <a:rPr lang="en-US" altLang="zh-CN" sz="1300" b="1" dirty="0" smtClean="0">
                          <a:solidFill>
                            <a:srgbClr val="2DCC92"/>
                          </a:solidFill>
                          <a:latin typeface="微软雅黑" panose="020B0503020204020204" charset="-122"/>
                          <a:ea typeface="微软雅黑" panose="020B0503020204020204" charset="-122"/>
                        </a:rPr>
                        <a:t>8</a:t>
                      </a:r>
                    </a:p>
                  </a:txBody>
                  <a:tcPr marL="86703" marR="86703" marT="43352" marB="43352">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a:noFill/>
                    </a:lnTlToBr>
                    <a:lnBlToTr>
                      <a:noFill/>
                    </a:lnBlToTr>
                    <a:solidFill>
                      <a:srgbClr val="2DCC92">
                        <a:alpha val="20000"/>
                      </a:srgbClr>
                    </a:solidFill>
                  </a:tcPr>
                </a:tc>
                <a:tc>
                  <a:txBody>
                    <a:bodyPr/>
                    <a:lstStyle/>
                    <a:p>
                      <a:pPr algn="ctr"/>
                      <a:r>
                        <a:rPr lang="en-US" altLang="zh-CN" sz="1300" b="1" dirty="0" smtClean="0">
                          <a:solidFill>
                            <a:srgbClr val="2DCC92"/>
                          </a:solidFill>
                          <a:latin typeface="微软雅黑" panose="020B0503020204020204" charset="-122"/>
                          <a:ea typeface="微软雅黑" panose="020B0503020204020204" charset="-122"/>
                        </a:rPr>
                        <a:t>21</a:t>
                      </a:r>
                    </a:p>
                  </a:txBody>
                  <a:tcPr marL="86703" marR="86703" marT="43352" marB="43352">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a:noFill/>
                    </a:lnTlToBr>
                    <a:lnBlToTr>
                      <a:noFill/>
                    </a:lnBlToTr>
                    <a:solidFill>
                      <a:srgbClr val="2DCC92">
                        <a:alpha val="20000"/>
                      </a:srgbClr>
                    </a:solidFill>
                  </a:tcPr>
                </a:tc>
                <a:tc>
                  <a:txBody>
                    <a:bodyPr/>
                    <a:lstStyle/>
                    <a:p>
                      <a:pPr algn="ctr"/>
                      <a:r>
                        <a:rPr lang="en-US" altLang="zh-CN" sz="1300" b="1" dirty="0" smtClean="0">
                          <a:solidFill>
                            <a:srgbClr val="2DCC92"/>
                          </a:solidFill>
                          <a:latin typeface="微软雅黑" panose="020B0503020204020204" charset="-122"/>
                          <a:ea typeface="微软雅黑" panose="020B0503020204020204" charset="-122"/>
                        </a:rPr>
                        <a:t>48</a:t>
                      </a:r>
                    </a:p>
                  </a:txBody>
                  <a:tcPr marL="86703" marR="86703" marT="43352" marB="43352">
                    <a:lnL w="12700">
                      <a:solidFill>
                        <a:srgbClr val="FFFFFF"/>
                      </a:solidFill>
                      <a:prstDash val="solid"/>
                    </a:lnL>
                    <a:lnR w="12700">
                      <a:solidFill>
                        <a:schemeClr val="bg1">
                          <a:lumMod val="65000"/>
                        </a:schemeClr>
                      </a:solidFill>
                      <a:prstDash val="solid"/>
                    </a:lnR>
                    <a:lnT w="12700">
                      <a:solidFill>
                        <a:srgbClr val="FFFFFF"/>
                      </a:solidFill>
                      <a:prstDash val="solid"/>
                    </a:lnT>
                    <a:lnB w="12700">
                      <a:solidFill>
                        <a:srgbClr val="FFFFFF"/>
                      </a:solidFill>
                      <a:prstDash val="solid"/>
                    </a:lnB>
                    <a:lnTlToBr>
                      <a:noFill/>
                    </a:lnTlToBr>
                    <a:lnBlToTr>
                      <a:noFill/>
                    </a:lnBlToTr>
                    <a:solidFill>
                      <a:srgbClr val="2DCC92">
                        <a:alpha val="20000"/>
                      </a:srgbClr>
                    </a:solidFill>
                  </a:tcPr>
                </a:tc>
              </a:tr>
              <a:tr h="284480">
                <a:tc>
                  <a:txBody>
                    <a:bodyPr/>
                    <a:lstStyle/>
                    <a:p>
                      <a:r>
                        <a:rPr lang="zh-CN" altLang="en-US" sz="1300" dirty="0" smtClean="0">
                          <a:solidFill>
                            <a:schemeClr val="bg1">
                              <a:lumMod val="50000"/>
                            </a:schemeClr>
                          </a:solidFill>
                          <a:effectLst/>
                          <a:latin typeface="微软雅黑" panose="020B0503020204020204" charset="-122"/>
                          <a:ea typeface="微软雅黑" panose="020B0503020204020204" charset="-122"/>
                        </a:rPr>
                        <a:t>新增门店数（千个）</a:t>
                      </a:r>
                    </a:p>
                  </a:txBody>
                  <a:tcPr marL="86703" marR="86703" marT="43352" marB="43352">
                    <a:lnL w="12700">
                      <a:solidFill>
                        <a:schemeClr val="bg1">
                          <a:lumMod val="65000"/>
                        </a:schemeClr>
                      </a:solidFill>
                      <a:prstDash val="solid"/>
                    </a:lnL>
                    <a:lnR w="12700">
                      <a:solidFill>
                        <a:srgbClr val="FFFFFF"/>
                      </a:solidFill>
                      <a:prstDash val="solid"/>
                    </a:lnR>
                    <a:lnT w="12700">
                      <a:solidFill>
                        <a:srgbClr val="FFFFFF"/>
                      </a:solidFill>
                      <a:prstDash val="solid"/>
                    </a:lnT>
                    <a:lnB w="12700">
                      <a:solidFill>
                        <a:srgbClr val="FFFFFF"/>
                      </a:solidFill>
                      <a:prstDash val="solid"/>
                    </a:lnB>
                    <a:lnTlToBr>
                      <a:noFill/>
                    </a:lnTlToBr>
                    <a:lnBlToTr>
                      <a:noFill/>
                    </a:lnBlToTr>
                    <a:solidFill>
                      <a:srgbClr val="E1EBF4"/>
                    </a:solidFill>
                  </a:tcPr>
                </a:tc>
                <a:tc>
                  <a:txBody>
                    <a:bodyPr/>
                    <a:lstStyle/>
                    <a:p>
                      <a:pPr algn="ctr"/>
                      <a:r>
                        <a:rPr lang="en-US" altLang="zh-CN" sz="1300" b="1" dirty="0" smtClean="0">
                          <a:solidFill>
                            <a:srgbClr val="FFC000"/>
                          </a:solidFill>
                          <a:latin typeface="微软雅黑" panose="020B0503020204020204" charset="-122"/>
                          <a:ea typeface="微软雅黑" panose="020B0503020204020204" charset="-122"/>
                        </a:rPr>
                        <a:t>8</a:t>
                      </a:r>
                    </a:p>
                  </a:txBody>
                  <a:tcPr marL="86703" marR="86703" marT="43352" marB="43352">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a:noFill/>
                    </a:lnTlToBr>
                    <a:lnBlToTr>
                      <a:noFill/>
                    </a:lnBlToTr>
                    <a:solidFill>
                      <a:srgbClr val="FFC000">
                        <a:alpha val="20000"/>
                      </a:srgbClr>
                    </a:solidFill>
                  </a:tcPr>
                </a:tc>
                <a:tc>
                  <a:txBody>
                    <a:bodyPr/>
                    <a:lstStyle/>
                    <a:p>
                      <a:pPr algn="ctr"/>
                      <a:r>
                        <a:rPr lang="en-US" altLang="zh-CN" sz="1300" b="1" dirty="0" smtClean="0">
                          <a:solidFill>
                            <a:srgbClr val="FFC000"/>
                          </a:solidFill>
                          <a:latin typeface="微软雅黑" panose="020B0503020204020204" charset="-122"/>
                          <a:ea typeface="微软雅黑" panose="020B0503020204020204" charset="-122"/>
                        </a:rPr>
                        <a:t>10</a:t>
                      </a:r>
                    </a:p>
                  </a:txBody>
                  <a:tcPr marL="86703" marR="86703" marT="43352" marB="43352">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a:noFill/>
                    </a:lnTlToBr>
                    <a:lnBlToTr>
                      <a:noFill/>
                    </a:lnBlToTr>
                    <a:solidFill>
                      <a:srgbClr val="FFC000">
                        <a:alpha val="20000"/>
                      </a:srgbClr>
                    </a:solidFill>
                  </a:tcPr>
                </a:tc>
                <a:tc>
                  <a:txBody>
                    <a:bodyPr/>
                    <a:lstStyle/>
                    <a:p>
                      <a:pPr algn="ctr"/>
                      <a:r>
                        <a:rPr lang="en-US" altLang="zh-CN" sz="1300" b="1" dirty="0" smtClean="0">
                          <a:solidFill>
                            <a:srgbClr val="FFC000"/>
                          </a:solidFill>
                          <a:latin typeface="微软雅黑" panose="020B0503020204020204" charset="-122"/>
                          <a:ea typeface="微软雅黑" panose="020B0503020204020204" charset="-122"/>
                        </a:rPr>
                        <a:t>30</a:t>
                      </a:r>
                    </a:p>
                  </a:txBody>
                  <a:tcPr marL="86703" marR="86703" marT="43352" marB="43352">
                    <a:lnL w="12700">
                      <a:solidFill>
                        <a:srgbClr val="FFFFFF"/>
                      </a:solidFill>
                      <a:prstDash val="solid"/>
                    </a:lnL>
                    <a:lnR w="12700">
                      <a:solidFill>
                        <a:schemeClr val="bg1">
                          <a:lumMod val="65000"/>
                        </a:schemeClr>
                      </a:solidFill>
                      <a:prstDash val="solid"/>
                    </a:lnR>
                    <a:lnT w="12700">
                      <a:solidFill>
                        <a:srgbClr val="FFFFFF"/>
                      </a:solidFill>
                      <a:prstDash val="solid"/>
                    </a:lnT>
                    <a:lnB w="12700">
                      <a:solidFill>
                        <a:srgbClr val="FFFFFF"/>
                      </a:solidFill>
                      <a:prstDash val="solid"/>
                    </a:lnB>
                    <a:lnTlToBr>
                      <a:noFill/>
                    </a:lnTlToBr>
                    <a:lnBlToTr>
                      <a:noFill/>
                    </a:lnBlToTr>
                    <a:solidFill>
                      <a:srgbClr val="FFC000">
                        <a:alpha val="20000"/>
                      </a:srgbClr>
                    </a:solidFill>
                  </a:tcPr>
                </a:tc>
              </a:tr>
              <a:tr h="284480">
                <a:tc>
                  <a:txBody>
                    <a:bodyPr/>
                    <a:lstStyle/>
                    <a:p>
                      <a:r>
                        <a:rPr lang="zh-CN" altLang="en-US" sz="1300" dirty="0" smtClean="0">
                          <a:solidFill>
                            <a:schemeClr val="bg1">
                              <a:lumMod val="50000"/>
                            </a:schemeClr>
                          </a:solidFill>
                          <a:effectLst/>
                          <a:latin typeface="微软雅黑" panose="020B0503020204020204" charset="-122"/>
                          <a:ea typeface="微软雅黑" panose="020B0503020204020204" charset="-122"/>
                        </a:rPr>
                        <a:t>新增注册会员（万个）</a:t>
                      </a:r>
                    </a:p>
                  </a:txBody>
                  <a:tcPr marL="86703" marR="86703" marT="43352" marB="43352">
                    <a:lnL w="12700">
                      <a:solidFill>
                        <a:schemeClr val="bg1">
                          <a:lumMod val="65000"/>
                        </a:schemeClr>
                      </a:solidFill>
                      <a:prstDash val="solid"/>
                    </a:lnL>
                    <a:lnR w="12700">
                      <a:solidFill>
                        <a:srgbClr val="FFFFFF"/>
                      </a:solidFill>
                      <a:prstDash val="solid"/>
                    </a:lnR>
                    <a:lnT w="12700">
                      <a:solidFill>
                        <a:srgbClr val="FFFFFF"/>
                      </a:solidFill>
                      <a:prstDash val="solid"/>
                    </a:lnT>
                    <a:lnB w="12700">
                      <a:solidFill>
                        <a:schemeClr val="bg1">
                          <a:lumMod val="65000"/>
                        </a:schemeClr>
                      </a:solidFill>
                      <a:prstDash val="solid"/>
                    </a:lnB>
                    <a:lnTlToBr>
                      <a:noFill/>
                    </a:lnTlToBr>
                    <a:lnBlToTr>
                      <a:noFill/>
                    </a:lnBlToTr>
                    <a:solidFill>
                      <a:srgbClr val="E1EBF4"/>
                    </a:solidFill>
                  </a:tcPr>
                </a:tc>
                <a:tc>
                  <a:txBody>
                    <a:bodyPr/>
                    <a:lstStyle/>
                    <a:p>
                      <a:pPr algn="ctr"/>
                      <a:r>
                        <a:rPr lang="en-US" altLang="zh-CN" sz="1300" b="1" dirty="0" smtClean="0">
                          <a:solidFill>
                            <a:srgbClr val="86BBFF"/>
                          </a:solidFill>
                          <a:latin typeface="微软雅黑" panose="020B0503020204020204" charset="-122"/>
                          <a:ea typeface="微软雅黑" panose="020B0503020204020204" charset="-122"/>
                        </a:rPr>
                        <a:t>100</a:t>
                      </a:r>
                    </a:p>
                  </a:txBody>
                  <a:tcPr marL="86703" marR="86703" marT="43352" marB="43352">
                    <a:lnL w="12700">
                      <a:solidFill>
                        <a:srgbClr val="FFFFFF"/>
                      </a:solidFill>
                      <a:prstDash val="solid"/>
                    </a:lnL>
                    <a:lnR w="12700">
                      <a:solidFill>
                        <a:srgbClr val="FFFFFF"/>
                      </a:solidFill>
                      <a:prstDash val="solid"/>
                    </a:lnR>
                    <a:lnT w="12700">
                      <a:solidFill>
                        <a:srgbClr val="FFFFFF"/>
                      </a:solidFill>
                      <a:prstDash val="solid"/>
                    </a:lnT>
                    <a:lnB w="12700">
                      <a:solidFill>
                        <a:schemeClr val="bg1">
                          <a:lumMod val="65000"/>
                        </a:schemeClr>
                      </a:solidFill>
                      <a:prstDash val="solid"/>
                    </a:lnB>
                    <a:lnTlToBr>
                      <a:noFill/>
                    </a:lnTlToBr>
                    <a:lnBlToTr>
                      <a:noFill/>
                    </a:lnBlToTr>
                    <a:solidFill>
                      <a:srgbClr val="86BBFF">
                        <a:alpha val="20000"/>
                      </a:srgbClr>
                    </a:solidFill>
                  </a:tcPr>
                </a:tc>
                <a:tc>
                  <a:txBody>
                    <a:bodyPr/>
                    <a:lstStyle/>
                    <a:p>
                      <a:pPr algn="ctr"/>
                      <a:r>
                        <a:rPr lang="en-US" altLang="zh-CN" sz="1300" b="1" dirty="0" smtClean="0">
                          <a:solidFill>
                            <a:srgbClr val="86BBFF"/>
                          </a:solidFill>
                          <a:latin typeface="微软雅黑" panose="020B0503020204020204" charset="-122"/>
                          <a:ea typeface="微软雅黑" panose="020B0503020204020204" charset="-122"/>
                        </a:rPr>
                        <a:t>200</a:t>
                      </a:r>
                    </a:p>
                  </a:txBody>
                  <a:tcPr marL="86703" marR="86703" marT="43352" marB="43352">
                    <a:lnL w="12700">
                      <a:solidFill>
                        <a:srgbClr val="FFFFFF"/>
                      </a:solidFill>
                      <a:prstDash val="solid"/>
                    </a:lnL>
                    <a:lnR w="12700">
                      <a:solidFill>
                        <a:srgbClr val="FFFFFF"/>
                      </a:solidFill>
                      <a:prstDash val="solid"/>
                    </a:lnR>
                    <a:lnT w="12700">
                      <a:solidFill>
                        <a:srgbClr val="FFFFFF"/>
                      </a:solidFill>
                      <a:prstDash val="solid"/>
                    </a:lnT>
                    <a:lnB w="12700">
                      <a:solidFill>
                        <a:schemeClr val="bg1">
                          <a:lumMod val="65000"/>
                        </a:schemeClr>
                      </a:solidFill>
                      <a:prstDash val="solid"/>
                    </a:lnB>
                    <a:lnTlToBr>
                      <a:noFill/>
                    </a:lnTlToBr>
                    <a:lnBlToTr>
                      <a:noFill/>
                    </a:lnBlToTr>
                    <a:solidFill>
                      <a:srgbClr val="86BBFF">
                        <a:alpha val="20000"/>
                      </a:srgbClr>
                    </a:solidFill>
                  </a:tcPr>
                </a:tc>
                <a:tc>
                  <a:txBody>
                    <a:bodyPr/>
                    <a:lstStyle/>
                    <a:p>
                      <a:pPr algn="ctr"/>
                      <a:r>
                        <a:rPr lang="en-US" altLang="zh-CN" sz="1300" b="1" dirty="0" smtClean="0">
                          <a:solidFill>
                            <a:srgbClr val="86BBFF"/>
                          </a:solidFill>
                          <a:latin typeface="微软雅黑" panose="020B0503020204020204" charset="-122"/>
                          <a:ea typeface="微软雅黑" panose="020B0503020204020204" charset="-122"/>
                        </a:rPr>
                        <a:t>417</a:t>
                      </a:r>
                    </a:p>
                  </a:txBody>
                  <a:tcPr marL="86703" marR="86703" marT="43352" marB="43352">
                    <a:lnL w="12700">
                      <a:solidFill>
                        <a:srgbClr val="FFFFFF"/>
                      </a:solidFill>
                      <a:prstDash val="solid"/>
                    </a:lnL>
                    <a:lnR w="12700">
                      <a:solidFill>
                        <a:schemeClr val="bg1">
                          <a:lumMod val="65000"/>
                        </a:schemeClr>
                      </a:solidFill>
                      <a:prstDash val="solid"/>
                    </a:lnR>
                    <a:lnT w="12700">
                      <a:solidFill>
                        <a:srgbClr val="FFFFFF"/>
                      </a:solidFill>
                      <a:prstDash val="solid"/>
                    </a:lnT>
                    <a:lnB w="12700">
                      <a:solidFill>
                        <a:schemeClr val="bg1">
                          <a:lumMod val="65000"/>
                        </a:schemeClr>
                      </a:solidFill>
                      <a:prstDash val="solid"/>
                    </a:lnB>
                    <a:lnTlToBr>
                      <a:noFill/>
                    </a:lnTlToBr>
                    <a:lnBlToTr>
                      <a:noFill/>
                    </a:lnBlToTr>
                    <a:solidFill>
                      <a:srgbClr val="86BBFF">
                        <a:alpha val="20000"/>
                      </a:srgbClr>
                    </a:solidFill>
                  </a:tcPr>
                </a:tc>
              </a:tr>
            </a:tbl>
          </a:graphicData>
        </a:graphic>
      </p:graphicFrame>
      <p:graphicFrame>
        <p:nvGraphicFramePr>
          <p:cNvPr id="33" name="表格 32"/>
          <p:cNvGraphicFramePr>
            <a:graphicFrameLocks noGrp="1"/>
          </p:cNvGraphicFramePr>
          <p:nvPr/>
        </p:nvGraphicFramePr>
        <p:xfrm>
          <a:off x="7570470" y="2545080"/>
          <a:ext cx="4475480" cy="1658620"/>
        </p:xfrm>
        <a:graphic>
          <a:graphicData uri="http://schemas.openxmlformats.org/drawingml/2006/table">
            <a:tbl>
              <a:tblPr>
                <a:tableStyleId>{0505E3EF-67EA-436B-97B2-0124C06EBD24}</a:tableStyleId>
              </a:tblPr>
              <a:tblGrid>
                <a:gridCol w="1471930"/>
                <a:gridCol w="1004570"/>
                <a:gridCol w="1004570"/>
                <a:gridCol w="994410"/>
              </a:tblGrid>
              <a:tr h="401955">
                <a:tc>
                  <a:txBody>
                    <a:bodyPr/>
                    <a:lstStyle/>
                    <a:p>
                      <a:pPr algn="l" fontAlgn="ctr"/>
                      <a:r>
                        <a:rPr lang="zh-CN" altLang="en-US" sz="1200" u="none" strike="noStrike" dirty="0">
                          <a:effectLst/>
                          <a:latin typeface="微软雅黑" panose="020B0503020204020204" charset="-122"/>
                          <a:ea typeface="微软雅黑" panose="020B0503020204020204" charset="-122"/>
                        </a:rPr>
                        <a:t> </a:t>
                      </a:r>
                      <a:r>
                        <a:rPr lang="zh-CN" altLang="en-US" sz="1400" b="1" u="none" strike="noStrike" dirty="0">
                          <a:solidFill>
                            <a:srgbClr val="2DCC92"/>
                          </a:solidFill>
                          <a:effectLst/>
                          <a:latin typeface="微软雅黑" panose="020B0503020204020204" charset="-122"/>
                          <a:ea typeface="微软雅黑" panose="020B0503020204020204" charset="-122"/>
                        </a:rPr>
                        <a:t>  </a:t>
                      </a:r>
                    </a:p>
                  </a:txBody>
                  <a:tcPr marL="9032" marR="9032" marT="9032" marB="0" anchor="ctr">
                    <a:lnL w="12700">
                      <a:solidFill>
                        <a:schemeClr val="bg1">
                          <a:lumMod val="65000"/>
                        </a:schemeClr>
                      </a:solidFill>
                      <a:prstDash val="solid"/>
                    </a:lnL>
                    <a:lnR w="12700">
                      <a:solidFill>
                        <a:srgbClr val="FFFFFF"/>
                      </a:solidFill>
                      <a:prstDash val="solid"/>
                    </a:lnR>
                    <a:lnT w="12700">
                      <a:solidFill>
                        <a:schemeClr val="bg1">
                          <a:lumMod val="65000"/>
                        </a:schemeClr>
                      </a:solidFill>
                      <a:prstDash val="solid"/>
                    </a:lnT>
                    <a:lnB w="12700">
                      <a:solidFill>
                        <a:srgbClr val="FFFFFF"/>
                      </a:solidFill>
                      <a:prstDash val="solid"/>
                    </a:lnB>
                    <a:lnTlToBr w="12700">
                      <a:solidFill>
                        <a:schemeClr val="bg1">
                          <a:lumMod val="65000"/>
                        </a:schemeClr>
                      </a:solidFill>
                      <a:prstDash val="solid"/>
                    </a:lnTlToBr>
                    <a:solidFill>
                      <a:schemeClr val="bg1"/>
                    </a:solidFill>
                  </a:tcPr>
                </a:tc>
                <a:tc>
                  <a:txBody>
                    <a:bodyPr/>
                    <a:lstStyle/>
                    <a:p>
                      <a:pPr algn="ctr" fontAlgn="ctr"/>
                      <a:r>
                        <a:rPr lang="zh-CN" altLang="en-US" sz="1200" b="1" u="none" strike="noStrike">
                          <a:solidFill>
                            <a:schemeClr val="bg1">
                              <a:lumMod val="50000"/>
                            </a:schemeClr>
                          </a:solidFill>
                          <a:effectLst/>
                          <a:latin typeface="微软雅黑" panose="020B0503020204020204" charset="-122"/>
                          <a:ea typeface="微软雅黑" panose="020B0503020204020204" charset="-122"/>
                        </a:rPr>
                        <a:t> </a:t>
                      </a:r>
                      <a:r>
                        <a:rPr lang="en-US" altLang="zh-CN" sz="1200" b="1" u="none" strike="noStrike">
                          <a:solidFill>
                            <a:schemeClr val="bg1">
                              <a:lumMod val="50000"/>
                            </a:schemeClr>
                          </a:solidFill>
                          <a:effectLst/>
                          <a:latin typeface="微软雅黑" panose="020B0503020204020204" charset="-122"/>
                          <a:ea typeface="微软雅黑" panose="020B0503020204020204" charset="-122"/>
                        </a:rPr>
                        <a:t>2018</a:t>
                      </a:r>
                      <a:r>
                        <a:rPr lang="zh-CN" altLang="en-US" sz="1200" b="1" u="none" strike="noStrike">
                          <a:solidFill>
                            <a:schemeClr val="bg1">
                              <a:lumMod val="50000"/>
                            </a:schemeClr>
                          </a:solidFill>
                          <a:effectLst/>
                          <a:latin typeface="微软雅黑" panose="020B0503020204020204" charset="-122"/>
                          <a:ea typeface="微软雅黑" panose="020B0503020204020204" charset="-122"/>
                        </a:rPr>
                        <a:t>年</a:t>
                      </a:r>
                      <a:r>
                        <a:rPr lang="en-US" sz="1200" b="1" u="none" strike="noStrike">
                          <a:solidFill>
                            <a:schemeClr val="bg1">
                              <a:lumMod val="50000"/>
                            </a:schemeClr>
                          </a:solidFill>
                          <a:effectLst/>
                          <a:latin typeface="微软雅黑" panose="020B0503020204020204" charset="-122"/>
                          <a:ea typeface="微软雅黑" panose="020B0503020204020204" charset="-122"/>
                        </a:rPr>
                        <a:t>E </a:t>
                      </a:r>
                      <a:endParaRPr lang="en-US" sz="1200" b="1" i="0" u="none" strike="noStrike">
                        <a:solidFill>
                          <a:schemeClr val="bg1">
                            <a:lumMod val="50000"/>
                          </a:schemeClr>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rgbClr val="FFFFFF"/>
                      </a:solidFill>
                      <a:prstDash val="solid"/>
                    </a:lnR>
                    <a:lnT w="12700">
                      <a:solidFill>
                        <a:schemeClr val="bg1">
                          <a:lumMod val="65000"/>
                        </a:schemeClr>
                      </a:solidFill>
                      <a:prstDash val="solid"/>
                    </a:lnT>
                    <a:lnB w="12700">
                      <a:solidFill>
                        <a:srgbClr val="FFFFFF"/>
                      </a:solidFill>
                      <a:prstDash val="solid"/>
                    </a:lnB>
                    <a:solidFill>
                      <a:srgbClr val="E1EBF4"/>
                    </a:solidFill>
                  </a:tcPr>
                </a:tc>
                <a:tc>
                  <a:txBody>
                    <a:bodyPr/>
                    <a:lstStyle/>
                    <a:p>
                      <a:pPr algn="ctr" fontAlgn="ctr"/>
                      <a:r>
                        <a:rPr lang="zh-CN" altLang="en-US" sz="1200" b="1" u="none" strike="noStrike" dirty="0">
                          <a:solidFill>
                            <a:schemeClr val="bg1">
                              <a:lumMod val="50000"/>
                            </a:schemeClr>
                          </a:solidFill>
                          <a:effectLst/>
                          <a:latin typeface="微软雅黑" panose="020B0503020204020204" charset="-122"/>
                          <a:ea typeface="微软雅黑" panose="020B0503020204020204" charset="-122"/>
                        </a:rPr>
                        <a:t> </a:t>
                      </a:r>
                      <a:r>
                        <a:rPr lang="en-US" altLang="zh-CN" sz="1200" b="1" u="none" strike="noStrike" dirty="0">
                          <a:solidFill>
                            <a:schemeClr val="bg1">
                              <a:lumMod val="50000"/>
                            </a:schemeClr>
                          </a:solidFill>
                          <a:effectLst/>
                          <a:latin typeface="微软雅黑" panose="020B0503020204020204" charset="-122"/>
                          <a:ea typeface="微软雅黑" panose="020B0503020204020204" charset="-122"/>
                        </a:rPr>
                        <a:t>2019</a:t>
                      </a:r>
                      <a:r>
                        <a:rPr lang="zh-CN" altLang="en-US" sz="1200" b="1" u="none" strike="noStrike" dirty="0">
                          <a:solidFill>
                            <a:schemeClr val="bg1">
                              <a:lumMod val="50000"/>
                            </a:schemeClr>
                          </a:solidFill>
                          <a:effectLst/>
                          <a:latin typeface="微软雅黑" panose="020B0503020204020204" charset="-122"/>
                          <a:ea typeface="微软雅黑" panose="020B0503020204020204" charset="-122"/>
                        </a:rPr>
                        <a:t>年</a:t>
                      </a:r>
                      <a:r>
                        <a:rPr lang="en-US" sz="1200" b="1" u="none" strike="noStrike" dirty="0">
                          <a:solidFill>
                            <a:schemeClr val="bg1">
                              <a:lumMod val="50000"/>
                            </a:schemeClr>
                          </a:solidFill>
                          <a:effectLst/>
                          <a:latin typeface="微软雅黑" panose="020B0503020204020204" charset="-122"/>
                          <a:ea typeface="微软雅黑" panose="020B0503020204020204" charset="-122"/>
                        </a:rPr>
                        <a:t>E </a:t>
                      </a:r>
                      <a:endParaRPr lang="en-US" sz="1200" b="1" i="0" u="none" strike="noStrike" dirty="0">
                        <a:solidFill>
                          <a:schemeClr val="bg1">
                            <a:lumMod val="50000"/>
                          </a:schemeClr>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rgbClr val="FFFFFF"/>
                      </a:solidFill>
                      <a:prstDash val="solid"/>
                    </a:lnR>
                    <a:lnT w="12700">
                      <a:solidFill>
                        <a:schemeClr val="bg1">
                          <a:lumMod val="65000"/>
                        </a:schemeClr>
                      </a:solidFill>
                      <a:prstDash val="solid"/>
                    </a:lnT>
                    <a:lnB w="12700">
                      <a:solidFill>
                        <a:srgbClr val="FFFFFF"/>
                      </a:solidFill>
                      <a:prstDash val="solid"/>
                    </a:lnB>
                    <a:solidFill>
                      <a:srgbClr val="E1EBF4"/>
                    </a:solidFill>
                  </a:tcPr>
                </a:tc>
                <a:tc>
                  <a:txBody>
                    <a:bodyPr/>
                    <a:lstStyle/>
                    <a:p>
                      <a:pPr algn="ctr" fontAlgn="ctr"/>
                      <a:r>
                        <a:rPr lang="zh-CN" altLang="en-US" sz="1200" b="1" u="none" strike="noStrike">
                          <a:solidFill>
                            <a:schemeClr val="bg1">
                              <a:lumMod val="50000"/>
                            </a:schemeClr>
                          </a:solidFill>
                          <a:effectLst/>
                          <a:latin typeface="微软雅黑" panose="020B0503020204020204" charset="-122"/>
                          <a:ea typeface="微软雅黑" panose="020B0503020204020204" charset="-122"/>
                        </a:rPr>
                        <a:t> </a:t>
                      </a:r>
                      <a:r>
                        <a:rPr lang="en-US" altLang="zh-CN" sz="1200" b="1" u="none" strike="noStrike">
                          <a:solidFill>
                            <a:schemeClr val="bg1">
                              <a:lumMod val="50000"/>
                            </a:schemeClr>
                          </a:solidFill>
                          <a:effectLst/>
                          <a:latin typeface="微软雅黑" panose="020B0503020204020204" charset="-122"/>
                          <a:ea typeface="微软雅黑" panose="020B0503020204020204" charset="-122"/>
                        </a:rPr>
                        <a:t>2020</a:t>
                      </a:r>
                      <a:r>
                        <a:rPr lang="zh-CN" altLang="en-US" sz="1200" b="1" u="none" strike="noStrike">
                          <a:solidFill>
                            <a:schemeClr val="bg1">
                              <a:lumMod val="50000"/>
                            </a:schemeClr>
                          </a:solidFill>
                          <a:effectLst/>
                          <a:latin typeface="微软雅黑" panose="020B0503020204020204" charset="-122"/>
                          <a:ea typeface="微软雅黑" panose="020B0503020204020204" charset="-122"/>
                        </a:rPr>
                        <a:t>年</a:t>
                      </a:r>
                      <a:r>
                        <a:rPr lang="en-US" sz="1200" b="1" u="none" strike="noStrike">
                          <a:solidFill>
                            <a:schemeClr val="bg1">
                              <a:lumMod val="50000"/>
                            </a:schemeClr>
                          </a:solidFill>
                          <a:effectLst/>
                          <a:latin typeface="微软雅黑" panose="020B0503020204020204" charset="-122"/>
                          <a:ea typeface="微软雅黑" panose="020B0503020204020204" charset="-122"/>
                        </a:rPr>
                        <a:t>E </a:t>
                      </a:r>
                      <a:endParaRPr lang="en-US" sz="1200" b="1" i="0" u="none" strike="noStrike">
                        <a:solidFill>
                          <a:schemeClr val="bg1">
                            <a:lumMod val="50000"/>
                          </a:schemeClr>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chemeClr val="bg1">
                          <a:lumMod val="65000"/>
                        </a:schemeClr>
                      </a:solidFill>
                      <a:prstDash val="solid"/>
                    </a:lnR>
                    <a:lnT w="12700">
                      <a:solidFill>
                        <a:schemeClr val="bg1">
                          <a:lumMod val="65000"/>
                        </a:schemeClr>
                      </a:solidFill>
                      <a:prstDash val="solid"/>
                    </a:lnT>
                    <a:lnB w="12700">
                      <a:solidFill>
                        <a:srgbClr val="FFFFFF"/>
                      </a:solidFill>
                      <a:prstDash val="solid"/>
                    </a:lnB>
                    <a:solidFill>
                      <a:srgbClr val="E1EBF4"/>
                    </a:solidFill>
                  </a:tcPr>
                </a:tc>
              </a:tr>
              <a:tr h="452755">
                <a:tc>
                  <a:txBody>
                    <a:bodyPr/>
                    <a:lstStyle/>
                    <a:p>
                      <a:pPr algn="l" fontAlgn="ctr"/>
                      <a:r>
                        <a:rPr lang="zh-CN" altLang="en-US" sz="1200" u="none" strike="noStrike">
                          <a:solidFill>
                            <a:schemeClr val="bg1">
                              <a:lumMod val="50000"/>
                            </a:schemeClr>
                          </a:solidFill>
                          <a:effectLst/>
                          <a:latin typeface="微软雅黑" panose="020B0503020204020204" charset="-122"/>
                          <a:ea typeface="微软雅黑" panose="020B0503020204020204" charset="-122"/>
                        </a:rPr>
                        <a:t> 营业收入（千万元） </a:t>
                      </a:r>
                      <a:endParaRPr lang="zh-CN" altLang="en-US" sz="1200" b="0" i="0" u="none" strike="noStrike">
                        <a:solidFill>
                          <a:schemeClr val="bg1">
                            <a:lumMod val="50000"/>
                          </a:schemeClr>
                        </a:solidFill>
                        <a:effectLst/>
                        <a:latin typeface="微软雅黑" panose="020B0503020204020204" charset="-122"/>
                        <a:ea typeface="微软雅黑" panose="020B0503020204020204" charset="-122"/>
                      </a:endParaRPr>
                    </a:p>
                  </a:txBody>
                  <a:tcPr marL="9032" marR="9032" marT="9032" marB="0" anchor="ctr">
                    <a:lnL w="12700">
                      <a:solidFill>
                        <a:schemeClr val="bg1">
                          <a:lumMod val="65000"/>
                        </a:schemeClr>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1EBF4"/>
                    </a:solidFill>
                  </a:tcPr>
                </a:tc>
                <a:tc>
                  <a:txBody>
                    <a:bodyPr/>
                    <a:lstStyle/>
                    <a:p>
                      <a:pPr algn="ctr" fontAlgn="ctr"/>
                      <a:r>
                        <a:rPr lang="zh-CN" altLang="en-US" sz="1200" b="1" u="none" strike="noStrike" dirty="0">
                          <a:solidFill>
                            <a:srgbClr val="2DCC92"/>
                          </a:solidFill>
                          <a:effectLst/>
                          <a:latin typeface="微软雅黑" panose="020B0503020204020204" charset="-122"/>
                          <a:ea typeface="微软雅黑" panose="020B0503020204020204" charset="-122"/>
                        </a:rPr>
                        <a:t>   </a:t>
                      </a:r>
                      <a:r>
                        <a:rPr lang="en-US" altLang="zh-CN" sz="1200" b="1" u="none" strike="noStrike" dirty="0" smtClean="0">
                          <a:solidFill>
                            <a:srgbClr val="2DCC92"/>
                          </a:solidFill>
                          <a:effectLst/>
                          <a:latin typeface="微软雅黑" panose="020B0503020204020204" charset="-122"/>
                          <a:ea typeface="微软雅黑" panose="020B0503020204020204" charset="-122"/>
                        </a:rPr>
                        <a:t>3.39 </a:t>
                      </a:r>
                      <a:endParaRPr lang="en-US" altLang="zh-CN" sz="1200" b="1" i="0" u="none" strike="noStrike" dirty="0">
                        <a:solidFill>
                          <a:srgbClr val="2DCC92"/>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DCC92">
                        <a:alpha val="20000"/>
                      </a:srgbClr>
                    </a:solidFill>
                  </a:tcPr>
                </a:tc>
                <a:tc>
                  <a:txBody>
                    <a:bodyPr/>
                    <a:lstStyle/>
                    <a:p>
                      <a:pPr algn="ctr" fontAlgn="ctr"/>
                      <a:r>
                        <a:rPr lang="zh-CN" altLang="en-US" sz="1200" b="1" u="none" strike="noStrike" dirty="0">
                          <a:solidFill>
                            <a:srgbClr val="2DCC92"/>
                          </a:solidFill>
                          <a:effectLst/>
                          <a:latin typeface="微软雅黑" panose="020B0503020204020204" charset="-122"/>
                          <a:ea typeface="微软雅黑" panose="020B0503020204020204" charset="-122"/>
                        </a:rPr>
                        <a:t>  </a:t>
                      </a:r>
                      <a:r>
                        <a:rPr lang="en-US" altLang="zh-CN" sz="1200" b="1" u="none" strike="noStrike" dirty="0" smtClean="0">
                          <a:solidFill>
                            <a:srgbClr val="2DCC92"/>
                          </a:solidFill>
                          <a:effectLst/>
                          <a:latin typeface="微软雅黑" panose="020B0503020204020204" charset="-122"/>
                          <a:ea typeface="微软雅黑" panose="020B0503020204020204" charset="-122"/>
                        </a:rPr>
                        <a:t>10.45 </a:t>
                      </a:r>
                      <a:endParaRPr lang="en-US" altLang="zh-CN" sz="1200" b="1" i="0" u="none" strike="noStrike" dirty="0">
                        <a:solidFill>
                          <a:srgbClr val="2DCC92"/>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2DCC92">
                        <a:alpha val="20000"/>
                      </a:srgbClr>
                    </a:solidFill>
                  </a:tcPr>
                </a:tc>
                <a:tc>
                  <a:txBody>
                    <a:bodyPr/>
                    <a:lstStyle/>
                    <a:p>
                      <a:pPr algn="ctr" fontAlgn="ctr"/>
                      <a:r>
                        <a:rPr lang="zh-CN" altLang="en-US" sz="1200" b="1" u="none" strike="noStrike" dirty="0">
                          <a:solidFill>
                            <a:srgbClr val="2DCC92"/>
                          </a:solidFill>
                          <a:effectLst/>
                          <a:latin typeface="微软雅黑" panose="020B0503020204020204" charset="-122"/>
                          <a:ea typeface="微软雅黑" panose="020B0503020204020204" charset="-122"/>
                        </a:rPr>
                        <a:t>  </a:t>
                      </a:r>
                      <a:r>
                        <a:rPr lang="en-US" altLang="zh-CN" sz="1200" b="1" u="none" strike="noStrike" dirty="0" smtClean="0">
                          <a:solidFill>
                            <a:srgbClr val="2DCC92"/>
                          </a:solidFill>
                          <a:effectLst/>
                          <a:latin typeface="微软雅黑" panose="020B0503020204020204" charset="-122"/>
                          <a:ea typeface="微软雅黑" panose="020B0503020204020204" charset="-122"/>
                        </a:rPr>
                        <a:t>27.68 </a:t>
                      </a:r>
                      <a:endParaRPr lang="en-US" altLang="zh-CN" sz="1200" b="1" i="0" u="none" strike="noStrike" dirty="0">
                        <a:solidFill>
                          <a:srgbClr val="2DCC92"/>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chemeClr val="bg1">
                          <a:lumMod val="65000"/>
                        </a:schemeClr>
                      </a:solidFill>
                      <a:prstDash val="solid"/>
                    </a:lnR>
                    <a:lnT w="12700">
                      <a:solidFill>
                        <a:srgbClr val="FFFFFF"/>
                      </a:solidFill>
                      <a:prstDash val="solid"/>
                    </a:lnT>
                    <a:lnB w="12700">
                      <a:solidFill>
                        <a:srgbClr val="FFFFFF"/>
                      </a:solidFill>
                      <a:prstDash val="solid"/>
                    </a:lnB>
                    <a:solidFill>
                      <a:srgbClr val="2DCC92">
                        <a:alpha val="20000"/>
                      </a:srgbClr>
                    </a:solidFill>
                  </a:tcPr>
                </a:tc>
              </a:tr>
              <a:tr h="401955">
                <a:tc>
                  <a:txBody>
                    <a:bodyPr/>
                    <a:lstStyle/>
                    <a:p>
                      <a:pPr algn="l" fontAlgn="ctr"/>
                      <a:r>
                        <a:rPr lang="zh-CN" altLang="en-US" sz="1200" u="none" strike="noStrike">
                          <a:solidFill>
                            <a:schemeClr val="bg1">
                              <a:lumMod val="50000"/>
                            </a:schemeClr>
                          </a:solidFill>
                          <a:effectLst/>
                          <a:latin typeface="微软雅黑" panose="020B0503020204020204" charset="-122"/>
                          <a:ea typeface="微软雅黑" panose="020B0503020204020204" charset="-122"/>
                        </a:rPr>
                        <a:t> 营业成本（</a:t>
                      </a:r>
                      <a:r>
                        <a:rPr lang="zh-CN" altLang="en-US" sz="1200">
                          <a:solidFill>
                            <a:schemeClr val="bg1">
                              <a:lumMod val="50000"/>
                            </a:schemeClr>
                          </a:solidFill>
                          <a:effectLst/>
                          <a:latin typeface="微软雅黑" panose="020B0503020204020204" charset="-122"/>
                          <a:ea typeface="微软雅黑" panose="020B0503020204020204" charset="-122"/>
                          <a:sym typeface="+mn-ea"/>
                        </a:rPr>
                        <a:t>千万元）</a:t>
                      </a:r>
                      <a:endParaRPr lang="zh-CN" altLang="en-US" sz="1200" b="0" i="0" u="none" strike="noStrike">
                        <a:solidFill>
                          <a:schemeClr val="bg1">
                            <a:lumMod val="50000"/>
                          </a:schemeClr>
                        </a:solidFill>
                        <a:effectLst/>
                        <a:latin typeface="微软雅黑" panose="020B0503020204020204" charset="-122"/>
                        <a:ea typeface="微软雅黑" panose="020B0503020204020204" charset="-122"/>
                      </a:endParaRPr>
                    </a:p>
                  </a:txBody>
                  <a:tcPr marL="9032" marR="9032" marT="9032" marB="0" anchor="ctr">
                    <a:lnL w="12700">
                      <a:solidFill>
                        <a:schemeClr val="bg1">
                          <a:lumMod val="65000"/>
                        </a:schemeClr>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1EBF4"/>
                    </a:solidFill>
                  </a:tcPr>
                </a:tc>
                <a:tc>
                  <a:txBody>
                    <a:bodyPr/>
                    <a:lstStyle/>
                    <a:p>
                      <a:pPr algn="ctr" fontAlgn="ctr"/>
                      <a:r>
                        <a:rPr lang="zh-CN" altLang="en-US" sz="1200" b="1" u="none" strike="noStrike" dirty="0">
                          <a:solidFill>
                            <a:srgbClr val="FFC000"/>
                          </a:solidFill>
                          <a:effectLst/>
                          <a:latin typeface="微软雅黑" panose="020B0503020204020204" charset="-122"/>
                          <a:ea typeface="微软雅黑" panose="020B0503020204020204" charset="-122"/>
                        </a:rPr>
                        <a:t>   </a:t>
                      </a:r>
                      <a:r>
                        <a:rPr lang="en-US" altLang="zh-CN" sz="1200" b="1" u="none" strike="noStrike" dirty="0" smtClean="0">
                          <a:solidFill>
                            <a:srgbClr val="FFC000"/>
                          </a:solidFill>
                          <a:effectLst/>
                          <a:latin typeface="微软雅黑" panose="020B0503020204020204" charset="-122"/>
                          <a:ea typeface="微软雅黑" panose="020B0503020204020204" charset="-122"/>
                        </a:rPr>
                        <a:t>3.18 </a:t>
                      </a:r>
                      <a:endParaRPr lang="en-US" altLang="zh-CN" sz="1200" b="1" i="0" u="none" strike="noStrike" dirty="0">
                        <a:solidFill>
                          <a:srgbClr val="FFC000"/>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C000">
                        <a:alpha val="20000"/>
                      </a:srgbClr>
                    </a:solidFill>
                  </a:tcPr>
                </a:tc>
                <a:tc>
                  <a:txBody>
                    <a:bodyPr/>
                    <a:lstStyle/>
                    <a:p>
                      <a:pPr algn="ctr" fontAlgn="ctr"/>
                      <a:r>
                        <a:rPr lang="zh-CN" altLang="en-US" sz="1200" b="1" u="none" strike="noStrike" dirty="0">
                          <a:solidFill>
                            <a:srgbClr val="FFC000"/>
                          </a:solidFill>
                          <a:effectLst/>
                          <a:latin typeface="微软雅黑" panose="020B0503020204020204" charset="-122"/>
                          <a:ea typeface="微软雅黑" panose="020B0503020204020204" charset="-122"/>
                        </a:rPr>
                        <a:t>  </a:t>
                      </a:r>
                      <a:r>
                        <a:rPr lang="en-US" altLang="zh-CN" sz="1200" b="1" u="none" strike="noStrike" dirty="0" smtClean="0">
                          <a:solidFill>
                            <a:srgbClr val="FFC000"/>
                          </a:solidFill>
                          <a:effectLst/>
                          <a:latin typeface="微软雅黑" panose="020B0503020204020204" charset="-122"/>
                          <a:ea typeface="微软雅黑" panose="020B0503020204020204" charset="-122"/>
                        </a:rPr>
                        <a:t>7.44</a:t>
                      </a:r>
                      <a:endParaRPr lang="en-US" altLang="zh-CN" sz="1200" b="1" i="0" u="none" strike="noStrike" dirty="0">
                        <a:solidFill>
                          <a:srgbClr val="FFC000"/>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C000">
                        <a:alpha val="20000"/>
                      </a:srgbClr>
                    </a:solidFill>
                  </a:tcPr>
                </a:tc>
                <a:tc>
                  <a:txBody>
                    <a:bodyPr/>
                    <a:lstStyle/>
                    <a:p>
                      <a:pPr algn="ctr" fontAlgn="ctr"/>
                      <a:r>
                        <a:rPr lang="zh-CN" altLang="en-US" sz="1200" b="1" u="none" strike="noStrike" dirty="0">
                          <a:solidFill>
                            <a:srgbClr val="FFC000"/>
                          </a:solidFill>
                          <a:effectLst/>
                          <a:latin typeface="微软雅黑" panose="020B0503020204020204" charset="-122"/>
                          <a:ea typeface="微软雅黑" panose="020B0503020204020204" charset="-122"/>
                        </a:rPr>
                        <a:t>  </a:t>
                      </a:r>
                      <a:r>
                        <a:rPr lang="en-US" altLang="zh-CN" sz="1200" b="1" u="none" strike="noStrike" dirty="0" smtClean="0">
                          <a:solidFill>
                            <a:srgbClr val="FFC000"/>
                          </a:solidFill>
                          <a:effectLst/>
                          <a:latin typeface="微软雅黑" panose="020B0503020204020204" charset="-122"/>
                          <a:ea typeface="微软雅黑" panose="020B0503020204020204" charset="-122"/>
                        </a:rPr>
                        <a:t>20.52 </a:t>
                      </a:r>
                      <a:endParaRPr lang="en-US" altLang="zh-CN" sz="1200" b="1" i="0" u="none" strike="noStrike" dirty="0">
                        <a:solidFill>
                          <a:srgbClr val="FFC000"/>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chemeClr val="bg1">
                          <a:lumMod val="65000"/>
                        </a:schemeClr>
                      </a:solidFill>
                      <a:prstDash val="solid"/>
                    </a:lnR>
                    <a:lnT w="12700">
                      <a:solidFill>
                        <a:srgbClr val="FFFFFF"/>
                      </a:solidFill>
                      <a:prstDash val="solid"/>
                    </a:lnT>
                    <a:lnB w="12700">
                      <a:solidFill>
                        <a:srgbClr val="FFFFFF"/>
                      </a:solidFill>
                      <a:prstDash val="solid"/>
                    </a:lnB>
                    <a:solidFill>
                      <a:srgbClr val="FFC000">
                        <a:alpha val="20000"/>
                      </a:srgbClr>
                    </a:solidFill>
                  </a:tcPr>
                </a:tc>
              </a:tr>
              <a:tr h="401955">
                <a:tc>
                  <a:txBody>
                    <a:bodyPr/>
                    <a:lstStyle/>
                    <a:p>
                      <a:pPr algn="l" fontAlgn="ctr"/>
                      <a:r>
                        <a:rPr lang="zh-CN" altLang="en-US" sz="1200" u="none" strike="noStrike">
                          <a:solidFill>
                            <a:schemeClr val="bg1">
                              <a:lumMod val="50000"/>
                            </a:schemeClr>
                          </a:solidFill>
                          <a:effectLst/>
                          <a:latin typeface="微软雅黑" panose="020B0503020204020204" charset="-122"/>
                          <a:ea typeface="微软雅黑" panose="020B0503020204020204" charset="-122"/>
                        </a:rPr>
                        <a:t> 营业利润</a:t>
                      </a:r>
                      <a:r>
                        <a:rPr lang="zh-CN" altLang="en-US" sz="1200">
                          <a:solidFill>
                            <a:schemeClr val="bg1">
                              <a:lumMod val="50000"/>
                            </a:schemeClr>
                          </a:solidFill>
                          <a:effectLst/>
                          <a:latin typeface="微软雅黑" panose="020B0503020204020204" charset="-122"/>
                          <a:ea typeface="微软雅黑" panose="020B0503020204020204" charset="-122"/>
                          <a:sym typeface="+mn-ea"/>
                        </a:rPr>
                        <a:t>（千万元）</a:t>
                      </a:r>
                      <a:endParaRPr lang="zh-CN" altLang="en-US" sz="1200" b="0" i="0" u="none" strike="noStrike">
                        <a:solidFill>
                          <a:schemeClr val="bg1">
                            <a:lumMod val="50000"/>
                          </a:schemeClr>
                        </a:solidFill>
                        <a:effectLst/>
                        <a:latin typeface="微软雅黑" panose="020B0503020204020204" charset="-122"/>
                        <a:ea typeface="微软雅黑" panose="020B0503020204020204" charset="-122"/>
                      </a:endParaRPr>
                    </a:p>
                  </a:txBody>
                  <a:tcPr marL="9032" marR="9032" marT="9032" marB="0" anchor="ctr">
                    <a:lnL w="12700">
                      <a:solidFill>
                        <a:schemeClr val="bg1">
                          <a:lumMod val="65000"/>
                        </a:schemeClr>
                      </a:solidFill>
                      <a:prstDash val="solid"/>
                    </a:lnL>
                    <a:lnR w="12700">
                      <a:solidFill>
                        <a:srgbClr val="FFFFFF"/>
                      </a:solidFill>
                      <a:prstDash val="solid"/>
                    </a:lnR>
                    <a:lnT w="12700">
                      <a:solidFill>
                        <a:srgbClr val="FFFFFF"/>
                      </a:solidFill>
                      <a:prstDash val="solid"/>
                    </a:lnT>
                    <a:lnB w="12700">
                      <a:solidFill>
                        <a:schemeClr val="bg1">
                          <a:lumMod val="65000"/>
                        </a:schemeClr>
                      </a:solidFill>
                      <a:prstDash val="solid"/>
                    </a:lnB>
                    <a:solidFill>
                      <a:srgbClr val="E1EBF4"/>
                    </a:solidFill>
                  </a:tcPr>
                </a:tc>
                <a:tc>
                  <a:txBody>
                    <a:bodyPr/>
                    <a:lstStyle/>
                    <a:p>
                      <a:pPr algn="ctr" fontAlgn="ctr"/>
                      <a:r>
                        <a:rPr lang="zh-CN" altLang="en-US" sz="1200" b="1" u="none" strike="noStrike" dirty="0">
                          <a:solidFill>
                            <a:srgbClr val="86BBFF"/>
                          </a:solidFill>
                          <a:effectLst/>
                          <a:latin typeface="微软雅黑" panose="020B0503020204020204" charset="-122"/>
                          <a:ea typeface="微软雅黑" panose="020B0503020204020204" charset="-122"/>
                        </a:rPr>
                        <a:t>   </a:t>
                      </a:r>
                      <a:r>
                        <a:rPr lang="en-US" altLang="zh-CN" sz="1200" b="1" u="none" strike="noStrike" dirty="0" smtClean="0">
                          <a:solidFill>
                            <a:srgbClr val="86BBFF"/>
                          </a:solidFill>
                          <a:effectLst/>
                          <a:latin typeface="微软雅黑" panose="020B0503020204020204" charset="-122"/>
                          <a:ea typeface="微软雅黑" panose="020B0503020204020204" charset="-122"/>
                        </a:rPr>
                        <a:t>0.21</a:t>
                      </a:r>
                      <a:endParaRPr lang="en-US" altLang="zh-CN" sz="1200" b="1" i="0" u="none" strike="noStrike" dirty="0">
                        <a:solidFill>
                          <a:srgbClr val="86BBFF"/>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rgbClr val="FFFFFF"/>
                      </a:solidFill>
                      <a:prstDash val="solid"/>
                    </a:lnR>
                    <a:lnT w="12700">
                      <a:solidFill>
                        <a:srgbClr val="FFFFFF"/>
                      </a:solidFill>
                      <a:prstDash val="solid"/>
                    </a:lnT>
                    <a:lnB w="12700">
                      <a:solidFill>
                        <a:schemeClr val="bg1">
                          <a:lumMod val="65000"/>
                        </a:schemeClr>
                      </a:solidFill>
                      <a:prstDash val="solid"/>
                    </a:lnB>
                    <a:solidFill>
                      <a:srgbClr val="86BBFF">
                        <a:alpha val="20000"/>
                      </a:srgbClr>
                    </a:solidFill>
                  </a:tcPr>
                </a:tc>
                <a:tc>
                  <a:txBody>
                    <a:bodyPr/>
                    <a:lstStyle/>
                    <a:p>
                      <a:pPr algn="ctr" fontAlgn="ctr"/>
                      <a:r>
                        <a:rPr lang="zh-CN" altLang="en-US" sz="1200" b="1" u="none" strike="noStrike" dirty="0">
                          <a:solidFill>
                            <a:srgbClr val="86BBFF"/>
                          </a:solidFill>
                          <a:effectLst/>
                          <a:latin typeface="微软雅黑" panose="020B0503020204020204" charset="-122"/>
                          <a:ea typeface="微软雅黑" panose="020B0503020204020204" charset="-122"/>
                        </a:rPr>
                        <a:t>   </a:t>
                      </a:r>
                      <a:r>
                        <a:rPr lang="en-US" altLang="zh-CN" sz="1200" b="1" u="none" strike="noStrike" dirty="0" smtClean="0">
                          <a:solidFill>
                            <a:srgbClr val="86BBFF"/>
                          </a:solidFill>
                          <a:effectLst/>
                          <a:latin typeface="微软雅黑" panose="020B0503020204020204" charset="-122"/>
                          <a:ea typeface="微软雅黑" panose="020B0503020204020204" charset="-122"/>
                        </a:rPr>
                        <a:t>3.01 </a:t>
                      </a:r>
                      <a:endParaRPr lang="en-US" altLang="zh-CN" sz="1200" b="1" i="0" u="none" strike="noStrike" dirty="0">
                        <a:solidFill>
                          <a:srgbClr val="86BBFF"/>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rgbClr val="FFFFFF"/>
                      </a:solidFill>
                      <a:prstDash val="solid"/>
                    </a:lnR>
                    <a:lnT w="12700">
                      <a:solidFill>
                        <a:srgbClr val="FFFFFF"/>
                      </a:solidFill>
                      <a:prstDash val="solid"/>
                    </a:lnT>
                    <a:lnB w="12700">
                      <a:solidFill>
                        <a:schemeClr val="bg1">
                          <a:lumMod val="65000"/>
                        </a:schemeClr>
                      </a:solidFill>
                      <a:prstDash val="solid"/>
                    </a:lnB>
                    <a:solidFill>
                      <a:srgbClr val="86BBFF">
                        <a:alpha val="20000"/>
                      </a:srgbClr>
                    </a:solidFill>
                  </a:tcPr>
                </a:tc>
                <a:tc>
                  <a:txBody>
                    <a:bodyPr/>
                    <a:lstStyle/>
                    <a:p>
                      <a:pPr algn="ctr" fontAlgn="ctr"/>
                      <a:r>
                        <a:rPr lang="zh-CN" altLang="en-US" sz="1200" b="1" u="none" strike="noStrike" dirty="0">
                          <a:solidFill>
                            <a:srgbClr val="86BBFF"/>
                          </a:solidFill>
                          <a:effectLst/>
                          <a:latin typeface="微软雅黑" panose="020B0503020204020204" charset="-122"/>
                          <a:ea typeface="微软雅黑" panose="020B0503020204020204" charset="-122"/>
                        </a:rPr>
                        <a:t>   </a:t>
                      </a:r>
                      <a:r>
                        <a:rPr lang="en-US" altLang="zh-CN" sz="1200" b="1" u="none" strike="noStrike" dirty="0" smtClean="0">
                          <a:solidFill>
                            <a:srgbClr val="86BBFF"/>
                          </a:solidFill>
                          <a:effectLst/>
                          <a:latin typeface="微软雅黑" panose="020B0503020204020204" charset="-122"/>
                          <a:ea typeface="微软雅黑" panose="020B0503020204020204" charset="-122"/>
                        </a:rPr>
                        <a:t>7.16 </a:t>
                      </a:r>
                      <a:endParaRPr lang="en-US" altLang="zh-CN" sz="1200" b="1" i="0" u="none" strike="noStrike" dirty="0">
                        <a:solidFill>
                          <a:srgbClr val="86BBFF"/>
                        </a:solidFill>
                        <a:effectLst/>
                        <a:latin typeface="微软雅黑" panose="020B0503020204020204" charset="-122"/>
                        <a:ea typeface="微软雅黑" panose="020B0503020204020204" charset="-122"/>
                      </a:endParaRPr>
                    </a:p>
                  </a:txBody>
                  <a:tcPr marL="9032" marR="9032" marT="9032" marB="0" anchor="ctr">
                    <a:lnL w="12700">
                      <a:solidFill>
                        <a:srgbClr val="FFFFFF"/>
                      </a:solidFill>
                      <a:prstDash val="solid"/>
                    </a:lnL>
                    <a:lnR w="12700">
                      <a:solidFill>
                        <a:schemeClr val="bg1">
                          <a:lumMod val="65000"/>
                        </a:schemeClr>
                      </a:solidFill>
                      <a:prstDash val="solid"/>
                    </a:lnR>
                    <a:lnT w="12700">
                      <a:solidFill>
                        <a:srgbClr val="FFFFFF"/>
                      </a:solidFill>
                      <a:prstDash val="solid"/>
                    </a:lnT>
                    <a:lnB w="12700">
                      <a:solidFill>
                        <a:schemeClr val="bg1">
                          <a:lumMod val="65000"/>
                        </a:schemeClr>
                      </a:solidFill>
                      <a:prstDash val="solid"/>
                    </a:lnB>
                    <a:solidFill>
                      <a:srgbClr val="86BBFF">
                        <a:alpha val="20000"/>
                      </a:srgbClr>
                    </a:solidFill>
                  </a:tcPr>
                </a:tc>
              </a:tr>
            </a:tbl>
          </a:graphicData>
        </a:graphic>
      </p:graphicFrame>
      <p:sp>
        <p:nvSpPr>
          <p:cNvPr id="15" name="文本框 14"/>
          <p:cNvSpPr txBox="1"/>
          <p:nvPr/>
        </p:nvSpPr>
        <p:spPr>
          <a:xfrm>
            <a:off x="8802370" y="4549140"/>
            <a:ext cx="538480" cy="306705"/>
          </a:xfrm>
          <a:prstGeom prst="rect">
            <a:avLst/>
          </a:prstGeom>
          <a:noFill/>
        </p:spPr>
        <p:txBody>
          <a:bodyPr wrap="none" rtlCol="0">
            <a:spAutoFit/>
          </a:bodyPr>
          <a:lstStyle/>
          <a:p>
            <a:r>
              <a:rPr lang="zh-CN" altLang="en-US" sz="1400" b="1">
                <a:solidFill>
                  <a:srgbClr val="2DCC92"/>
                </a:solidFill>
                <a:latin typeface="微软雅黑" panose="020B0503020204020204" charset="-122"/>
                <a:ea typeface="微软雅黑" panose="020B0503020204020204" charset="-122"/>
              </a:rPr>
              <a:t>年度</a:t>
            </a:r>
          </a:p>
        </p:txBody>
      </p:sp>
      <p:sp>
        <p:nvSpPr>
          <p:cNvPr id="16" name="文本框 15"/>
          <p:cNvSpPr txBox="1"/>
          <p:nvPr/>
        </p:nvSpPr>
        <p:spPr>
          <a:xfrm>
            <a:off x="8517255" y="2545080"/>
            <a:ext cx="538480" cy="306705"/>
          </a:xfrm>
          <a:prstGeom prst="rect">
            <a:avLst/>
          </a:prstGeom>
          <a:noFill/>
        </p:spPr>
        <p:txBody>
          <a:bodyPr wrap="none" rtlCol="0">
            <a:spAutoFit/>
          </a:bodyPr>
          <a:lstStyle/>
          <a:p>
            <a:r>
              <a:rPr lang="zh-CN" altLang="en-US" sz="1400" b="1">
                <a:solidFill>
                  <a:srgbClr val="2DCC92"/>
                </a:solidFill>
                <a:latin typeface="微软雅黑" panose="020B0503020204020204" charset="-122"/>
                <a:ea typeface="微软雅黑" panose="020B0503020204020204" charset="-122"/>
              </a:rPr>
              <a:t>年度</a:t>
            </a:r>
          </a:p>
        </p:txBody>
      </p:sp>
      <p:sp>
        <p:nvSpPr>
          <p:cNvPr id="17" name="文本框 16"/>
          <p:cNvSpPr txBox="1"/>
          <p:nvPr/>
        </p:nvSpPr>
        <p:spPr>
          <a:xfrm>
            <a:off x="7570470" y="2626995"/>
            <a:ext cx="538480" cy="306705"/>
          </a:xfrm>
          <a:prstGeom prst="rect">
            <a:avLst/>
          </a:prstGeom>
          <a:noFill/>
        </p:spPr>
        <p:txBody>
          <a:bodyPr wrap="none" rtlCol="0">
            <a:spAutoFit/>
          </a:bodyPr>
          <a:lstStyle/>
          <a:p>
            <a:r>
              <a:rPr lang="zh-CN" altLang="en-US" sz="1400" b="1">
                <a:solidFill>
                  <a:srgbClr val="2DCC92"/>
                </a:solidFill>
                <a:latin typeface="微软雅黑" panose="020B0503020204020204" charset="-122"/>
                <a:ea typeface="微软雅黑" panose="020B0503020204020204" charset="-122"/>
              </a:rPr>
              <a:t>类别</a:t>
            </a:r>
          </a:p>
        </p:txBody>
      </p:sp>
      <p:sp>
        <p:nvSpPr>
          <p:cNvPr id="18" name="object 4"/>
          <p:cNvSpPr txBox="1"/>
          <p:nvPr/>
        </p:nvSpPr>
        <p:spPr>
          <a:xfrm>
            <a:off x="3210559" y="1125408"/>
            <a:ext cx="4711700" cy="368935"/>
          </a:xfrm>
          <a:prstGeom prst="rect">
            <a:avLst/>
          </a:prstGeom>
        </p:spPr>
        <p:txBody>
          <a:bodyPr vert="horz" wrap="square" lIns="0" tIns="0" rIns="0" bIns="0" rtlCol="0">
            <a:spAutoFit/>
          </a:bodyPr>
          <a:lstStyle/>
          <a:p>
            <a:pPr marL="12700">
              <a:lnSpc>
                <a:spcPct val="100000"/>
              </a:lnSpc>
            </a:pPr>
            <a:r>
              <a:rPr sz="2400" b="1" dirty="0">
                <a:solidFill>
                  <a:srgbClr val="F9BA2D"/>
                </a:solidFill>
                <a:latin typeface="微软雅黑" panose="020B0503020204020204" charset="-122"/>
                <a:ea typeface="微软雅黑" panose="020B0503020204020204" charset="-122"/>
                <a:cs typeface="微软雅黑" panose="020B0503020204020204" charset="-122"/>
              </a:rPr>
              <a:t>淘璞</a:t>
            </a:r>
            <a:r>
              <a:rPr lang="zh-CN" sz="2400" b="1" dirty="0">
                <a:solidFill>
                  <a:srgbClr val="F9BA2D"/>
                </a:solidFill>
                <a:latin typeface="微软雅黑" panose="020B0503020204020204" charset="-122"/>
                <a:ea typeface="微软雅黑" panose="020B0503020204020204" charset="-122"/>
                <a:cs typeface="微软雅黑" panose="020B0503020204020204" charset="-122"/>
              </a:rPr>
              <a:t>未来</a:t>
            </a:r>
            <a:r>
              <a:rPr sz="2400" b="1" dirty="0" err="1" smtClean="0">
                <a:solidFill>
                  <a:srgbClr val="F9BA2D"/>
                </a:solidFill>
                <a:latin typeface="微软雅黑" panose="020B0503020204020204" charset="-122"/>
                <a:ea typeface="微软雅黑" panose="020B0503020204020204" charset="-122"/>
                <a:cs typeface="微软雅黑" panose="020B0503020204020204" charset="-122"/>
              </a:rPr>
              <a:t>三年财务</a:t>
            </a:r>
            <a:r>
              <a:rPr lang="zh-CN" altLang="en-US" sz="2400" b="1" dirty="0" smtClean="0">
                <a:solidFill>
                  <a:srgbClr val="F9BA2D"/>
                </a:solidFill>
                <a:latin typeface="微软雅黑" panose="020B0503020204020204" charset="-122"/>
                <a:ea typeface="微软雅黑" panose="020B0503020204020204" charset="-122"/>
                <a:cs typeface="微软雅黑" panose="020B0503020204020204" charset="-122"/>
              </a:rPr>
              <a:t>预测</a:t>
            </a:r>
            <a:endParaRPr lang="zh-CN" sz="2400" b="1" dirty="0">
              <a:solidFill>
                <a:srgbClr val="F9BA2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0422890" y="6816725"/>
            <a:ext cx="1485900"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solidFill>
                  <a:schemeClr val="bg1">
                    <a:lumMod val="50000"/>
                  </a:schemeClr>
                </a:solidFill>
                <a:latin typeface="微软雅黑" panose="020B0503020204020204" charset="-122"/>
                <a:ea typeface="微软雅黑" panose="020B0503020204020204" charset="-122"/>
              </a:rPr>
              <a:t>18</a:t>
            </a:fld>
            <a:endParaRPr sz="1000" spc="10" dirty="0">
              <a:solidFill>
                <a:schemeClr val="bg1">
                  <a:lumMod val="50000"/>
                </a:schemeClr>
              </a:solidFill>
              <a:latin typeface="微软雅黑" panose="020B0503020204020204" charset="-122"/>
              <a:ea typeface="微软雅黑" panose="020B0503020204020204" charset="-122"/>
            </a:endParaRPr>
          </a:p>
        </p:txBody>
      </p:sp>
      <p:sp>
        <p:nvSpPr>
          <p:cNvPr id="6" name="椭圆 5"/>
          <p:cNvSpPr/>
          <p:nvPr/>
        </p:nvSpPr>
        <p:spPr>
          <a:xfrm>
            <a:off x="3193733" y="2132648"/>
            <a:ext cx="2444115" cy="2444115"/>
          </a:xfrm>
          <a:prstGeom prst="ellipse">
            <a:avLst/>
          </a:prstGeom>
          <a:solidFill>
            <a:srgbClr val="FA646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bject 2"/>
          <p:cNvSpPr txBox="1">
            <a:spLocks noGrp="1"/>
          </p:cNvSpPr>
          <p:nvPr>
            <p:ph type="title"/>
          </p:nvPr>
        </p:nvSpPr>
        <p:spPr>
          <a:xfrm>
            <a:off x="5861685" y="2893695"/>
            <a:ext cx="4838065" cy="923290"/>
          </a:xfrm>
          <a:prstGeom prst="rect">
            <a:avLst/>
          </a:prstGeom>
        </p:spPr>
        <p:txBody>
          <a:bodyPr vert="horz" wrap="square" lIns="0" tIns="0" rIns="0" bIns="0" rtlCol="0">
            <a:spAutoFit/>
          </a:bodyPr>
          <a:lstStyle/>
          <a:p>
            <a:pPr marL="12700">
              <a:lnSpc>
                <a:spcPct val="100000"/>
              </a:lnSpc>
            </a:pPr>
            <a:r>
              <a:rPr lang="zh-CN" altLang="en-US" sz="6000" b="1" spc="-25" dirty="0" smtClean="0">
                <a:solidFill>
                  <a:srgbClr val="FA646A"/>
                </a:solidFill>
                <a:latin typeface="微软雅黑" panose="020B0503020204020204" charset="-122"/>
                <a:ea typeface="微软雅黑" panose="020B0503020204020204" charset="-122"/>
                <a:cs typeface="宋体" panose="02010600030101010101" pitchFamily="2" charset="-122"/>
              </a:rPr>
              <a:t>淘璞</a:t>
            </a:r>
            <a:r>
              <a:rPr lang="zh-CN" sz="6000" b="1" spc="-25" dirty="0" smtClean="0">
                <a:solidFill>
                  <a:srgbClr val="FA646A"/>
                </a:solidFill>
                <a:latin typeface="微软雅黑" panose="020B0503020204020204" charset="-122"/>
                <a:ea typeface="微软雅黑" panose="020B0503020204020204" charset="-122"/>
                <a:cs typeface="宋体" panose="02010600030101010101" pitchFamily="2" charset="-122"/>
              </a:rPr>
              <a:t>团队</a:t>
            </a:r>
            <a:endParaRPr lang="zh-CN" sz="6000" b="1" spc="-25" dirty="0">
              <a:solidFill>
                <a:srgbClr val="FA646A"/>
              </a:solidFill>
              <a:latin typeface="微软雅黑" panose="020B0503020204020204" charset="-122"/>
              <a:ea typeface="微软雅黑" panose="020B0503020204020204" charset="-122"/>
              <a:cs typeface="宋体" panose="02010600030101010101" pitchFamily="2" charset="-122"/>
            </a:endParaRPr>
          </a:p>
        </p:txBody>
      </p:sp>
      <p:sp>
        <p:nvSpPr>
          <p:cNvPr id="8" name="椭圆 7"/>
          <p:cNvSpPr/>
          <p:nvPr/>
        </p:nvSpPr>
        <p:spPr>
          <a:xfrm>
            <a:off x="3387090" y="2326005"/>
            <a:ext cx="2057400" cy="2057400"/>
          </a:xfrm>
          <a:prstGeom prst="ellipse">
            <a:avLst/>
          </a:prstGeom>
          <a:solidFill>
            <a:srgbClr val="FA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237105" y="2940050"/>
            <a:ext cx="1969770" cy="829945"/>
          </a:xfrm>
          <a:prstGeom prst="rect">
            <a:avLst/>
          </a:prstGeom>
          <a:solidFill>
            <a:srgbClr val="FC9A9F"/>
          </a:solidFill>
        </p:spPr>
        <p:txBody>
          <a:bodyPr wrap="square" rtlCol="0">
            <a:spAutoFit/>
          </a:bodyPr>
          <a:lstStyle/>
          <a:p>
            <a:r>
              <a:rPr lang="en-US" altLang="zh-CN" sz="4800">
                <a:solidFill>
                  <a:schemeClr val="bg1"/>
                </a:solidFill>
                <a:latin typeface="Arial Black" panose="020B0A04020102020204" charset="0"/>
              </a:rPr>
              <a:t>PART</a:t>
            </a:r>
          </a:p>
        </p:txBody>
      </p:sp>
      <p:sp>
        <p:nvSpPr>
          <p:cNvPr id="10" name="文本框 9"/>
          <p:cNvSpPr txBox="1"/>
          <p:nvPr/>
        </p:nvSpPr>
        <p:spPr>
          <a:xfrm>
            <a:off x="4272915" y="2540635"/>
            <a:ext cx="1069975" cy="1568450"/>
          </a:xfrm>
          <a:prstGeom prst="rect">
            <a:avLst/>
          </a:prstGeom>
          <a:noFill/>
        </p:spPr>
        <p:txBody>
          <a:bodyPr wrap="square" rtlCol="0">
            <a:spAutoFit/>
          </a:bodyPr>
          <a:lstStyle/>
          <a:p>
            <a:r>
              <a:rPr lang="en-US" altLang="zh-CN" sz="9600">
                <a:solidFill>
                  <a:schemeClr val="bg1"/>
                </a:solidFill>
                <a:latin typeface="Arial Black" panose="020B0A04020102020204" charset="0"/>
              </a:rPr>
              <a:t>4</a:t>
            </a:r>
          </a:p>
        </p:txBody>
      </p:sp>
      <p:grpSp>
        <p:nvGrpSpPr>
          <p:cNvPr id="11" name="组合 10"/>
          <p:cNvGrpSpPr/>
          <p:nvPr/>
        </p:nvGrpSpPr>
        <p:grpSpPr>
          <a:xfrm>
            <a:off x="5861685" y="3951605"/>
            <a:ext cx="4681220" cy="157480"/>
            <a:chOff x="0" y="0"/>
            <a:chExt cx="20250" cy="324"/>
          </a:xfrm>
        </p:grpSpPr>
        <p:sp>
          <p:nvSpPr>
            <p:cNvPr id="12" name="object 12"/>
            <p:cNvSpPr/>
            <p:nvPr/>
          </p:nvSpPr>
          <p:spPr>
            <a:xfrm>
              <a:off x="0" y="0"/>
              <a:ext cx="3507" cy="324"/>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3492" y="0"/>
              <a:ext cx="3516" cy="324"/>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p:nvPr/>
          </p:nvSpPr>
          <p:spPr>
            <a:xfrm>
              <a:off x="7008" y="0"/>
              <a:ext cx="3516" cy="324"/>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10524" y="0"/>
              <a:ext cx="9726" cy="324"/>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3900" y="3767455"/>
            <a:ext cx="11323955" cy="2148840"/>
          </a:xfrm>
          <a:custGeom>
            <a:avLst/>
            <a:gdLst/>
            <a:ahLst/>
            <a:cxnLst/>
            <a:rect l="l" t="t" r="r" b="b"/>
            <a:pathLst>
              <a:path w="6943725" h="1750060">
                <a:moveTo>
                  <a:pt x="0" y="0"/>
                </a:moveTo>
                <a:lnTo>
                  <a:pt x="6943344" y="0"/>
                </a:lnTo>
                <a:lnTo>
                  <a:pt x="6943344" y="1749552"/>
                </a:lnTo>
                <a:lnTo>
                  <a:pt x="0" y="1749552"/>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p:nvPr/>
        </p:nvSpPr>
        <p:spPr>
          <a:xfrm>
            <a:off x="723900" y="2014855"/>
            <a:ext cx="11322050" cy="1543050"/>
          </a:xfrm>
          <a:custGeom>
            <a:avLst/>
            <a:gdLst/>
            <a:ahLst/>
            <a:cxnLst/>
            <a:rect l="l" t="t" r="r" b="b"/>
            <a:pathLst>
              <a:path w="6943725" h="1750060">
                <a:moveTo>
                  <a:pt x="0" y="0"/>
                </a:moveTo>
                <a:lnTo>
                  <a:pt x="6943344" y="0"/>
                </a:lnTo>
                <a:lnTo>
                  <a:pt x="6943344" y="1749552"/>
                </a:lnTo>
                <a:lnTo>
                  <a:pt x="0" y="1749552"/>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11"/>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2" name="object 12"/>
          <p:cNvSpPr txBox="1"/>
          <p:nvPr/>
        </p:nvSpPr>
        <p:spPr>
          <a:xfrm>
            <a:off x="3083559" y="1117600"/>
            <a:ext cx="6771005" cy="369332"/>
          </a:xfrm>
          <a:prstGeom prst="rect">
            <a:avLst/>
          </a:prstGeom>
        </p:spPr>
        <p:txBody>
          <a:bodyPr vert="horz" wrap="square" lIns="0" tIns="0" rIns="0" bIns="0" rtlCol="0">
            <a:spAutoFit/>
          </a:bodyPr>
          <a:lstStyle/>
          <a:p>
            <a:pPr marL="12700">
              <a:lnSpc>
                <a:spcPct val="100000"/>
              </a:lnSpc>
            </a:pPr>
            <a:r>
              <a:rPr lang="zh-CN" altLang="en-US" sz="2400" b="1" dirty="0" smtClean="0">
                <a:solidFill>
                  <a:srgbClr val="FA646A"/>
                </a:solidFill>
                <a:latin typeface="微软雅黑" panose="020B0503020204020204" charset="-122"/>
                <a:ea typeface="微软雅黑" panose="020B0503020204020204" charset="-122"/>
                <a:cs typeface="微软雅黑" panose="020B0503020204020204" charset="-122"/>
              </a:rPr>
              <a:t>背景综合资源优质的</a:t>
            </a:r>
            <a:r>
              <a:rPr lang="zh-CN" sz="2400" b="1" dirty="0" smtClean="0">
                <a:solidFill>
                  <a:srgbClr val="FA646A"/>
                </a:solidFill>
                <a:latin typeface="微软雅黑" panose="020B0503020204020204" charset="-122"/>
                <a:ea typeface="微软雅黑" panose="020B0503020204020204" charset="-122"/>
                <a:cs typeface="微软雅黑" panose="020B0503020204020204" charset="-122"/>
              </a:rPr>
              <a:t>董事会和</a:t>
            </a:r>
            <a:r>
              <a:rPr lang="zh-CN" altLang="en-US" sz="2400" b="1" dirty="0" smtClean="0">
                <a:solidFill>
                  <a:srgbClr val="FA646A"/>
                </a:solidFill>
                <a:latin typeface="微软雅黑" panose="020B0503020204020204" charset="-122"/>
                <a:ea typeface="微软雅黑" panose="020B0503020204020204" charset="-122"/>
                <a:cs typeface="微软雅黑" panose="020B0503020204020204" charset="-122"/>
              </a:rPr>
              <a:t>经验丰富的</a:t>
            </a:r>
            <a:r>
              <a:rPr lang="zh-CN" sz="2400" b="1" dirty="0" smtClean="0">
                <a:solidFill>
                  <a:srgbClr val="FA646A"/>
                </a:solidFill>
                <a:latin typeface="微软雅黑" panose="020B0503020204020204" charset="-122"/>
                <a:ea typeface="微软雅黑" panose="020B0503020204020204" charset="-122"/>
                <a:cs typeface="微软雅黑" panose="020B0503020204020204" charset="-122"/>
              </a:rPr>
              <a:t>管理</a:t>
            </a:r>
            <a:r>
              <a:rPr lang="zh-CN" altLang="en-US" sz="2400" b="1" dirty="0">
                <a:solidFill>
                  <a:srgbClr val="FA646A"/>
                </a:solidFill>
                <a:latin typeface="微软雅黑" panose="020B0503020204020204" charset="-122"/>
                <a:ea typeface="微软雅黑" panose="020B0503020204020204" charset="-122"/>
                <a:cs typeface="微软雅黑" panose="020B0503020204020204" charset="-122"/>
              </a:rPr>
              <a:t>层</a:t>
            </a:r>
            <a:endParaRPr lang="zh-CN" sz="2400" b="1" dirty="0">
              <a:solidFill>
                <a:srgbClr val="FA646A"/>
              </a:solidFill>
              <a:latin typeface="微软雅黑" panose="020B0503020204020204" charset="-122"/>
              <a:ea typeface="微软雅黑" panose="020B0503020204020204" charset="-122"/>
              <a:cs typeface="微软雅黑" panose="020B0503020204020204" charset="-122"/>
            </a:endParaRPr>
          </a:p>
        </p:txBody>
      </p:sp>
      <p:sp>
        <p:nvSpPr>
          <p:cNvPr id="13" name="object 13"/>
          <p:cNvSpPr txBox="1">
            <a:spLocks noGrp="1"/>
          </p:cNvSpPr>
          <p:nvPr>
            <p:ph type="title"/>
          </p:nvPr>
        </p:nvSpPr>
        <p:spPr>
          <a:xfrm>
            <a:off x="705612" y="963167"/>
            <a:ext cx="1998345" cy="693420"/>
          </a:xfrm>
          <a:prstGeom prst="rect">
            <a:avLst/>
          </a:prstGeom>
          <a:solidFill>
            <a:srgbClr val="FA646A"/>
          </a:solidFill>
        </p:spPr>
        <p:txBody>
          <a:bodyPr vert="horz" wrap="square" lIns="0" tIns="108585" rIns="0" bIns="0" rtlCol="0">
            <a:spAutoFit/>
          </a:bodyPr>
          <a:lstStyle/>
          <a:p>
            <a:pPr marL="287655">
              <a:lnSpc>
                <a:spcPct val="100000"/>
              </a:lnSpc>
              <a:spcBef>
                <a:spcPts val="855"/>
              </a:spcBef>
            </a:pPr>
            <a:r>
              <a:rPr sz="2800" b="1" spc="-5" dirty="0">
                <a:solidFill>
                  <a:srgbClr val="FFFFFF"/>
                </a:solidFill>
                <a:latin typeface="微软雅黑" panose="020B0503020204020204" charset="-122"/>
                <a:ea typeface="微软雅黑" panose="020B0503020204020204" charset="-122"/>
                <a:cs typeface="微软雅黑" panose="020B0503020204020204" charset="-122"/>
              </a:rPr>
              <a:t>淘璞团队</a:t>
            </a:r>
          </a:p>
        </p:txBody>
      </p:sp>
      <p:sp>
        <p:nvSpPr>
          <p:cNvPr id="14" name="object 14"/>
          <p:cNvSpPr/>
          <p:nvPr/>
        </p:nvSpPr>
        <p:spPr>
          <a:xfrm>
            <a:off x="1194689" y="2229612"/>
            <a:ext cx="853440" cy="853439"/>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3384422" y="2234653"/>
            <a:ext cx="850391" cy="848398"/>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6" name="object 16"/>
          <p:cNvSpPr/>
          <p:nvPr/>
        </p:nvSpPr>
        <p:spPr>
          <a:xfrm>
            <a:off x="9854818" y="2229612"/>
            <a:ext cx="850392" cy="851915"/>
          </a:xfrm>
          <a:prstGeom prst="rect">
            <a:avLst/>
          </a:prstGeom>
          <a:blipFill>
            <a:blip r:embed="rId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7" name="object 17"/>
          <p:cNvSpPr/>
          <p:nvPr/>
        </p:nvSpPr>
        <p:spPr>
          <a:xfrm>
            <a:off x="7750048" y="2230500"/>
            <a:ext cx="851915" cy="851915"/>
          </a:xfrm>
          <a:prstGeom prst="rect">
            <a:avLst/>
          </a:prstGeom>
          <a:blipFill>
            <a:blip r:embed="rId5"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8" name="object 18"/>
          <p:cNvSpPr/>
          <p:nvPr/>
        </p:nvSpPr>
        <p:spPr>
          <a:xfrm>
            <a:off x="5586222" y="2229612"/>
            <a:ext cx="851915" cy="851915"/>
          </a:xfrm>
          <a:prstGeom prst="rect">
            <a:avLst/>
          </a:prstGeom>
          <a:blipFill>
            <a:blip r:embed="rId6"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9" name="object 19"/>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0" name="object 20"/>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1" name="object 21"/>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2" name="object 22"/>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4" name="object 54"/>
          <p:cNvSpPr/>
          <p:nvPr/>
        </p:nvSpPr>
        <p:spPr>
          <a:xfrm>
            <a:off x="10893552" y="1065275"/>
            <a:ext cx="1153668" cy="489203"/>
          </a:xfrm>
          <a:prstGeom prst="rect">
            <a:avLst/>
          </a:prstGeom>
          <a:blipFill>
            <a:blip r:embed="rId7"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55" name="object 55"/>
          <p:cNvSpPr txBox="1"/>
          <p:nvPr/>
        </p:nvSpPr>
        <p:spPr>
          <a:xfrm>
            <a:off x="1196022" y="6104712"/>
            <a:ext cx="10184765" cy="256540"/>
          </a:xfrm>
          <a:prstGeom prst="rect">
            <a:avLst/>
          </a:prstGeom>
        </p:spPr>
        <p:txBody>
          <a:bodyPr vert="horz" wrap="square" lIns="0" tIns="0" rIns="0" bIns="0" rtlCol="0">
            <a:spAutoFit/>
          </a:bodyPr>
          <a:lstStyle/>
          <a:p>
            <a:pPr marL="12700">
              <a:lnSpc>
                <a:spcPct val="100000"/>
              </a:lnSpc>
            </a:pPr>
            <a:r>
              <a:rPr sz="1600" b="1" spc="-5" dirty="0">
                <a:solidFill>
                  <a:srgbClr val="FA646A"/>
                </a:solidFill>
                <a:latin typeface="微软雅黑" panose="020B0503020204020204" charset="-122"/>
                <a:ea typeface="微软雅黑" panose="020B0503020204020204" charset="-122"/>
                <a:cs typeface="微软雅黑" panose="020B0503020204020204" charset="-122"/>
              </a:rPr>
              <a:t>公司董事及股东来自于万达集团、中植集团、爱奇艺、复旦大学等知名企业和高校，为公司带来多维度的战略资源</a:t>
            </a:r>
          </a:p>
        </p:txBody>
      </p:sp>
      <p:sp>
        <p:nvSpPr>
          <p:cNvPr id="56" name="object 56"/>
          <p:cNvSpPr/>
          <p:nvPr/>
        </p:nvSpPr>
        <p:spPr>
          <a:xfrm>
            <a:off x="3386327" y="3863340"/>
            <a:ext cx="852627" cy="853439"/>
          </a:xfrm>
          <a:prstGeom prst="rect">
            <a:avLst/>
          </a:prstGeom>
          <a:blipFill>
            <a:blip r:embed="rId8"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57" name="object 57"/>
          <p:cNvSpPr/>
          <p:nvPr/>
        </p:nvSpPr>
        <p:spPr>
          <a:xfrm>
            <a:off x="9855072" y="3863340"/>
            <a:ext cx="853440" cy="853439"/>
          </a:xfrm>
          <a:prstGeom prst="rect">
            <a:avLst/>
          </a:prstGeom>
          <a:blipFill>
            <a:blip r:embed="rId9"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58" name="object 58"/>
          <p:cNvSpPr/>
          <p:nvPr/>
        </p:nvSpPr>
        <p:spPr>
          <a:xfrm>
            <a:off x="7750098" y="3863340"/>
            <a:ext cx="849579" cy="853439"/>
          </a:xfrm>
          <a:prstGeom prst="rect">
            <a:avLst/>
          </a:prstGeom>
          <a:blipFill>
            <a:blip r:embed="rId10"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60" name="object 60"/>
          <p:cNvSpPr/>
          <p:nvPr/>
        </p:nvSpPr>
        <p:spPr>
          <a:xfrm>
            <a:off x="607060" y="1892935"/>
            <a:ext cx="412750" cy="1531620"/>
          </a:xfrm>
          <a:custGeom>
            <a:avLst/>
            <a:gdLst/>
            <a:ahLst/>
            <a:cxnLst/>
            <a:rect l="l" t="t" r="r" b="b"/>
            <a:pathLst>
              <a:path w="2101850" h="360044">
                <a:moveTo>
                  <a:pt x="0" y="0"/>
                </a:moveTo>
                <a:lnTo>
                  <a:pt x="2101596" y="0"/>
                </a:lnTo>
                <a:lnTo>
                  <a:pt x="2101596" y="359664"/>
                </a:lnTo>
                <a:lnTo>
                  <a:pt x="0" y="359664"/>
                </a:lnTo>
                <a:lnTo>
                  <a:pt x="0" y="0"/>
                </a:lnTo>
                <a:close/>
              </a:path>
            </a:pathLst>
          </a:custGeom>
          <a:solidFill>
            <a:srgbClr val="FB9396"/>
          </a:solidFill>
        </p:spPr>
        <p:txBody>
          <a:bodyPr wrap="square" lIns="0" tIns="0" rIns="0" bIns="0" rtlCol="0" anchor="ctr" anchorCtr="0"/>
          <a:lstStyle/>
          <a:p>
            <a:pPr algn="ctr"/>
            <a:r>
              <a:rPr lang="zh-CN" dirty="0" smtClean="0">
                <a:solidFill>
                  <a:schemeClr val="bg1"/>
                </a:solidFill>
                <a:latin typeface="微软雅黑" panose="020B0503020204020204" charset="-122"/>
                <a:ea typeface="微软雅黑" panose="020B0503020204020204" charset="-122"/>
              </a:rPr>
              <a:t>董事</a:t>
            </a:r>
            <a:r>
              <a:rPr lang="zh-CN" altLang="en-US" dirty="0">
                <a:solidFill>
                  <a:schemeClr val="bg1"/>
                </a:solidFill>
                <a:latin typeface="微软雅黑" panose="020B0503020204020204" charset="-122"/>
                <a:ea typeface="微软雅黑" panose="020B0503020204020204" charset="-122"/>
              </a:rPr>
              <a:t>会</a:t>
            </a:r>
            <a:endParaRPr lang="zh-CN" dirty="0">
              <a:solidFill>
                <a:schemeClr val="bg1"/>
              </a:solidFill>
              <a:latin typeface="微软雅黑" panose="020B0503020204020204" charset="-122"/>
              <a:ea typeface="微软雅黑" panose="020B0503020204020204" charset="-122"/>
            </a:endParaRPr>
          </a:p>
        </p:txBody>
      </p:sp>
      <p:sp>
        <p:nvSpPr>
          <p:cNvPr id="62" name="object 62"/>
          <p:cNvSpPr/>
          <p:nvPr/>
        </p:nvSpPr>
        <p:spPr>
          <a:xfrm>
            <a:off x="607060" y="3944620"/>
            <a:ext cx="412750" cy="1530985"/>
          </a:xfrm>
          <a:custGeom>
            <a:avLst/>
            <a:gdLst/>
            <a:ahLst/>
            <a:cxnLst/>
            <a:rect l="l" t="t" r="r" b="b"/>
            <a:pathLst>
              <a:path w="2100580" h="360045">
                <a:moveTo>
                  <a:pt x="0" y="0"/>
                </a:moveTo>
                <a:lnTo>
                  <a:pt x="2100072" y="0"/>
                </a:lnTo>
                <a:lnTo>
                  <a:pt x="2100072" y="359663"/>
                </a:lnTo>
                <a:lnTo>
                  <a:pt x="0" y="359663"/>
                </a:lnTo>
                <a:lnTo>
                  <a:pt x="0" y="0"/>
                </a:lnTo>
                <a:close/>
              </a:path>
            </a:pathLst>
          </a:custGeom>
          <a:solidFill>
            <a:srgbClr val="ABD0FF"/>
          </a:solidFill>
        </p:spPr>
        <p:txBody>
          <a:bodyPr wrap="square" lIns="0" tIns="0" rIns="0" bIns="0" rtlCol="0" anchor="ctr" anchorCtr="0"/>
          <a:lstStyle/>
          <a:p>
            <a:pPr algn="ctr"/>
            <a:r>
              <a:rPr lang="zh-CN" dirty="0" smtClean="0">
                <a:solidFill>
                  <a:schemeClr val="bg1"/>
                </a:solidFill>
                <a:latin typeface="微软雅黑" panose="020B0503020204020204" charset="-122"/>
                <a:ea typeface="微软雅黑" panose="020B0503020204020204" charset="-122"/>
              </a:rPr>
              <a:t>管理</a:t>
            </a:r>
            <a:r>
              <a:rPr lang="zh-CN" altLang="en-US" dirty="0">
                <a:solidFill>
                  <a:schemeClr val="bg1"/>
                </a:solidFill>
                <a:latin typeface="微软雅黑" panose="020B0503020204020204" charset="-122"/>
                <a:ea typeface="微软雅黑" panose="020B0503020204020204" charset="-122"/>
              </a:rPr>
              <a:t>层</a:t>
            </a:r>
            <a:endParaRPr lang="zh-CN" dirty="0">
              <a:solidFill>
                <a:schemeClr val="bg1"/>
              </a:solidFill>
              <a:latin typeface="微软雅黑" panose="020B0503020204020204" charset="-122"/>
              <a:ea typeface="微软雅黑" panose="020B0503020204020204" charset="-122"/>
            </a:endParaRPr>
          </a:p>
        </p:txBody>
      </p:sp>
      <p:sp>
        <p:nvSpPr>
          <p:cNvPr id="64" name="object 64"/>
          <p:cNvSpPr txBox="1"/>
          <p:nvPr/>
        </p:nvSpPr>
        <p:spPr>
          <a:xfrm>
            <a:off x="1264285" y="2976880"/>
            <a:ext cx="720005" cy="288002"/>
          </a:xfrm>
          <a:prstGeom prst="rect">
            <a:avLst/>
          </a:prstGeom>
          <a:solidFill>
            <a:srgbClr val="FCA2A6"/>
          </a:solidFill>
        </p:spPr>
        <p:txBody>
          <a:bodyPr vert="horz" wrap="square" lIns="0" tIns="42545" rIns="0" bIns="0" rtlCol="0" anchor="t" anchorCtr="0">
            <a:spAutoFit/>
          </a:bodyPr>
          <a:lstStyle/>
          <a:p>
            <a:pPr marL="90805" algn="l">
              <a:lnSpc>
                <a:spcPct val="100000"/>
              </a:lnSpc>
              <a:spcBef>
                <a:spcPts val="335"/>
              </a:spcBef>
            </a:pPr>
            <a:r>
              <a:rPr sz="1400" b="1" dirty="0">
                <a:solidFill>
                  <a:srgbClr val="FFFFFF"/>
                </a:solidFill>
                <a:latin typeface="微软雅黑" panose="020B0503020204020204" charset="-122"/>
                <a:ea typeface="微软雅黑" panose="020B0503020204020204" charset="-122"/>
                <a:cs typeface="微软雅黑" panose="020B0503020204020204" charset="-122"/>
              </a:rPr>
              <a:t>吕奕昊</a:t>
            </a:r>
          </a:p>
        </p:txBody>
      </p:sp>
      <p:sp>
        <p:nvSpPr>
          <p:cNvPr id="65" name="object 65"/>
          <p:cNvSpPr txBox="1"/>
          <p:nvPr/>
        </p:nvSpPr>
        <p:spPr>
          <a:xfrm>
            <a:off x="3452495" y="2976880"/>
            <a:ext cx="720005" cy="288002"/>
          </a:xfrm>
          <a:prstGeom prst="rect">
            <a:avLst/>
          </a:prstGeom>
          <a:solidFill>
            <a:srgbClr val="FCA2A6"/>
          </a:solidFill>
        </p:spPr>
        <p:txBody>
          <a:bodyPr vert="horz" wrap="square" lIns="0" tIns="42545" rIns="0" bIns="0" rtlCol="0" anchor="t" anchorCtr="0">
            <a:spAutoFit/>
          </a:bodyPr>
          <a:lstStyle/>
          <a:p>
            <a:pPr marL="128905" algn="l">
              <a:lnSpc>
                <a:spcPct val="100000"/>
              </a:lnSpc>
              <a:spcBef>
                <a:spcPts val="335"/>
              </a:spcBef>
            </a:pPr>
            <a:r>
              <a:rPr sz="1400" b="1" dirty="0">
                <a:solidFill>
                  <a:srgbClr val="FFFFFF"/>
                </a:solidFill>
                <a:latin typeface="微软雅黑" panose="020B0503020204020204" charset="-122"/>
                <a:ea typeface="微软雅黑" panose="020B0503020204020204" charset="-122"/>
                <a:cs typeface="微软雅黑" panose="020B0503020204020204" charset="-122"/>
              </a:rPr>
              <a:t>蒋昌建</a:t>
            </a:r>
          </a:p>
        </p:txBody>
      </p:sp>
      <p:sp>
        <p:nvSpPr>
          <p:cNvPr id="66" name="object 66"/>
          <p:cNvSpPr txBox="1"/>
          <p:nvPr/>
        </p:nvSpPr>
        <p:spPr>
          <a:xfrm>
            <a:off x="5655945" y="2976880"/>
            <a:ext cx="720005" cy="288002"/>
          </a:xfrm>
          <a:prstGeom prst="rect">
            <a:avLst/>
          </a:prstGeom>
          <a:solidFill>
            <a:srgbClr val="FCA2A6"/>
          </a:solidFill>
        </p:spPr>
        <p:txBody>
          <a:bodyPr vert="horz" wrap="square" lIns="0" tIns="42545" rIns="0" bIns="0" rtlCol="0" anchor="t" anchorCtr="0">
            <a:spAutoFit/>
          </a:bodyPr>
          <a:lstStyle/>
          <a:p>
            <a:pPr marL="128270" algn="l">
              <a:lnSpc>
                <a:spcPct val="100000"/>
              </a:lnSpc>
              <a:spcBef>
                <a:spcPts val="335"/>
              </a:spcBef>
            </a:pPr>
            <a:r>
              <a:rPr sz="1400" b="1" dirty="0">
                <a:solidFill>
                  <a:srgbClr val="FFFFFF"/>
                </a:solidFill>
                <a:latin typeface="微软雅黑" panose="020B0503020204020204" charset="-122"/>
                <a:ea typeface="微软雅黑" panose="020B0503020204020204" charset="-122"/>
                <a:cs typeface="微软雅黑" panose="020B0503020204020204" charset="-122"/>
              </a:rPr>
              <a:t>孔祥云</a:t>
            </a:r>
          </a:p>
        </p:txBody>
      </p:sp>
      <p:sp>
        <p:nvSpPr>
          <p:cNvPr id="67" name="object 67"/>
          <p:cNvSpPr txBox="1"/>
          <p:nvPr/>
        </p:nvSpPr>
        <p:spPr>
          <a:xfrm>
            <a:off x="7816215" y="2973705"/>
            <a:ext cx="720005" cy="288002"/>
          </a:xfrm>
          <a:prstGeom prst="rect">
            <a:avLst/>
          </a:prstGeom>
          <a:solidFill>
            <a:srgbClr val="FCA2A6"/>
          </a:solidFill>
        </p:spPr>
        <p:txBody>
          <a:bodyPr vert="horz" wrap="square" lIns="0" tIns="42544" rIns="0" bIns="0" rtlCol="0" anchor="t" anchorCtr="0">
            <a:spAutoFit/>
          </a:bodyPr>
          <a:lstStyle/>
          <a:p>
            <a:pPr marL="116840" algn="l">
              <a:lnSpc>
                <a:spcPct val="100000"/>
              </a:lnSpc>
              <a:spcBef>
                <a:spcPts val="335"/>
              </a:spcBef>
            </a:pPr>
            <a:r>
              <a:rPr sz="1400" b="1" dirty="0">
                <a:solidFill>
                  <a:srgbClr val="FFFFFF"/>
                </a:solidFill>
                <a:latin typeface="微软雅黑" panose="020B0503020204020204" charset="-122"/>
                <a:ea typeface="微软雅黑" panose="020B0503020204020204" charset="-122"/>
                <a:cs typeface="微软雅黑" panose="020B0503020204020204" charset="-122"/>
              </a:rPr>
              <a:t>刘  安</a:t>
            </a:r>
          </a:p>
        </p:txBody>
      </p:sp>
      <p:sp>
        <p:nvSpPr>
          <p:cNvPr id="68" name="object 68"/>
          <p:cNvSpPr txBox="1"/>
          <p:nvPr/>
        </p:nvSpPr>
        <p:spPr>
          <a:xfrm>
            <a:off x="9921875" y="2976880"/>
            <a:ext cx="720005" cy="288002"/>
          </a:xfrm>
          <a:prstGeom prst="rect">
            <a:avLst/>
          </a:prstGeom>
          <a:solidFill>
            <a:srgbClr val="FCA2A6"/>
          </a:solidFill>
        </p:spPr>
        <p:txBody>
          <a:bodyPr vert="horz" wrap="square" lIns="0" tIns="42545" rIns="0" bIns="0" rtlCol="0" anchor="t" anchorCtr="0">
            <a:spAutoFit/>
          </a:bodyPr>
          <a:lstStyle/>
          <a:p>
            <a:pPr marL="129540" algn="l">
              <a:lnSpc>
                <a:spcPct val="100000"/>
              </a:lnSpc>
              <a:spcBef>
                <a:spcPts val="335"/>
              </a:spcBef>
            </a:pPr>
            <a:r>
              <a:rPr sz="1400" b="1" dirty="0">
                <a:solidFill>
                  <a:srgbClr val="FFFFFF"/>
                </a:solidFill>
                <a:latin typeface="微软雅黑" panose="020B0503020204020204" charset="-122"/>
                <a:ea typeface="微软雅黑" panose="020B0503020204020204" charset="-122"/>
                <a:cs typeface="微软雅黑" panose="020B0503020204020204" charset="-122"/>
              </a:rPr>
              <a:t>杨晓轩</a:t>
            </a:r>
          </a:p>
        </p:txBody>
      </p:sp>
      <p:sp>
        <p:nvSpPr>
          <p:cNvPr id="69" name="object 69"/>
          <p:cNvSpPr txBox="1"/>
          <p:nvPr/>
        </p:nvSpPr>
        <p:spPr>
          <a:xfrm>
            <a:off x="4317237" y="4154297"/>
            <a:ext cx="720005" cy="288002"/>
          </a:xfrm>
          <a:prstGeom prst="rect">
            <a:avLst/>
          </a:prstGeom>
          <a:solidFill>
            <a:srgbClr val="ABD0FF"/>
          </a:solidFill>
        </p:spPr>
        <p:txBody>
          <a:bodyPr vert="horz" wrap="square" lIns="0" tIns="41910" rIns="0" bIns="0" rtlCol="0">
            <a:spAutoFit/>
          </a:bodyPr>
          <a:lstStyle/>
          <a:p>
            <a:pPr marL="91440">
              <a:lnSpc>
                <a:spcPct val="100000"/>
              </a:lnSpc>
              <a:spcBef>
                <a:spcPts val="330"/>
              </a:spcBef>
            </a:pPr>
            <a:r>
              <a:rPr sz="1400" b="1" dirty="0">
                <a:solidFill>
                  <a:srgbClr val="FFFFFF"/>
                </a:solidFill>
                <a:latin typeface="微软雅黑" panose="020B0503020204020204" charset="-122"/>
                <a:ea typeface="微软雅黑" panose="020B0503020204020204" charset="-122"/>
                <a:cs typeface="微软雅黑" panose="020B0503020204020204" charset="-122"/>
              </a:rPr>
              <a:t>吴苏娜</a:t>
            </a:r>
          </a:p>
        </p:txBody>
      </p:sp>
      <p:sp>
        <p:nvSpPr>
          <p:cNvPr id="70" name="object 70"/>
          <p:cNvSpPr txBox="1"/>
          <p:nvPr/>
        </p:nvSpPr>
        <p:spPr>
          <a:xfrm>
            <a:off x="6596125" y="4154297"/>
            <a:ext cx="720005" cy="288002"/>
          </a:xfrm>
          <a:prstGeom prst="rect">
            <a:avLst/>
          </a:prstGeom>
          <a:solidFill>
            <a:srgbClr val="ABD0FF"/>
          </a:solidFill>
        </p:spPr>
        <p:txBody>
          <a:bodyPr vert="horz" wrap="square" lIns="0" tIns="41910" rIns="0" bIns="0" rtlCol="0">
            <a:spAutoFit/>
          </a:bodyPr>
          <a:lstStyle/>
          <a:p>
            <a:pPr marL="91440">
              <a:lnSpc>
                <a:spcPct val="100000"/>
              </a:lnSpc>
              <a:spcBef>
                <a:spcPts val="330"/>
              </a:spcBef>
            </a:pPr>
            <a:r>
              <a:rPr sz="1400" b="1" dirty="0">
                <a:solidFill>
                  <a:srgbClr val="FFFFFF"/>
                </a:solidFill>
                <a:latin typeface="微软雅黑" panose="020B0503020204020204" charset="-122"/>
                <a:ea typeface="微软雅黑" panose="020B0503020204020204" charset="-122"/>
                <a:cs typeface="微软雅黑" panose="020B0503020204020204" charset="-122"/>
              </a:rPr>
              <a:t>王庆</a:t>
            </a:r>
          </a:p>
        </p:txBody>
      </p:sp>
      <p:sp>
        <p:nvSpPr>
          <p:cNvPr id="71" name="object 71"/>
          <p:cNvSpPr txBox="1"/>
          <p:nvPr/>
        </p:nvSpPr>
        <p:spPr>
          <a:xfrm>
            <a:off x="8677148" y="4154297"/>
            <a:ext cx="720005" cy="288002"/>
          </a:xfrm>
          <a:prstGeom prst="rect">
            <a:avLst/>
          </a:prstGeom>
          <a:solidFill>
            <a:srgbClr val="ABD0FF"/>
          </a:solidFill>
        </p:spPr>
        <p:txBody>
          <a:bodyPr vert="horz" wrap="square" lIns="0" tIns="41910" rIns="0" bIns="0" rtlCol="0">
            <a:spAutoFit/>
          </a:bodyPr>
          <a:lstStyle/>
          <a:p>
            <a:pPr marL="91440">
              <a:lnSpc>
                <a:spcPct val="100000"/>
              </a:lnSpc>
              <a:spcBef>
                <a:spcPts val="330"/>
              </a:spcBef>
            </a:pPr>
            <a:r>
              <a:rPr sz="1400" b="1" dirty="0">
                <a:solidFill>
                  <a:srgbClr val="FFFFFF"/>
                </a:solidFill>
                <a:latin typeface="微软雅黑" panose="020B0503020204020204" charset="-122"/>
                <a:ea typeface="微软雅黑" panose="020B0503020204020204" charset="-122"/>
                <a:cs typeface="微软雅黑" panose="020B0503020204020204" charset="-122"/>
              </a:rPr>
              <a:t>张士欣</a:t>
            </a:r>
          </a:p>
        </p:txBody>
      </p:sp>
      <p:sp>
        <p:nvSpPr>
          <p:cNvPr id="72" name="object 72"/>
          <p:cNvSpPr txBox="1"/>
          <p:nvPr/>
        </p:nvSpPr>
        <p:spPr>
          <a:xfrm>
            <a:off x="10862183" y="4154297"/>
            <a:ext cx="720005" cy="288002"/>
          </a:xfrm>
          <a:prstGeom prst="rect">
            <a:avLst/>
          </a:prstGeom>
          <a:solidFill>
            <a:srgbClr val="ABD0FF"/>
          </a:solidFill>
        </p:spPr>
        <p:txBody>
          <a:bodyPr vert="horz" wrap="square" lIns="0" tIns="41910" rIns="0" bIns="0" rtlCol="0">
            <a:spAutoFit/>
          </a:bodyPr>
          <a:lstStyle/>
          <a:p>
            <a:pPr marL="90805">
              <a:lnSpc>
                <a:spcPct val="100000"/>
              </a:lnSpc>
              <a:spcBef>
                <a:spcPts val="330"/>
              </a:spcBef>
            </a:pPr>
            <a:r>
              <a:rPr sz="1400" b="1" dirty="0">
                <a:solidFill>
                  <a:srgbClr val="FFFFFF"/>
                </a:solidFill>
                <a:latin typeface="微软雅黑" panose="020B0503020204020204" charset="-122"/>
                <a:ea typeface="微软雅黑" panose="020B0503020204020204" charset="-122"/>
                <a:cs typeface="微软雅黑" panose="020B0503020204020204" charset="-122"/>
              </a:rPr>
              <a:t>刘巍</a:t>
            </a:r>
          </a:p>
        </p:txBody>
      </p:sp>
      <p:sp>
        <p:nvSpPr>
          <p:cNvPr id="73" name="object 73"/>
          <p:cNvSpPr/>
          <p:nvPr/>
        </p:nvSpPr>
        <p:spPr>
          <a:xfrm>
            <a:off x="1194689" y="3863340"/>
            <a:ext cx="853440" cy="853439"/>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74" name="object 74"/>
          <p:cNvSpPr txBox="1"/>
          <p:nvPr/>
        </p:nvSpPr>
        <p:spPr>
          <a:xfrm>
            <a:off x="2125599" y="4161916"/>
            <a:ext cx="720005" cy="288002"/>
          </a:xfrm>
          <a:prstGeom prst="rect">
            <a:avLst/>
          </a:prstGeom>
          <a:solidFill>
            <a:srgbClr val="ABD0FF"/>
          </a:solidFill>
        </p:spPr>
        <p:txBody>
          <a:bodyPr vert="horz" wrap="square" lIns="0" tIns="41275" rIns="0" bIns="0" rtlCol="0">
            <a:spAutoFit/>
          </a:bodyPr>
          <a:lstStyle/>
          <a:p>
            <a:pPr marL="91440">
              <a:lnSpc>
                <a:spcPct val="100000"/>
              </a:lnSpc>
              <a:spcBef>
                <a:spcPts val="325"/>
              </a:spcBef>
            </a:pPr>
            <a:r>
              <a:rPr sz="1400" b="1" dirty="0">
                <a:solidFill>
                  <a:srgbClr val="FFFFFF"/>
                </a:solidFill>
                <a:latin typeface="微软雅黑" panose="020B0503020204020204" charset="-122"/>
                <a:ea typeface="微软雅黑" panose="020B0503020204020204" charset="-122"/>
                <a:cs typeface="微软雅黑" panose="020B0503020204020204" charset="-122"/>
              </a:rPr>
              <a:t>吕奕昊</a:t>
            </a:r>
          </a:p>
        </p:txBody>
      </p:sp>
      <p:sp>
        <p:nvSpPr>
          <p:cNvPr id="85" name="object 85"/>
          <p:cNvSpPr txBox="1">
            <a:spLocks noGrp="1"/>
          </p:cNvSpPr>
          <p:nvPr>
            <p:ph type="sldNum" sz="quarter" idx="7"/>
          </p:nvPr>
        </p:nvSpPr>
        <p:spPr>
          <a:xfrm>
            <a:off x="10432415" y="6816725"/>
            <a:ext cx="1476375"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latin typeface="微软雅黑" panose="020B0503020204020204" charset="-122"/>
                <a:ea typeface="微软雅黑" panose="020B0503020204020204" charset="-122"/>
              </a:rPr>
              <a:t>19</a:t>
            </a:fld>
            <a:endParaRPr sz="1000" spc="10" dirty="0">
              <a:latin typeface="微软雅黑" panose="020B0503020204020204" charset="-122"/>
              <a:ea typeface="微软雅黑" panose="020B0503020204020204" charset="-122"/>
            </a:endParaRPr>
          </a:p>
        </p:txBody>
      </p:sp>
      <p:sp>
        <p:nvSpPr>
          <p:cNvPr id="80" name="object 80"/>
          <p:cNvSpPr txBox="1"/>
          <p:nvPr/>
        </p:nvSpPr>
        <p:spPr>
          <a:xfrm>
            <a:off x="1195705" y="4796020"/>
            <a:ext cx="2019935" cy="830997"/>
          </a:xfrm>
          <a:prstGeom prst="rect">
            <a:avLst/>
          </a:prstGeom>
        </p:spPr>
        <p:txBody>
          <a:bodyPr vert="horz" wrap="square" lIns="0" tIns="0" rIns="0" bIns="0" rtlCol="0">
            <a:spAutoFit/>
          </a:bodyPr>
          <a:lstStyle/>
          <a:p>
            <a:pPr marL="12700">
              <a:lnSpc>
                <a:spcPct val="100000"/>
              </a:lnSpc>
            </a:pPr>
            <a:r>
              <a:rPr lang="zh-CN" altLang="en-US" sz="900" dirty="0" smtClean="0">
                <a:solidFill>
                  <a:schemeClr val="bg1"/>
                </a:solidFill>
                <a:latin typeface="微软雅黑" panose="020B0503020204020204" charset="-122"/>
                <a:ea typeface="微软雅黑" panose="020B0503020204020204" charset="-122"/>
                <a:sym typeface="+mn-ea"/>
              </a:rPr>
              <a:t>首席执行官</a:t>
            </a:r>
            <a:r>
              <a:rPr sz="900" dirty="0" smtClean="0">
                <a:solidFill>
                  <a:schemeClr val="bg1"/>
                </a:solidFill>
                <a:latin typeface="微软雅黑" panose="020B0503020204020204" charset="-122"/>
                <a:ea typeface="微软雅黑" panose="020B0503020204020204" charset="-122"/>
                <a:sym typeface="+mn-ea"/>
              </a:rPr>
              <a:t>，</a:t>
            </a:r>
            <a:r>
              <a:rPr sz="900" dirty="0" err="1">
                <a:solidFill>
                  <a:schemeClr val="bg1"/>
                </a:solidFill>
                <a:latin typeface="微软雅黑" panose="020B0503020204020204" charset="-122"/>
                <a:ea typeface="微软雅黑" panose="020B0503020204020204" charset="-122"/>
                <a:sym typeface="+mn-ea"/>
              </a:rPr>
              <a:t>华东政法学院法学学士，</a:t>
            </a:r>
            <a:r>
              <a:rPr sz="900" dirty="0" err="1" smtClean="0">
                <a:solidFill>
                  <a:schemeClr val="bg1"/>
                </a:solidFill>
                <a:latin typeface="微软雅黑" panose="020B0503020204020204" charset="-122"/>
                <a:ea typeface="微软雅黑" panose="020B0503020204020204" charset="-122"/>
                <a:sym typeface="+mn-ea"/>
              </a:rPr>
              <a:t>长江商学院EMBA</a:t>
            </a:r>
            <a:r>
              <a:rPr sz="900" dirty="0">
                <a:solidFill>
                  <a:schemeClr val="bg1"/>
                </a:solidFill>
                <a:latin typeface="微软雅黑" panose="020B0503020204020204" charset="-122"/>
                <a:ea typeface="微软雅黑" panose="020B0503020204020204" charset="-122"/>
                <a:sym typeface="+mn-ea"/>
              </a:rPr>
              <a:t>，</a:t>
            </a:r>
            <a:r>
              <a:rPr lang="zh-CN" altLang="en-US" sz="900" dirty="0">
                <a:solidFill>
                  <a:schemeClr val="bg1"/>
                </a:solidFill>
                <a:latin typeface="微软雅黑" panose="020B0503020204020204" charset="-122"/>
                <a:ea typeface="微软雅黑" panose="020B0503020204020204" charset="-122"/>
                <a:sym typeface="+mn-ea"/>
              </a:rPr>
              <a:t>专注婴童行业</a:t>
            </a:r>
            <a:r>
              <a:rPr lang="en-US" altLang="zh-CN" sz="900" dirty="0">
                <a:solidFill>
                  <a:schemeClr val="bg1"/>
                </a:solidFill>
                <a:latin typeface="微软雅黑" panose="020B0503020204020204" charset="-122"/>
                <a:ea typeface="微软雅黑" panose="020B0503020204020204" charset="-122"/>
                <a:sym typeface="+mn-ea"/>
              </a:rPr>
              <a:t>10</a:t>
            </a:r>
            <a:r>
              <a:rPr lang="zh-CN" altLang="en-US" sz="900" dirty="0">
                <a:solidFill>
                  <a:schemeClr val="bg1"/>
                </a:solidFill>
                <a:latin typeface="微软雅黑" panose="020B0503020204020204" charset="-122"/>
                <a:ea typeface="微软雅黑" panose="020B0503020204020204" charset="-122"/>
                <a:sym typeface="+mn-ea"/>
              </a:rPr>
              <a:t>余年</a:t>
            </a:r>
            <a:r>
              <a:rPr sz="900" dirty="0">
                <a:solidFill>
                  <a:schemeClr val="bg1"/>
                </a:solidFill>
                <a:latin typeface="微软雅黑" panose="020B0503020204020204" charset="-122"/>
                <a:ea typeface="微软雅黑" panose="020B0503020204020204" charset="-122"/>
                <a:sym typeface="+mn-ea"/>
              </a:rPr>
              <a:t>，</a:t>
            </a:r>
            <a:r>
              <a:rPr sz="900" dirty="0" err="1">
                <a:solidFill>
                  <a:schemeClr val="bg1"/>
                </a:solidFill>
                <a:latin typeface="微软雅黑" panose="020B0503020204020204" charset="-122"/>
                <a:ea typeface="微软雅黑" panose="020B0503020204020204" charset="-122"/>
                <a:sym typeface="+mn-ea"/>
              </a:rPr>
              <a:t>曾任上海博士蛙集团董事副总裁，成功主导过企业重组和IPO</a:t>
            </a:r>
            <a:r>
              <a:rPr sz="900" dirty="0" smtClean="0">
                <a:solidFill>
                  <a:schemeClr val="bg1"/>
                </a:solidFill>
                <a:latin typeface="微软雅黑" panose="020B0503020204020204" charset="-122"/>
                <a:ea typeface="微软雅黑" panose="020B0503020204020204" charset="-122"/>
                <a:sym typeface="+mn-ea"/>
              </a:rPr>
              <a:t>，</a:t>
            </a:r>
            <a:r>
              <a:rPr lang="zh-CN" altLang="en-US" sz="900" dirty="0" smtClean="0">
                <a:solidFill>
                  <a:schemeClr val="bg1"/>
                </a:solidFill>
                <a:latin typeface="微软雅黑" panose="020B0503020204020204" charset="-122"/>
                <a:ea typeface="微软雅黑" panose="020B0503020204020204" charset="-122"/>
                <a:sym typeface="+mn-ea"/>
              </a:rPr>
              <a:t>兼任上海市人大代表、上海市工商联执行委员、上海市青联委员</a:t>
            </a:r>
            <a:r>
              <a:rPr sz="900" dirty="0" smtClean="0">
                <a:solidFill>
                  <a:schemeClr val="bg1"/>
                </a:solidFill>
                <a:latin typeface="微软雅黑" panose="020B0503020204020204" charset="-122"/>
                <a:ea typeface="微软雅黑" panose="020B0503020204020204" charset="-122"/>
                <a:sym typeface="+mn-ea"/>
              </a:rPr>
              <a:t>等</a:t>
            </a:r>
            <a:endParaRPr sz="900" dirty="0">
              <a:solidFill>
                <a:schemeClr val="bg1"/>
              </a:solidFill>
              <a:latin typeface="微软雅黑" panose="020B0503020204020204" charset="-122"/>
              <a:ea typeface="微软雅黑" panose="020B0503020204020204" charset="-122"/>
              <a:sym typeface="+mn-ea"/>
            </a:endParaRPr>
          </a:p>
        </p:txBody>
      </p:sp>
      <p:sp>
        <p:nvSpPr>
          <p:cNvPr id="1048770" name="Shape 264"/>
          <p:cNvSpPr/>
          <p:nvPr/>
        </p:nvSpPr>
        <p:spPr>
          <a:xfrm>
            <a:off x="2101215" y="2503170"/>
            <a:ext cx="1113790" cy="460375"/>
          </a:xfrm>
          <a:prstGeom prst="rect">
            <a:avLst/>
          </a:prstGeom>
          <a:ln w="12700">
            <a:miter lim="400000"/>
          </a:ln>
        </p:spPr>
        <p:txBody>
          <a:bodyPr wrap="square" lIns="45719" rIns="45719">
            <a:spAutoFit/>
          </a:bodyPr>
          <a:lstStyle>
            <a:lvl1pPr>
              <a:defRPr sz="12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just" fontAlgn="base">
              <a:spcBef>
                <a:spcPct val="0"/>
              </a:spcBef>
              <a:spcAft>
                <a:spcPct val="0"/>
              </a:spcAft>
              <a:buFont typeface="Arial" panose="020B0604020202020204" pitchFamily="34" charset="0"/>
            </a:pPr>
            <a:r>
              <a:rPr kern="1200" dirty="0" err="1">
                <a:solidFill>
                  <a:schemeClr val="bg1"/>
                </a:solidFill>
                <a:latin typeface="微软雅黑" panose="020B0503020204020204" charset="-122"/>
                <a:ea typeface="微软雅黑" panose="020B0503020204020204" charset="-122"/>
                <a:cs typeface="+mn-cs"/>
              </a:rPr>
              <a:t>董事长</a:t>
            </a:r>
            <a:endParaRPr lang="zh-CN" kern="1200" dirty="0" smtClean="0">
              <a:solidFill>
                <a:schemeClr val="bg1"/>
              </a:solidFill>
              <a:latin typeface="微软雅黑" panose="020B0503020204020204" charset="-122"/>
              <a:ea typeface="微软雅黑" panose="020B0503020204020204" charset="-122"/>
              <a:cs typeface="+mn-cs"/>
            </a:endParaRPr>
          </a:p>
          <a:p>
            <a:pPr algn="just" fontAlgn="base">
              <a:spcBef>
                <a:spcPct val="0"/>
              </a:spcBef>
              <a:spcAft>
                <a:spcPct val="0"/>
              </a:spcAft>
              <a:buFont typeface="Arial" panose="020B0604020202020204" pitchFamily="34" charset="0"/>
            </a:pPr>
            <a:r>
              <a:rPr lang="zh-CN" altLang="en-US" dirty="0" smtClean="0">
                <a:solidFill>
                  <a:schemeClr val="bg1"/>
                </a:solidFill>
                <a:cs typeface="+mn-cs"/>
                <a:sym typeface="+mn-ea"/>
              </a:rPr>
              <a:t>淘璞创始人</a:t>
            </a:r>
            <a:endParaRPr lang="zh-CN" altLang="en-US" kern="1200" dirty="0">
              <a:solidFill>
                <a:schemeClr val="bg1"/>
              </a:solidFill>
              <a:latin typeface="微软雅黑" panose="020B0503020204020204" charset="-122"/>
              <a:ea typeface="微软雅黑" panose="020B0503020204020204" charset="-122"/>
              <a:cs typeface="+mn-cs"/>
            </a:endParaRPr>
          </a:p>
        </p:txBody>
      </p:sp>
      <p:sp>
        <p:nvSpPr>
          <p:cNvPr id="86" name="Shape 264"/>
          <p:cNvSpPr/>
          <p:nvPr/>
        </p:nvSpPr>
        <p:spPr>
          <a:xfrm>
            <a:off x="4350385" y="2503170"/>
            <a:ext cx="1113790" cy="460375"/>
          </a:xfrm>
          <a:prstGeom prst="rect">
            <a:avLst/>
          </a:prstGeom>
          <a:ln w="12700">
            <a:miter lim="400000"/>
          </a:ln>
        </p:spPr>
        <p:txBody>
          <a:bodyPr wrap="square" lIns="45719" rIns="45719">
            <a:spAutoFit/>
          </a:bodyPr>
          <a:lstStyle>
            <a:lvl1pPr>
              <a:defRPr sz="12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just" fontAlgn="base">
              <a:spcBef>
                <a:spcPct val="0"/>
              </a:spcBef>
              <a:spcAft>
                <a:spcPct val="0"/>
              </a:spcAft>
              <a:buFont typeface="Arial" panose="020B0604020202020204" pitchFamily="34" charset="0"/>
            </a:pPr>
            <a:r>
              <a:rPr lang="zh-CN" altLang="en-US" dirty="0" smtClean="0">
                <a:solidFill>
                  <a:schemeClr val="bg1"/>
                </a:solidFill>
                <a:sym typeface="+mn-ea"/>
              </a:rPr>
              <a:t>董事</a:t>
            </a:r>
          </a:p>
          <a:p>
            <a:pPr algn="just" fontAlgn="base">
              <a:spcBef>
                <a:spcPct val="0"/>
              </a:spcBef>
              <a:spcAft>
                <a:spcPct val="0"/>
              </a:spcAft>
              <a:buFont typeface="Arial" panose="020B0604020202020204" pitchFamily="34" charset="0"/>
            </a:pPr>
            <a:r>
              <a:rPr dirty="0" err="1" smtClean="0">
                <a:solidFill>
                  <a:schemeClr val="bg1"/>
                </a:solidFill>
                <a:sym typeface="+mn-ea"/>
              </a:rPr>
              <a:t>复旦大学教授</a:t>
            </a:r>
            <a:endParaRPr lang="zh-CN" altLang="en-US" kern="1200" dirty="0">
              <a:solidFill>
                <a:schemeClr val="bg1"/>
              </a:solidFill>
              <a:latin typeface="微软雅黑" panose="020B0503020204020204" charset="-122"/>
              <a:ea typeface="微软雅黑" panose="020B0503020204020204" charset="-122"/>
              <a:cs typeface="+mn-cs"/>
            </a:endParaRPr>
          </a:p>
        </p:txBody>
      </p:sp>
      <p:sp>
        <p:nvSpPr>
          <p:cNvPr id="87" name="Shape 264"/>
          <p:cNvSpPr/>
          <p:nvPr/>
        </p:nvSpPr>
        <p:spPr>
          <a:xfrm>
            <a:off x="6506845" y="2503170"/>
            <a:ext cx="1113790" cy="460375"/>
          </a:xfrm>
          <a:prstGeom prst="rect">
            <a:avLst/>
          </a:prstGeom>
          <a:ln w="12700">
            <a:miter lim="400000"/>
          </a:ln>
        </p:spPr>
        <p:txBody>
          <a:bodyPr wrap="square" lIns="45719" rIns="45719">
            <a:spAutoFit/>
          </a:bodyPr>
          <a:lstStyle>
            <a:lvl1pPr>
              <a:defRPr sz="12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fontAlgn="base">
              <a:spcBef>
                <a:spcPct val="0"/>
              </a:spcBef>
              <a:spcAft>
                <a:spcPct val="0"/>
              </a:spcAft>
              <a:buFont typeface="Arial" panose="020B0604020202020204" pitchFamily="34" charset="0"/>
            </a:pPr>
            <a:r>
              <a:rPr lang="zh-CN" altLang="en-US" dirty="0" smtClean="0">
                <a:solidFill>
                  <a:schemeClr val="bg1"/>
                </a:solidFill>
                <a:sym typeface="+mn-ea"/>
              </a:rPr>
              <a:t>董事</a:t>
            </a:r>
          </a:p>
          <a:p>
            <a:pPr algn="l" fontAlgn="base">
              <a:spcBef>
                <a:spcPct val="0"/>
              </a:spcBef>
              <a:spcAft>
                <a:spcPct val="0"/>
              </a:spcAft>
              <a:buFont typeface="Arial" panose="020B0604020202020204" pitchFamily="34" charset="0"/>
            </a:pPr>
            <a:r>
              <a:rPr dirty="0" smtClean="0">
                <a:solidFill>
                  <a:schemeClr val="bg1"/>
                </a:solidFill>
                <a:sym typeface="+mn-ea"/>
              </a:rPr>
              <a:t>AMT</a:t>
            </a:r>
            <a:r>
              <a:rPr lang="zh-CN" altLang="en-US" dirty="0" smtClean="0">
                <a:solidFill>
                  <a:schemeClr val="bg1"/>
                </a:solidFill>
                <a:sym typeface="+mn-ea"/>
              </a:rPr>
              <a:t>董事长</a:t>
            </a:r>
            <a:endParaRPr lang="zh-CN" altLang="en-US" kern="1200" dirty="0">
              <a:solidFill>
                <a:schemeClr val="bg1"/>
              </a:solidFill>
              <a:latin typeface="微软雅黑" panose="020B0503020204020204" charset="-122"/>
              <a:ea typeface="微软雅黑" panose="020B0503020204020204" charset="-122"/>
              <a:cs typeface="+mn-cs"/>
            </a:endParaRPr>
          </a:p>
        </p:txBody>
      </p:sp>
      <p:sp>
        <p:nvSpPr>
          <p:cNvPr id="88" name="Shape 264"/>
          <p:cNvSpPr/>
          <p:nvPr/>
        </p:nvSpPr>
        <p:spPr>
          <a:xfrm>
            <a:off x="8657590" y="2410778"/>
            <a:ext cx="1113790" cy="645160"/>
          </a:xfrm>
          <a:prstGeom prst="rect">
            <a:avLst/>
          </a:prstGeom>
          <a:ln w="12700">
            <a:miter lim="400000"/>
          </a:ln>
        </p:spPr>
        <p:txBody>
          <a:bodyPr wrap="square" lIns="45719" rIns="45719">
            <a:spAutoFit/>
          </a:bodyPr>
          <a:lstStyle>
            <a:lvl1pPr>
              <a:defRPr sz="12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fontAlgn="base">
              <a:spcBef>
                <a:spcPct val="0"/>
              </a:spcBef>
              <a:spcAft>
                <a:spcPct val="0"/>
              </a:spcAft>
              <a:buFont typeface="Arial" panose="020B0604020202020204" pitchFamily="34" charset="0"/>
            </a:pPr>
            <a:r>
              <a:rPr lang="zh-CN" altLang="en-US" dirty="0" smtClean="0">
                <a:solidFill>
                  <a:schemeClr val="bg1"/>
                </a:solidFill>
                <a:sym typeface="+mn-ea"/>
              </a:rPr>
              <a:t>董事</a:t>
            </a:r>
          </a:p>
          <a:p>
            <a:pPr algn="l" fontAlgn="base">
              <a:spcBef>
                <a:spcPct val="0"/>
              </a:spcBef>
              <a:spcAft>
                <a:spcPct val="0"/>
              </a:spcAft>
              <a:buFont typeface="Arial" panose="020B0604020202020204" pitchFamily="34" charset="0"/>
            </a:pPr>
            <a:r>
              <a:rPr lang="zh-CN" altLang="en-US" dirty="0" smtClean="0">
                <a:solidFill>
                  <a:schemeClr val="bg1"/>
                </a:solidFill>
                <a:sym typeface="+mn-ea"/>
              </a:rPr>
              <a:t>万达集团</a:t>
            </a:r>
            <a:r>
              <a:rPr dirty="0" err="1" smtClean="0">
                <a:solidFill>
                  <a:schemeClr val="bg1"/>
                </a:solidFill>
                <a:sym typeface="+mn-ea"/>
              </a:rPr>
              <a:t>资本中心总经理</a:t>
            </a:r>
            <a:endParaRPr lang="zh-CN" altLang="en-US" kern="1200" dirty="0">
              <a:solidFill>
                <a:schemeClr val="bg1"/>
              </a:solidFill>
              <a:latin typeface="微软雅黑" panose="020B0503020204020204" charset="-122"/>
              <a:ea typeface="微软雅黑" panose="020B0503020204020204" charset="-122"/>
              <a:cs typeface="+mn-cs"/>
            </a:endParaRPr>
          </a:p>
        </p:txBody>
      </p:sp>
      <p:sp>
        <p:nvSpPr>
          <p:cNvPr id="89" name="Shape 264"/>
          <p:cNvSpPr/>
          <p:nvPr/>
        </p:nvSpPr>
        <p:spPr>
          <a:xfrm>
            <a:off x="10788015" y="2503170"/>
            <a:ext cx="1113790" cy="460375"/>
          </a:xfrm>
          <a:prstGeom prst="rect">
            <a:avLst/>
          </a:prstGeom>
          <a:ln w="12700">
            <a:miter lim="400000"/>
          </a:ln>
        </p:spPr>
        <p:txBody>
          <a:bodyPr wrap="square" lIns="45719" rIns="45719">
            <a:spAutoFit/>
          </a:bodyPr>
          <a:lstStyle>
            <a:lvl1pPr>
              <a:defRPr sz="12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fontAlgn="base">
              <a:spcBef>
                <a:spcPct val="0"/>
              </a:spcBef>
              <a:spcAft>
                <a:spcPct val="0"/>
              </a:spcAft>
              <a:buFont typeface="Arial" panose="020B0604020202020204" pitchFamily="34" charset="0"/>
            </a:pPr>
            <a:r>
              <a:rPr lang="zh-CN" altLang="en-US" dirty="0" smtClean="0">
                <a:solidFill>
                  <a:schemeClr val="bg1"/>
                </a:solidFill>
                <a:sym typeface="+mn-ea"/>
              </a:rPr>
              <a:t>董事</a:t>
            </a:r>
          </a:p>
          <a:p>
            <a:pPr algn="l" fontAlgn="base">
              <a:spcBef>
                <a:spcPct val="0"/>
              </a:spcBef>
              <a:spcAft>
                <a:spcPct val="0"/>
              </a:spcAft>
              <a:buFont typeface="Arial" panose="020B0604020202020204" pitchFamily="34" charset="0"/>
            </a:pPr>
            <a:r>
              <a:rPr dirty="0" err="1" smtClean="0">
                <a:solidFill>
                  <a:schemeClr val="bg1"/>
                </a:solidFill>
                <a:sym typeface="+mn-ea"/>
              </a:rPr>
              <a:t>爱奇艺副总裁</a:t>
            </a:r>
            <a:endParaRPr lang="zh-CN" altLang="en-US" kern="1200" dirty="0">
              <a:solidFill>
                <a:schemeClr val="bg1"/>
              </a:solidFill>
              <a:latin typeface="微软雅黑" panose="020B0503020204020204" charset="-122"/>
              <a:ea typeface="微软雅黑" panose="020B0503020204020204" charset="-122"/>
              <a:cs typeface="+mn-cs"/>
            </a:endParaRPr>
          </a:p>
        </p:txBody>
      </p:sp>
      <p:pic>
        <p:nvPicPr>
          <p:cNvPr id="94" name="图片 93"/>
          <p:cNvPicPr/>
          <p:nvPr/>
        </p:nvPicPr>
        <p:blipFill>
          <a:blip r:embed="rId11"/>
          <a:srcRect l="494" t="6763" r="1214" b="16177"/>
          <a:stretch>
            <a:fillRect/>
          </a:stretch>
        </p:blipFill>
        <p:spPr>
          <a:xfrm>
            <a:off x="5589131" y="3863456"/>
            <a:ext cx="853206" cy="853206"/>
          </a:xfrm>
          <a:prstGeom prst="ellipse">
            <a:avLst/>
          </a:prstGeom>
        </p:spPr>
      </p:pic>
      <p:sp>
        <p:nvSpPr>
          <p:cNvPr id="5" name="object 80"/>
          <p:cNvSpPr txBox="1"/>
          <p:nvPr/>
        </p:nvSpPr>
        <p:spPr>
          <a:xfrm>
            <a:off x="3386455" y="4787900"/>
            <a:ext cx="2019935" cy="830580"/>
          </a:xfrm>
          <a:prstGeom prst="rect">
            <a:avLst/>
          </a:prstGeom>
        </p:spPr>
        <p:txBody>
          <a:bodyPr vert="horz" wrap="square" lIns="0" tIns="0" rIns="0" bIns="0" rtlCol="0">
            <a:spAutoFit/>
          </a:bodyPr>
          <a:lstStyle/>
          <a:p>
            <a:pPr marL="12700">
              <a:lnSpc>
                <a:spcPct val="100000"/>
              </a:lnSpc>
            </a:pPr>
            <a:r>
              <a:rPr sz="900" dirty="0">
                <a:solidFill>
                  <a:schemeClr val="bg1"/>
                </a:solidFill>
                <a:latin typeface="微软雅黑" panose="020B0503020204020204" charset="-122"/>
                <a:ea typeface="微软雅黑" panose="020B0503020204020204" charset="-122"/>
                <a:sym typeface="+mn-ea"/>
              </a:rPr>
              <a:t>联合创始人，分管品牌及产业资源发展事务，中国纺织大学(现东华大学)</a:t>
            </a:r>
            <a:r>
              <a:rPr sz="900" dirty="0" err="1">
                <a:solidFill>
                  <a:schemeClr val="bg1"/>
                </a:solidFill>
                <a:latin typeface="微软雅黑" panose="020B0503020204020204" charset="-122"/>
                <a:ea typeface="微软雅黑" panose="020B0503020204020204" charset="-122"/>
                <a:sym typeface="+mn-ea"/>
              </a:rPr>
              <a:t>大学本科毕业</a:t>
            </a:r>
            <a:r>
              <a:rPr sz="900" dirty="0" smtClean="0">
                <a:solidFill>
                  <a:schemeClr val="bg1"/>
                </a:solidFill>
                <a:latin typeface="微软雅黑" panose="020B0503020204020204" charset="-122"/>
                <a:ea typeface="微软雅黑" panose="020B0503020204020204" charset="-122"/>
                <a:sym typeface="+mn-ea"/>
              </a:rPr>
              <a:t>，</a:t>
            </a:r>
            <a:r>
              <a:rPr lang="zh-CN" altLang="en-US" sz="900" dirty="0" smtClean="0">
                <a:solidFill>
                  <a:schemeClr val="bg1"/>
                </a:solidFill>
                <a:latin typeface="微软雅黑" panose="020B0503020204020204" charset="-122"/>
                <a:ea typeface="微软雅黑" panose="020B0503020204020204" charset="-122"/>
                <a:sym typeface="+mn-ea"/>
              </a:rPr>
              <a:t>从事婴童行业</a:t>
            </a:r>
            <a:r>
              <a:rPr lang="en-US" altLang="zh-CN" sz="900" dirty="0" smtClean="0">
                <a:solidFill>
                  <a:schemeClr val="bg1"/>
                </a:solidFill>
                <a:latin typeface="微软雅黑" panose="020B0503020204020204" charset="-122"/>
                <a:ea typeface="微软雅黑" panose="020B0503020204020204" charset="-122"/>
                <a:sym typeface="+mn-ea"/>
              </a:rPr>
              <a:t>20</a:t>
            </a:r>
            <a:r>
              <a:rPr lang="zh-CN" altLang="en-US" sz="900" dirty="0" smtClean="0">
                <a:solidFill>
                  <a:schemeClr val="bg1"/>
                </a:solidFill>
                <a:latin typeface="微软雅黑" panose="020B0503020204020204" charset="-122"/>
                <a:ea typeface="微软雅黑" panose="020B0503020204020204" charset="-122"/>
                <a:sym typeface="+mn-ea"/>
              </a:rPr>
              <a:t>余年，</a:t>
            </a:r>
            <a:r>
              <a:rPr sz="900" dirty="0" smtClean="0">
                <a:solidFill>
                  <a:schemeClr val="bg1"/>
                </a:solidFill>
                <a:latin typeface="微软雅黑" panose="020B0503020204020204" charset="-122"/>
                <a:ea typeface="微软雅黑" panose="020B0503020204020204" charset="-122"/>
                <a:sym typeface="+mn-ea"/>
              </a:rPr>
              <a:t>曾任上海博士蛙集团副总经理等职务</a:t>
            </a:r>
            <a:r>
              <a:rPr sz="900" dirty="0">
                <a:solidFill>
                  <a:schemeClr val="bg1"/>
                </a:solidFill>
                <a:latin typeface="微软雅黑" panose="020B0503020204020204" charset="-122"/>
                <a:ea typeface="微软雅黑" panose="020B0503020204020204" charset="-122"/>
                <a:sym typeface="+mn-ea"/>
              </a:rPr>
              <a:t>，博士蛙365生活馆&amp;主力店及儿童游乐业态babyland</a:t>
            </a:r>
            <a:r>
              <a:rPr sz="900" dirty="0" smtClean="0">
                <a:solidFill>
                  <a:schemeClr val="bg1"/>
                </a:solidFill>
                <a:latin typeface="微软雅黑" panose="020B0503020204020204" charset="-122"/>
                <a:ea typeface="微软雅黑" panose="020B0503020204020204" charset="-122"/>
                <a:sym typeface="+mn-ea"/>
              </a:rPr>
              <a:t>等业态的重要创建人</a:t>
            </a:r>
            <a:endParaRPr sz="900" dirty="0">
              <a:solidFill>
                <a:schemeClr val="bg1"/>
              </a:solidFill>
              <a:latin typeface="微软雅黑" panose="020B0503020204020204" charset="-122"/>
              <a:ea typeface="微软雅黑" panose="020B0503020204020204" charset="-122"/>
              <a:sym typeface="+mn-ea"/>
            </a:endParaRPr>
          </a:p>
        </p:txBody>
      </p:sp>
      <p:sp>
        <p:nvSpPr>
          <p:cNvPr id="6" name="object 80"/>
          <p:cNvSpPr txBox="1"/>
          <p:nvPr/>
        </p:nvSpPr>
        <p:spPr>
          <a:xfrm>
            <a:off x="5586095" y="4787900"/>
            <a:ext cx="2019935" cy="969010"/>
          </a:xfrm>
          <a:prstGeom prst="rect">
            <a:avLst/>
          </a:prstGeom>
        </p:spPr>
        <p:txBody>
          <a:bodyPr vert="horz" wrap="square" lIns="0" tIns="0" rIns="0" bIns="0" rtlCol="0">
            <a:spAutoFit/>
          </a:bodyPr>
          <a:lstStyle/>
          <a:p>
            <a:pPr marL="12700">
              <a:lnSpc>
                <a:spcPct val="100000"/>
              </a:lnSpc>
            </a:pPr>
            <a:r>
              <a:rPr sz="900" dirty="0">
                <a:solidFill>
                  <a:schemeClr val="bg1"/>
                </a:solidFill>
                <a:latin typeface="微软雅黑" panose="020B0503020204020204" charset="-122"/>
                <a:ea typeface="微软雅黑" panose="020B0503020204020204" charset="-122"/>
                <a:sym typeface="+mn-ea"/>
              </a:rPr>
              <a:t>首席技术官（CTO），公司创始成员，负责平台技术开发等事务，哈尔滨理工大学管理学学士，曾任神舟软件、并擎科技等公司高级项目经理、技术经理等，负责过美特斯邦威、</a:t>
            </a:r>
            <a:r>
              <a:rPr sz="900" dirty="0" smtClean="0">
                <a:solidFill>
                  <a:schemeClr val="bg1"/>
                </a:solidFill>
                <a:latin typeface="微软雅黑" panose="020B0503020204020204" charset="-122"/>
                <a:ea typeface="微软雅黑" panose="020B0503020204020204" charset="-122"/>
                <a:sym typeface="+mn-ea"/>
              </a:rPr>
              <a:t>中国商飞、上海浦发集团等</a:t>
            </a:r>
            <a:r>
              <a:rPr sz="900" dirty="0">
                <a:solidFill>
                  <a:schemeClr val="bg1"/>
                </a:solidFill>
                <a:latin typeface="微软雅黑" panose="020B0503020204020204" charset="-122"/>
                <a:ea typeface="微软雅黑" panose="020B0503020204020204" charset="-122"/>
                <a:sym typeface="+mn-ea"/>
              </a:rPr>
              <a:t>IT系统开发项目，技术开发经验超过8</a:t>
            </a:r>
            <a:r>
              <a:rPr sz="900" dirty="0" smtClean="0">
                <a:solidFill>
                  <a:schemeClr val="bg1"/>
                </a:solidFill>
                <a:latin typeface="微软雅黑" panose="020B0503020204020204" charset="-122"/>
                <a:ea typeface="微软雅黑" panose="020B0503020204020204" charset="-122"/>
                <a:sym typeface="+mn-ea"/>
              </a:rPr>
              <a:t>年</a:t>
            </a:r>
            <a:endParaRPr sz="900" dirty="0">
              <a:solidFill>
                <a:schemeClr val="bg1"/>
              </a:solidFill>
              <a:latin typeface="微软雅黑" panose="020B0503020204020204" charset="-122"/>
              <a:ea typeface="微软雅黑" panose="020B0503020204020204" charset="-122"/>
              <a:sym typeface="+mn-ea"/>
            </a:endParaRPr>
          </a:p>
        </p:txBody>
      </p:sp>
      <p:sp>
        <p:nvSpPr>
          <p:cNvPr id="7" name="object 80"/>
          <p:cNvSpPr txBox="1"/>
          <p:nvPr/>
        </p:nvSpPr>
        <p:spPr>
          <a:xfrm>
            <a:off x="7750175" y="4787900"/>
            <a:ext cx="2019935" cy="830580"/>
          </a:xfrm>
          <a:prstGeom prst="rect">
            <a:avLst/>
          </a:prstGeom>
        </p:spPr>
        <p:txBody>
          <a:bodyPr vert="horz" wrap="square" lIns="0" tIns="0" rIns="0" bIns="0" rtlCol="0">
            <a:spAutoFit/>
          </a:bodyPr>
          <a:lstStyle/>
          <a:p>
            <a:pPr marL="12700">
              <a:lnSpc>
                <a:spcPct val="100000"/>
              </a:lnSpc>
            </a:pPr>
            <a:r>
              <a:rPr sz="900" dirty="0">
                <a:solidFill>
                  <a:schemeClr val="bg1"/>
                </a:solidFill>
                <a:latin typeface="微软雅黑" panose="020B0503020204020204" charset="-122"/>
                <a:ea typeface="微软雅黑" panose="020B0503020204020204" charset="-122"/>
                <a:sym typeface="+mn-ea"/>
              </a:rPr>
              <a:t>副总裁，公司创始成员，负责运营和市场发展等事务，华东政法大学法学硕士，曾任职于上海博士蛙集团总裁办协助处理企业运营管理、品牌发展等事务，从事婴童行业超过7年，20个月发展500多家商户、近600</a:t>
            </a:r>
            <a:r>
              <a:rPr sz="900" dirty="0" smtClean="0">
                <a:solidFill>
                  <a:schemeClr val="bg1"/>
                </a:solidFill>
                <a:latin typeface="微软雅黑" panose="020B0503020204020204" charset="-122"/>
                <a:ea typeface="微软雅黑" panose="020B0503020204020204" charset="-122"/>
                <a:sym typeface="+mn-ea"/>
              </a:rPr>
              <a:t>个品牌上线平台</a:t>
            </a:r>
            <a:endParaRPr sz="900" dirty="0">
              <a:solidFill>
                <a:schemeClr val="bg1"/>
              </a:solidFill>
              <a:latin typeface="微软雅黑" panose="020B0503020204020204" charset="-122"/>
              <a:ea typeface="微软雅黑" panose="020B0503020204020204" charset="-122"/>
              <a:sym typeface="+mn-ea"/>
            </a:endParaRPr>
          </a:p>
        </p:txBody>
      </p:sp>
      <p:sp>
        <p:nvSpPr>
          <p:cNvPr id="8" name="object 80"/>
          <p:cNvSpPr txBox="1"/>
          <p:nvPr/>
        </p:nvSpPr>
        <p:spPr>
          <a:xfrm>
            <a:off x="9854565" y="4787900"/>
            <a:ext cx="2019935" cy="830580"/>
          </a:xfrm>
          <a:prstGeom prst="rect">
            <a:avLst/>
          </a:prstGeom>
        </p:spPr>
        <p:txBody>
          <a:bodyPr vert="horz" wrap="square" lIns="0" tIns="0" rIns="0" bIns="0" rtlCol="0">
            <a:spAutoFit/>
          </a:bodyPr>
          <a:lstStyle/>
          <a:p>
            <a:pPr marL="12700">
              <a:lnSpc>
                <a:spcPct val="100000"/>
              </a:lnSpc>
            </a:pPr>
            <a:r>
              <a:rPr sz="900" dirty="0" err="1">
                <a:solidFill>
                  <a:schemeClr val="bg1"/>
                </a:solidFill>
                <a:latin typeface="微软雅黑" panose="020B0503020204020204" charset="-122"/>
                <a:ea typeface="微软雅黑" panose="020B0503020204020204" charset="-122"/>
                <a:sym typeface="+mn-ea"/>
              </a:rPr>
              <a:t>副总裁，公司创始成员，</a:t>
            </a:r>
            <a:r>
              <a:rPr sz="900" dirty="0" err="1" smtClean="0">
                <a:solidFill>
                  <a:schemeClr val="bg1"/>
                </a:solidFill>
                <a:latin typeface="微软雅黑" panose="020B0503020204020204" charset="-122"/>
                <a:ea typeface="微软雅黑" panose="020B0503020204020204" charset="-122"/>
                <a:sym typeface="+mn-ea"/>
              </a:rPr>
              <a:t>负责</a:t>
            </a:r>
            <a:r>
              <a:rPr lang="zh-CN" altLang="en-US" sz="900" dirty="0" smtClean="0">
                <a:solidFill>
                  <a:schemeClr val="bg1"/>
                </a:solidFill>
                <a:latin typeface="微软雅黑" panose="020B0503020204020204" charset="-122"/>
                <a:ea typeface="微软雅黑" panose="020B0503020204020204" charset="-122"/>
                <a:sym typeface="+mn-ea"/>
              </a:rPr>
              <a:t>财务和</a:t>
            </a:r>
            <a:r>
              <a:rPr sz="900" dirty="0" smtClean="0">
                <a:solidFill>
                  <a:schemeClr val="bg1"/>
                </a:solidFill>
                <a:latin typeface="微软雅黑" panose="020B0503020204020204" charset="-122"/>
                <a:ea typeface="微软雅黑" panose="020B0503020204020204" charset="-122"/>
                <a:sym typeface="+mn-ea"/>
              </a:rPr>
              <a:t>产品研发等事务</a:t>
            </a:r>
            <a:r>
              <a:rPr sz="900" dirty="0">
                <a:solidFill>
                  <a:schemeClr val="bg1"/>
                </a:solidFill>
                <a:latin typeface="微软雅黑" panose="020B0503020204020204" charset="-122"/>
                <a:ea typeface="微软雅黑" panose="020B0503020204020204" charset="-122"/>
                <a:sym typeface="+mn-ea"/>
              </a:rPr>
              <a:t>，上海师范大学法律硕士，全程参与平台总体设计和系统开发等工作，曾任职于博士蛙集团法务部，从事婴童行业超过4年，</a:t>
            </a:r>
            <a:r>
              <a:rPr sz="900" dirty="0" smtClean="0">
                <a:solidFill>
                  <a:schemeClr val="bg1"/>
                </a:solidFill>
                <a:latin typeface="微软雅黑" panose="020B0503020204020204" charset="-122"/>
                <a:ea typeface="微软雅黑" panose="020B0503020204020204" charset="-122"/>
                <a:sym typeface="+mn-ea"/>
              </a:rPr>
              <a:t>主持平台版本迭代</a:t>
            </a:r>
            <a:r>
              <a:rPr lang="zh-CN" altLang="en-US" sz="900" dirty="0" smtClean="0">
                <a:solidFill>
                  <a:schemeClr val="bg1"/>
                </a:solidFill>
                <a:latin typeface="微软雅黑" panose="020B0503020204020204" charset="-122"/>
                <a:ea typeface="微软雅黑" panose="020B0503020204020204" charset="-122"/>
                <a:sym typeface="+mn-ea"/>
              </a:rPr>
              <a:t>近百次，申请软件著作权</a:t>
            </a:r>
            <a:r>
              <a:rPr lang="en-US" altLang="zh-CN" sz="900" dirty="0" smtClean="0">
                <a:solidFill>
                  <a:schemeClr val="bg1"/>
                </a:solidFill>
                <a:latin typeface="微软雅黑" panose="020B0503020204020204" charset="-122"/>
                <a:ea typeface="微软雅黑" panose="020B0503020204020204" charset="-122"/>
                <a:sym typeface="+mn-ea"/>
              </a:rPr>
              <a:t>5</a:t>
            </a:r>
            <a:r>
              <a:rPr lang="zh-CN" altLang="en-US" sz="900" dirty="0" smtClean="0">
                <a:solidFill>
                  <a:schemeClr val="bg1"/>
                </a:solidFill>
                <a:latin typeface="微软雅黑" panose="020B0503020204020204" charset="-122"/>
                <a:ea typeface="微软雅黑" panose="020B0503020204020204" charset="-122"/>
                <a:sym typeface="+mn-ea"/>
              </a:rPr>
              <a:t>项</a:t>
            </a:r>
            <a:endParaRPr sz="900"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3193733" y="2132648"/>
            <a:ext cx="2444115" cy="2444115"/>
          </a:xfrm>
          <a:prstGeom prst="ellipse">
            <a:avLst/>
          </a:prstGeom>
          <a:solidFill>
            <a:srgbClr val="2DCC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 name="object 3"/>
          <p:cNvSpPr txBox="1">
            <a:spLocks noGrp="1"/>
          </p:cNvSpPr>
          <p:nvPr>
            <p:ph type="sldNum" sz="quarter" idx="7"/>
          </p:nvPr>
        </p:nvSpPr>
        <p:spPr>
          <a:xfrm>
            <a:off x="10699750" y="6816725"/>
            <a:ext cx="1209040" cy="166370"/>
          </a:xfrm>
          <a:prstGeom prst="rect">
            <a:avLst/>
          </a:prstGeom>
        </p:spPr>
        <p:txBody>
          <a:bodyPr vert="horz" wrap="square" lIns="0" tIns="0" rIns="0" bIns="0" rtlCol="0">
            <a:spAutoFit/>
          </a:bodyPr>
          <a:lstStyle/>
          <a:p>
            <a:pPr marL="107315" algn="r">
              <a:lnSpc>
                <a:spcPts val="1300"/>
              </a:lnSpc>
            </a:pPr>
            <a:fld id="{81D60167-4931-47E6-BA6A-407CBD079E47}" type="slidenum">
              <a:rPr sz="1000" spc="10" dirty="0">
                <a:solidFill>
                  <a:srgbClr val="888888"/>
                </a:solidFill>
                <a:latin typeface="微软雅黑" panose="020B0503020204020204" charset="-122"/>
                <a:ea typeface="微软雅黑" panose="020B0503020204020204" charset="-122"/>
              </a:rPr>
              <a:t>2</a:t>
            </a:fld>
            <a:endParaRPr sz="1000" spc="10" dirty="0">
              <a:solidFill>
                <a:srgbClr val="888888"/>
              </a:solidFill>
              <a:latin typeface="微软雅黑" panose="020B0503020204020204" charset="-122"/>
              <a:ea typeface="微软雅黑" panose="020B0503020204020204" charset="-122"/>
            </a:endParaRPr>
          </a:p>
        </p:txBody>
      </p:sp>
      <p:sp>
        <p:nvSpPr>
          <p:cNvPr id="2" name="object 2"/>
          <p:cNvSpPr txBox="1">
            <a:spLocks noGrp="1"/>
          </p:cNvSpPr>
          <p:nvPr>
            <p:ph type="title"/>
          </p:nvPr>
        </p:nvSpPr>
        <p:spPr>
          <a:xfrm>
            <a:off x="5861685" y="2893060"/>
            <a:ext cx="4838065" cy="923290"/>
          </a:xfrm>
          <a:prstGeom prst="rect">
            <a:avLst/>
          </a:prstGeom>
        </p:spPr>
        <p:txBody>
          <a:bodyPr vert="horz" wrap="square" lIns="0" tIns="0" rIns="0" bIns="0" rtlCol="0">
            <a:spAutoFit/>
          </a:bodyPr>
          <a:lstStyle/>
          <a:p>
            <a:pPr marL="12700">
              <a:lnSpc>
                <a:spcPct val="100000"/>
              </a:lnSpc>
            </a:pPr>
            <a:r>
              <a:rPr lang="zh-CN" altLang="en-US" sz="6000" b="1" spc="-25" dirty="0">
                <a:solidFill>
                  <a:srgbClr val="2DCC92"/>
                </a:solidFill>
                <a:latin typeface="微软雅黑" panose="020B0503020204020204" charset="-122"/>
                <a:ea typeface="微软雅黑" panose="020B0503020204020204" charset="-122"/>
                <a:cs typeface="宋体" panose="02010600030101010101" pitchFamily="2" charset="-122"/>
              </a:rPr>
              <a:t>淘璞</a:t>
            </a:r>
            <a:r>
              <a:rPr lang="zh-CN" altLang="en-US" sz="6000" b="1" spc="-25" dirty="0" smtClean="0">
                <a:solidFill>
                  <a:srgbClr val="2DCC92"/>
                </a:solidFill>
                <a:latin typeface="微软雅黑" panose="020B0503020204020204" charset="-122"/>
                <a:ea typeface="微软雅黑" panose="020B0503020204020204" charset="-122"/>
                <a:cs typeface="宋体" panose="02010600030101010101" pitchFamily="2" charset="-122"/>
              </a:rPr>
              <a:t>平台</a:t>
            </a:r>
            <a:endParaRPr lang="zh-CN" sz="6000" b="1" spc="-25" dirty="0">
              <a:solidFill>
                <a:srgbClr val="2DCC92"/>
              </a:solidFill>
              <a:latin typeface="微软雅黑" panose="020B0503020204020204" charset="-122"/>
              <a:ea typeface="微软雅黑" panose="020B0503020204020204" charset="-122"/>
              <a:cs typeface="宋体" panose="02010600030101010101" pitchFamily="2" charset="-122"/>
            </a:endParaRPr>
          </a:p>
        </p:txBody>
      </p:sp>
      <p:sp>
        <p:nvSpPr>
          <p:cNvPr id="4" name="椭圆 3"/>
          <p:cNvSpPr/>
          <p:nvPr/>
        </p:nvSpPr>
        <p:spPr>
          <a:xfrm>
            <a:off x="3387090" y="2326005"/>
            <a:ext cx="2057400" cy="2057400"/>
          </a:xfrm>
          <a:prstGeom prst="ellipse">
            <a:avLst/>
          </a:prstGeom>
          <a:solidFill>
            <a:srgbClr val="2D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 name="文本框 4"/>
          <p:cNvSpPr txBox="1"/>
          <p:nvPr/>
        </p:nvSpPr>
        <p:spPr>
          <a:xfrm>
            <a:off x="2237105" y="2940050"/>
            <a:ext cx="1969770" cy="829945"/>
          </a:xfrm>
          <a:prstGeom prst="rect">
            <a:avLst/>
          </a:prstGeom>
          <a:solidFill>
            <a:srgbClr val="64DDAE"/>
          </a:solidFill>
        </p:spPr>
        <p:txBody>
          <a:bodyPr wrap="square" rtlCol="0">
            <a:spAutoFit/>
          </a:bodyPr>
          <a:lstStyle/>
          <a:p>
            <a:r>
              <a:rPr lang="en-US" altLang="zh-CN" sz="4800">
                <a:solidFill>
                  <a:schemeClr val="bg1"/>
                </a:solidFill>
                <a:latin typeface="Arial Black" panose="020B0A04020102020204" charset="0"/>
              </a:rPr>
              <a:t>PART</a:t>
            </a:r>
          </a:p>
        </p:txBody>
      </p:sp>
      <p:sp>
        <p:nvSpPr>
          <p:cNvPr id="6" name="文本框 5"/>
          <p:cNvSpPr txBox="1"/>
          <p:nvPr/>
        </p:nvSpPr>
        <p:spPr>
          <a:xfrm>
            <a:off x="4272915" y="2540635"/>
            <a:ext cx="1069975" cy="1568450"/>
          </a:xfrm>
          <a:prstGeom prst="rect">
            <a:avLst/>
          </a:prstGeom>
          <a:noFill/>
        </p:spPr>
        <p:txBody>
          <a:bodyPr wrap="square" rtlCol="0">
            <a:spAutoFit/>
          </a:bodyPr>
          <a:lstStyle/>
          <a:p>
            <a:r>
              <a:rPr lang="en-US" altLang="zh-CN" sz="9600">
                <a:solidFill>
                  <a:schemeClr val="bg1"/>
                </a:solidFill>
                <a:latin typeface="Arial Black" panose="020B0A04020102020204" charset="0"/>
              </a:rPr>
              <a:t>1</a:t>
            </a:r>
          </a:p>
        </p:txBody>
      </p:sp>
      <p:grpSp>
        <p:nvGrpSpPr>
          <p:cNvPr id="8" name="组合 7"/>
          <p:cNvGrpSpPr/>
          <p:nvPr/>
        </p:nvGrpSpPr>
        <p:grpSpPr>
          <a:xfrm>
            <a:off x="5861685" y="3951605"/>
            <a:ext cx="4681220" cy="157480"/>
            <a:chOff x="0" y="0"/>
            <a:chExt cx="20250" cy="324"/>
          </a:xfrm>
        </p:grpSpPr>
        <p:sp>
          <p:nvSpPr>
            <p:cNvPr id="12" name="object 12"/>
            <p:cNvSpPr/>
            <p:nvPr/>
          </p:nvSpPr>
          <p:spPr>
            <a:xfrm>
              <a:off x="0" y="0"/>
              <a:ext cx="3507" cy="324"/>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3492" y="0"/>
              <a:ext cx="3516" cy="324"/>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p:nvPr/>
          </p:nvSpPr>
          <p:spPr>
            <a:xfrm>
              <a:off x="7008" y="0"/>
              <a:ext cx="3516" cy="324"/>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10524" y="0"/>
              <a:ext cx="9726" cy="324"/>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p:nvPr/>
        </p:nvSpPr>
        <p:spPr>
          <a:xfrm>
            <a:off x="11536060" y="6782776"/>
            <a:ext cx="503941" cy="215793"/>
          </a:xfrm>
          <a:prstGeom prst="roundRect">
            <a:avLst/>
          </a:prstGeom>
          <a:solidFill>
            <a:srgbClr val="FA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灯片编号占位符 1"/>
          <p:cNvSpPr>
            <a:spLocks noGrp="1"/>
          </p:cNvSpPr>
          <p:nvPr>
            <p:ph type="sldNum" sz="quarter" idx="12"/>
          </p:nvPr>
        </p:nvSpPr>
        <p:spPr>
          <a:xfrm>
            <a:off x="10544175" y="6813550"/>
            <a:ext cx="1364615" cy="153670"/>
          </a:xfrm>
        </p:spPr>
        <p:txBody>
          <a:bodyPr wrap="square"/>
          <a:lstStyle/>
          <a:p>
            <a:pPr algn="r"/>
            <a:fld id="{3E01EE5D-26FB-46D5-A381-ECFB35BF1D34}" type="slidenum">
              <a:rPr lang="zh-CN" altLang="en-US" sz="1000" smtClean="0">
                <a:solidFill>
                  <a:schemeClr val="bg1"/>
                </a:solidFill>
              </a:rPr>
              <a:t>20</a:t>
            </a:fld>
            <a:endParaRPr lang="zh-CN" altLang="en-US" sz="1000" smtClean="0">
              <a:solidFill>
                <a:schemeClr val="bg1"/>
              </a:solidFill>
            </a:endParaRPr>
          </a:p>
        </p:txBody>
      </p:sp>
      <p:cxnSp>
        <p:nvCxnSpPr>
          <p:cNvPr id="3" name="直接连接符 2"/>
          <p:cNvCxnSpPr/>
          <p:nvPr/>
        </p:nvCxnSpPr>
        <p:spPr>
          <a:xfrm flipV="1">
            <a:off x="705771" y="6545403"/>
            <a:ext cx="11334400" cy="2157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077" y="1786"/>
            <a:ext cx="2230923" cy="205638"/>
          </a:xfrm>
          <a:prstGeom prst="rect">
            <a:avLst/>
          </a:prstGeom>
          <a:solidFill>
            <a:srgbClr val="2E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2216960" y="1786"/>
            <a:ext cx="2230923" cy="205638"/>
          </a:xfrm>
          <a:prstGeom prst="rect">
            <a:avLst/>
          </a:prstGeom>
          <a:solidFill>
            <a:srgbClr val="85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4448517" y="1786"/>
            <a:ext cx="2230923" cy="2056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p:cNvSpPr/>
          <p:nvPr/>
        </p:nvSpPr>
        <p:spPr>
          <a:xfrm>
            <a:off x="6679440" y="1786"/>
            <a:ext cx="6176134" cy="205638"/>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descr="C:\Users\Adminisrator\Desktop\PPT\标准组合.png标准组合"/>
          <p:cNvPicPr>
            <a:picLocks noChangeAspect="1"/>
          </p:cNvPicPr>
          <p:nvPr/>
        </p:nvPicPr>
        <p:blipFill>
          <a:blip r:embed="rId4"/>
          <a:srcRect/>
          <a:stretch>
            <a:fillRect/>
          </a:stretch>
        </p:blipFill>
        <p:spPr>
          <a:xfrm>
            <a:off x="10887710" y="1066165"/>
            <a:ext cx="1152525" cy="489585"/>
          </a:xfrm>
          <a:prstGeom prst="rect">
            <a:avLst/>
          </a:prstGeom>
        </p:spPr>
      </p:pic>
      <p:sp>
        <p:nvSpPr>
          <p:cNvPr id="54" name="矩形 53"/>
          <p:cNvSpPr/>
          <p:nvPr/>
        </p:nvSpPr>
        <p:spPr>
          <a:xfrm>
            <a:off x="1244600" y="5736590"/>
            <a:ext cx="64135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亲子活动</a:t>
            </a:r>
          </a:p>
        </p:txBody>
      </p:sp>
      <p:sp>
        <p:nvSpPr>
          <p:cNvPr id="4" name="矩形 3"/>
          <p:cNvSpPr/>
          <p:nvPr/>
        </p:nvSpPr>
        <p:spPr>
          <a:xfrm>
            <a:off x="3457575" y="2002155"/>
            <a:ext cx="887730" cy="492760"/>
          </a:xfrm>
          <a:prstGeom prst="rect">
            <a:avLst/>
          </a:prstGeom>
          <a:solidFill>
            <a:srgbClr val="2D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charset="-122"/>
                <a:ea typeface="微软雅黑" panose="020B0503020204020204" charset="-122"/>
              </a:rPr>
              <a:t>创始人</a:t>
            </a:r>
            <a:r>
              <a:rPr lang="en-US" altLang="zh-CN" sz="1400" b="1" dirty="0" smtClean="0">
                <a:latin typeface="微软雅黑" panose="020B0503020204020204" charset="-122"/>
                <a:ea typeface="微软雅黑" panose="020B0503020204020204" charset="-122"/>
              </a:rPr>
              <a:t>CEO</a:t>
            </a:r>
            <a:endParaRPr lang="zh-CN" altLang="en-US" sz="1400" b="1" dirty="0">
              <a:latin typeface="微软雅黑" panose="020B0503020204020204" charset="-122"/>
              <a:ea typeface="微软雅黑" panose="020B0503020204020204" charset="-122"/>
            </a:endParaRPr>
          </a:p>
        </p:txBody>
      </p:sp>
      <p:sp>
        <p:nvSpPr>
          <p:cNvPr id="18" name="矩形 17"/>
          <p:cNvSpPr/>
          <p:nvPr/>
        </p:nvSpPr>
        <p:spPr>
          <a:xfrm>
            <a:off x="4580255" y="2492375"/>
            <a:ext cx="1132204" cy="492760"/>
          </a:xfrm>
          <a:prstGeom prst="rect">
            <a:avLst/>
          </a:prstGeom>
          <a:solidFill>
            <a:srgbClr val="2D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charset="-122"/>
                <a:ea typeface="微软雅黑" panose="020B0503020204020204" charset="-122"/>
              </a:rPr>
              <a:t>联合创始人</a:t>
            </a:r>
          </a:p>
        </p:txBody>
      </p:sp>
      <p:sp>
        <p:nvSpPr>
          <p:cNvPr id="24" name="矩形 23"/>
          <p:cNvSpPr/>
          <p:nvPr/>
        </p:nvSpPr>
        <p:spPr>
          <a:xfrm>
            <a:off x="1253490" y="3408680"/>
            <a:ext cx="887730" cy="492760"/>
          </a:xfrm>
          <a:prstGeom prst="rect">
            <a:avLst/>
          </a:prstGeom>
          <a:solidFill>
            <a:srgbClr val="85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charset="-122"/>
                <a:ea typeface="微软雅黑" panose="020B0503020204020204" charset="-122"/>
              </a:rPr>
              <a:t>副总裁</a:t>
            </a:r>
          </a:p>
        </p:txBody>
      </p:sp>
      <p:sp>
        <p:nvSpPr>
          <p:cNvPr id="27" name="矩形 26"/>
          <p:cNvSpPr/>
          <p:nvPr/>
        </p:nvSpPr>
        <p:spPr>
          <a:xfrm>
            <a:off x="6285865" y="3408680"/>
            <a:ext cx="887730" cy="492760"/>
          </a:xfrm>
          <a:prstGeom prst="rect">
            <a:avLst/>
          </a:prstGeom>
          <a:solidFill>
            <a:srgbClr val="85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charset="-122"/>
                <a:ea typeface="微软雅黑" panose="020B0503020204020204" charset="-122"/>
              </a:rPr>
              <a:t>助理</a:t>
            </a:r>
          </a:p>
          <a:p>
            <a:pPr algn="ctr"/>
            <a:r>
              <a:rPr lang="zh-CN" altLang="en-US" sz="1400" b="1" dirty="0">
                <a:latin typeface="微软雅黑" panose="020B0503020204020204" charset="-122"/>
                <a:ea typeface="微软雅黑" panose="020B0503020204020204" charset="-122"/>
              </a:rPr>
              <a:t>总裁</a:t>
            </a:r>
          </a:p>
        </p:txBody>
      </p:sp>
      <p:sp>
        <p:nvSpPr>
          <p:cNvPr id="28" name="矩形 27"/>
          <p:cNvSpPr/>
          <p:nvPr/>
        </p:nvSpPr>
        <p:spPr>
          <a:xfrm>
            <a:off x="705485" y="4229100"/>
            <a:ext cx="887730" cy="4927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charset="-122"/>
                <a:ea typeface="微软雅黑" panose="020B0503020204020204" charset="-122"/>
              </a:rPr>
              <a:t>运营部</a:t>
            </a:r>
          </a:p>
        </p:txBody>
      </p:sp>
      <p:sp>
        <p:nvSpPr>
          <p:cNvPr id="29" name="矩形 28"/>
          <p:cNvSpPr/>
          <p:nvPr/>
        </p:nvSpPr>
        <p:spPr>
          <a:xfrm>
            <a:off x="1885950" y="4232275"/>
            <a:ext cx="887730" cy="4927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charset="-122"/>
                <a:ea typeface="微软雅黑" panose="020B0503020204020204" charset="-122"/>
              </a:rPr>
              <a:t>企划部</a:t>
            </a:r>
          </a:p>
        </p:txBody>
      </p:sp>
      <p:sp>
        <p:nvSpPr>
          <p:cNvPr id="35" name="矩形 34"/>
          <p:cNvSpPr/>
          <p:nvPr/>
        </p:nvSpPr>
        <p:spPr>
          <a:xfrm>
            <a:off x="6285865" y="4218305"/>
            <a:ext cx="887730" cy="4927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charset="-122"/>
                <a:ea typeface="微软雅黑" panose="020B0503020204020204" charset="-122"/>
              </a:rPr>
              <a:t>行政</a:t>
            </a:r>
            <a:r>
              <a:rPr lang="zh-CN" altLang="en-US" sz="1400" dirty="0" smtClean="0">
                <a:latin typeface="微软雅黑" panose="020B0503020204020204" charset="-122"/>
                <a:ea typeface="微软雅黑" panose="020B0503020204020204" charset="-122"/>
              </a:rPr>
              <a:t>部</a:t>
            </a:r>
            <a:endParaRPr lang="zh-CN" altLang="en-US" sz="1400" dirty="0">
              <a:latin typeface="微软雅黑" panose="020B0503020204020204" charset="-122"/>
              <a:ea typeface="微软雅黑" panose="020B0503020204020204" charset="-122"/>
            </a:endParaRPr>
          </a:p>
        </p:txBody>
      </p:sp>
      <p:sp>
        <p:nvSpPr>
          <p:cNvPr id="25" name="矩形 24"/>
          <p:cNvSpPr/>
          <p:nvPr/>
        </p:nvSpPr>
        <p:spPr>
          <a:xfrm>
            <a:off x="5062220" y="3408680"/>
            <a:ext cx="887730" cy="492760"/>
          </a:xfrm>
          <a:prstGeom prst="rect">
            <a:avLst/>
          </a:prstGeom>
          <a:solidFill>
            <a:srgbClr val="85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CTO</a:t>
            </a:r>
          </a:p>
        </p:txBody>
      </p:sp>
      <p:sp>
        <p:nvSpPr>
          <p:cNvPr id="34" name="矩形 33"/>
          <p:cNvSpPr/>
          <p:nvPr/>
        </p:nvSpPr>
        <p:spPr>
          <a:xfrm>
            <a:off x="5062220" y="4232275"/>
            <a:ext cx="887730" cy="4927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charset="-122"/>
                <a:ea typeface="微软雅黑" panose="020B0503020204020204" charset="-122"/>
              </a:rPr>
              <a:t>技术部</a:t>
            </a:r>
          </a:p>
        </p:txBody>
      </p:sp>
      <p:sp>
        <p:nvSpPr>
          <p:cNvPr id="26" name="矩形 25"/>
          <p:cNvSpPr/>
          <p:nvPr/>
        </p:nvSpPr>
        <p:spPr>
          <a:xfrm>
            <a:off x="3457575" y="3398520"/>
            <a:ext cx="887730" cy="492760"/>
          </a:xfrm>
          <a:prstGeom prst="rect">
            <a:avLst/>
          </a:prstGeom>
          <a:solidFill>
            <a:srgbClr val="85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charset="-122"/>
                <a:ea typeface="微软雅黑" panose="020B0503020204020204" charset="-122"/>
              </a:rPr>
              <a:t>副总裁</a:t>
            </a:r>
          </a:p>
        </p:txBody>
      </p:sp>
      <p:sp>
        <p:nvSpPr>
          <p:cNvPr id="31" name="矩形 30"/>
          <p:cNvSpPr/>
          <p:nvPr/>
        </p:nvSpPr>
        <p:spPr>
          <a:xfrm>
            <a:off x="2895600" y="4232275"/>
            <a:ext cx="887730" cy="4927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charset="-122"/>
                <a:ea typeface="微软雅黑" panose="020B0503020204020204" charset="-122"/>
              </a:rPr>
              <a:t>产品部</a:t>
            </a:r>
          </a:p>
        </p:txBody>
      </p:sp>
      <p:sp>
        <p:nvSpPr>
          <p:cNvPr id="33" name="矩形 32"/>
          <p:cNvSpPr/>
          <p:nvPr/>
        </p:nvSpPr>
        <p:spPr>
          <a:xfrm>
            <a:off x="4051300" y="4218305"/>
            <a:ext cx="887730" cy="4927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charset="-122"/>
                <a:ea typeface="微软雅黑" panose="020B0503020204020204" charset="-122"/>
              </a:rPr>
              <a:t>财务部</a:t>
            </a:r>
          </a:p>
        </p:txBody>
      </p:sp>
      <p:sp>
        <p:nvSpPr>
          <p:cNvPr id="16" name="矩形 15"/>
          <p:cNvSpPr/>
          <p:nvPr/>
        </p:nvSpPr>
        <p:spPr>
          <a:xfrm>
            <a:off x="1244600" y="5015865"/>
            <a:ext cx="64135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品牌拓展</a:t>
            </a:r>
          </a:p>
        </p:txBody>
      </p:sp>
      <p:sp>
        <p:nvSpPr>
          <p:cNvPr id="53" name="矩形 52"/>
          <p:cNvSpPr/>
          <p:nvPr/>
        </p:nvSpPr>
        <p:spPr>
          <a:xfrm>
            <a:off x="1244600" y="5376545"/>
            <a:ext cx="64135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门店运营</a:t>
            </a:r>
          </a:p>
        </p:txBody>
      </p:sp>
      <p:sp>
        <p:nvSpPr>
          <p:cNvPr id="62" name="矩形 61"/>
          <p:cNvSpPr/>
          <p:nvPr/>
        </p:nvSpPr>
        <p:spPr>
          <a:xfrm>
            <a:off x="2432050" y="5026025"/>
            <a:ext cx="64135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宣传企划</a:t>
            </a:r>
          </a:p>
        </p:txBody>
      </p:sp>
      <p:sp>
        <p:nvSpPr>
          <p:cNvPr id="63" name="矩形 62"/>
          <p:cNvSpPr/>
          <p:nvPr/>
        </p:nvSpPr>
        <p:spPr>
          <a:xfrm>
            <a:off x="2432050" y="5386705"/>
            <a:ext cx="64135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线上运营</a:t>
            </a:r>
          </a:p>
        </p:txBody>
      </p:sp>
      <p:sp>
        <p:nvSpPr>
          <p:cNvPr id="71" name="矩形 70"/>
          <p:cNvSpPr/>
          <p:nvPr/>
        </p:nvSpPr>
        <p:spPr>
          <a:xfrm>
            <a:off x="3430270" y="5026025"/>
            <a:ext cx="65151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产品设计</a:t>
            </a:r>
          </a:p>
        </p:txBody>
      </p:sp>
      <p:sp>
        <p:nvSpPr>
          <p:cNvPr id="72" name="矩形 71"/>
          <p:cNvSpPr/>
          <p:nvPr/>
        </p:nvSpPr>
        <p:spPr>
          <a:xfrm>
            <a:off x="3430270" y="5387340"/>
            <a:ext cx="65151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平台管理</a:t>
            </a:r>
          </a:p>
        </p:txBody>
      </p:sp>
      <p:sp>
        <p:nvSpPr>
          <p:cNvPr id="81" name="矩形 80"/>
          <p:cNvSpPr/>
          <p:nvPr/>
        </p:nvSpPr>
        <p:spPr>
          <a:xfrm>
            <a:off x="2429510" y="5742940"/>
            <a:ext cx="64135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用户运营</a:t>
            </a:r>
          </a:p>
        </p:txBody>
      </p:sp>
      <p:sp>
        <p:nvSpPr>
          <p:cNvPr id="86" name="矩形 85"/>
          <p:cNvSpPr/>
          <p:nvPr/>
        </p:nvSpPr>
        <p:spPr>
          <a:xfrm>
            <a:off x="4580255" y="5015865"/>
            <a:ext cx="661035"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会计管理</a:t>
            </a:r>
          </a:p>
        </p:txBody>
      </p:sp>
      <p:sp>
        <p:nvSpPr>
          <p:cNvPr id="87" name="矩形 86"/>
          <p:cNvSpPr/>
          <p:nvPr/>
        </p:nvSpPr>
        <p:spPr>
          <a:xfrm>
            <a:off x="4580255" y="5377180"/>
            <a:ext cx="661035"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出纳管理</a:t>
            </a:r>
          </a:p>
        </p:txBody>
      </p:sp>
      <p:sp>
        <p:nvSpPr>
          <p:cNvPr id="91" name="矩形 90"/>
          <p:cNvSpPr/>
          <p:nvPr/>
        </p:nvSpPr>
        <p:spPr>
          <a:xfrm>
            <a:off x="5593715" y="5015865"/>
            <a:ext cx="64135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基础架构</a:t>
            </a:r>
          </a:p>
        </p:txBody>
      </p:sp>
      <p:sp>
        <p:nvSpPr>
          <p:cNvPr id="92" name="矩形 91"/>
          <p:cNvSpPr/>
          <p:nvPr/>
        </p:nvSpPr>
        <p:spPr>
          <a:xfrm>
            <a:off x="5593715" y="5377815"/>
            <a:ext cx="64135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项目开发</a:t>
            </a:r>
          </a:p>
        </p:txBody>
      </p:sp>
      <p:sp>
        <p:nvSpPr>
          <p:cNvPr id="96" name="矩形 95"/>
          <p:cNvSpPr/>
          <p:nvPr/>
        </p:nvSpPr>
        <p:spPr>
          <a:xfrm>
            <a:off x="6817995" y="5015865"/>
            <a:ext cx="62103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行政人事</a:t>
            </a:r>
          </a:p>
        </p:txBody>
      </p:sp>
      <p:sp>
        <p:nvSpPr>
          <p:cNvPr id="97" name="矩形 96"/>
          <p:cNvSpPr/>
          <p:nvPr/>
        </p:nvSpPr>
        <p:spPr>
          <a:xfrm>
            <a:off x="6817995" y="5377180"/>
            <a:ext cx="62103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法律事务</a:t>
            </a:r>
          </a:p>
        </p:txBody>
      </p:sp>
      <p:sp>
        <p:nvSpPr>
          <p:cNvPr id="98" name="矩形 97"/>
          <p:cNvSpPr/>
          <p:nvPr/>
        </p:nvSpPr>
        <p:spPr>
          <a:xfrm>
            <a:off x="6817995" y="5736590"/>
            <a:ext cx="621030" cy="278765"/>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latin typeface="微软雅黑" panose="020B0503020204020204" charset="-122"/>
                <a:ea typeface="微软雅黑" panose="020B0503020204020204" charset="-122"/>
              </a:rPr>
              <a:t>公共关系</a:t>
            </a:r>
          </a:p>
        </p:txBody>
      </p:sp>
      <p:sp>
        <p:nvSpPr>
          <p:cNvPr id="15" name="object 12"/>
          <p:cNvSpPr txBox="1"/>
          <p:nvPr/>
        </p:nvSpPr>
        <p:spPr>
          <a:xfrm>
            <a:off x="3083560" y="1117600"/>
            <a:ext cx="4883150" cy="369332"/>
          </a:xfrm>
          <a:prstGeom prst="rect">
            <a:avLst/>
          </a:prstGeom>
        </p:spPr>
        <p:txBody>
          <a:bodyPr vert="horz" wrap="square" lIns="0" tIns="0" rIns="0" bIns="0" rtlCol="0">
            <a:spAutoFit/>
          </a:bodyPr>
          <a:lstStyle/>
          <a:p>
            <a:pPr marL="12700">
              <a:lnSpc>
                <a:spcPct val="100000"/>
              </a:lnSpc>
            </a:pPr>
            <a:r>
              <a:rPr lang="zh-CN" altLang="en-US" sz="2400" b="1" dirty="0" smtClean="0">
                <a:solidFill>
                  <a:srgbClr val="FA646A"/>
                </a:solidFill>
                <a:latin typeface="微软雅黑" panose="020B0503020204020204" charset="-122"/>
                <a:ea typeface="微软雅黑" panose="020B0503020204020204" charset="-122"/>
                <a:cs typeface="微软雅黑" panose="020B0503020204020204" charset="-122"/>
              </a:rPr>
              <a:t>规范的治理结构和执行力强的团队</a:t>
            </a:r>
          </a:p>
        </p:txBody>
      </p:sp>
      <p:sp>
        <p:nvSpPr>
          <p:cNvPr id="17" name="object 13"/>
          <p:cNvSpPr txBox="1">
            <a:spLocks noGrp="1"/>
          </p:cNvSpPr>
          <p:nvPr/>
        </p:nvSpPr>
        <p:spPr>
          <a:xfrm>
            <a:off x="705612" y="963167"/>
            <a:ext cx="1998345" cy="694805"/>
          </a:xfrm>
          <a:prstGeom prst="rect">
            <a:avLst/>
          </a:prstGeom>
          <a:solidFill>
            <a:srgbClr val="FA646A"/>
          </a:solidFill>
        </p:spPr>
        <p:txBody>
          <a:bodyPr vert="horz" wrap="square" lIns="0" tIns="108585" rIns="0" bIns="0" rtlCol="0">
            <a:spAutoFit/>
          </a:bodyPr>
          <a:lstStyle>
            <a:lvl1pPr>
              <a:defRPr sz="6300" b="0" i="0">
                <a:solidFill>
                  <a:schemeClr val="tx1"/>
                </a:solidFill>
                <a:latin typeface="Calibri Light" panose="020F0302020204030204"/>
                <a:ea typeface="+mj-ea"/>
                <a:cs typeface="Calibri Light" panose="020F0302020204030204"/>
              </a:defRPr>
            </a:lvl1pPr>
          </a:lstStyle>
          <a:p>
            <a:pPr marL="287655">
              <a:lnSpc>
                <a:spcPct val="100000"/>
              </a:lnSpc>
              <a:spcBef>
                <a:spcPts val="855"/>
              </a:spcBef>
            </a:pPr>
            <a:r>
              <a:rPr lang="zh-CN" sz="2800" b="1" spc="-5" dirty="0">
                <a:solidFill>
                  <a:srgbClr val="FFFFFF"/>
                </a:solidFill>
                <a:latin typeface="微软雅黑" panose="020B0503020204020204" charset="-122"/>
                <a:ea typeface="微软雅黑" panose="020B0503020204020204" charset="-122"/>
                <a:cs typeface="微软雅黑" panose="020B0503020204020204" charset="-122"/>
              </a:rPr>
              <a:t>团队架构</a:t>
            </a:r>
          </a:p>
        </p:txBody>
      </p:sp>
      <p:grpSp>
        <p:nvGrpSpPr>
          <p:cNvPr id="21" name="组合 20"/>
          <p:cNvGrpSpPr/>
          <p:nvPr/>
        </p:nvGrpSpPr>
        <p:grpSpPr>
          <a:xfrm>
            <a:off x="7966710" y="2049145"/>
            <a:ext cx="4918075" cy="3756025"/>
            <a:chOff x="12546" y="3227"/>
            <a:chExt cx="7745" cy="5915"/>
          </a:xfrm>
        </p:grpSpPr>
        <p:sp>
          <p:nvSpPr>
            <p:cNvPr id="67" name="文本框 66"/>
            <p:cNvSpPr txBox="1"/>
            <p:nvPr/>
          </p:nvSpPr>
          <p:spPr>
            <a:xfrm>
              <a:off x="12546" y="4157"/>
              <a:ext cx="1901" cy="459"/>
            </a:xfrm>
            <a:prstGeom prst="rect">
              <a:avLst/>
            </a:prstGeom>
            <a:noFill/>
          </p:spPr>
          <p:txBody>
            <a:bodyPr wrap="square" rtlCol="0">
              <a:spAutoFit/>
            </a:bodyPr>
            <a:lstStyle/>
            <a:p>
              <a:pPr algn="r">
                <a:lnSpc>
                  <a:spcPct val="130000"/>
                </a:lnSpc>
              </a:pPr>
              <a:r>
                <a:rPr lang="zh-CN" altLang="en-US" sz="1000" b="1" dirty="0">
                  <a:solidFill>
                    <a:srgbClr val="2ECC92"/>
                  </a:solidFill>
                  <a:latin typeface="微软雅黑" panose="020B0503020204020204" charset="-122"/>
                  <a:ea typeface="微软雅黑" panose="020B0503020204020204" charset="-122"/>
                  <a:sym typeface="+mn-ea"/>
                </a:rPr>
                <a:t>硕士研究生</a:t>
              </a:r>
            </a:p>
          </p:txBody>
        </p:sp>
        <p:sp>
          <p:nvSpPr>
            <p:cNvPr id="68" name="文本框 67"/>
            <p:cNvSpPr txBox="1"/>
            <p:nvPr/>
          </p:nvSpPr>
          <p:spPr>
            <a:xfrm>
              <a:off x="12546" y="4754"/>
              <a:ext cx="1901" cy="459"/>
            </a:xfrm>
            <a:prstGeom prst="rect">
              <a:avLst/>
            </a:prstGeom>
            <a:noFill/>
          </p:spPr>
          <p:txBody>
            <a:bodyPr wrap="square" rtlCol="0">
              <a:spAutoFit/>
            </a:bodyPr>
            <a:lstStyle/>
            <a:p>
              <a:pPr algn="r">
                <a:lnSpc>
                  <a:spcPct val="130000"/>
                </a:lnSpc>
              </a:pPr>
              <a:r>
                <a:rPr lang="en-US" altLang="zh-CN" sz="1000" b="1" dirty="0">
                  <a:solidFill>
                    <a:srgbClr val="85BBFF"/>
                  </a:solidFill>
                  <a:latin typeface="微软雅黑" panose="020B0503020204020204" charset="-122"/>
                  <a:ea typeface="微软雅黑" panose="020B0503020204020204" charset="-122"/>
                  <a:sym typeface="+mn-ea"/>
                </a:rPr>
                <a:t>85</a:t>
              </a:r>
              <a:r>
                <a:rPr lang="zh-CN" altLang="en-US" sz="1000" b="1" dirty="0">
                  <a:solidFill>
                    <a:srgbClr val="85BBFF"/>
                  </a:solidFill>
                  <a:latin typeface="微软雅黑" panose="020B0503020204020204" charset="-122"/>
                  <a:ea typeface="微软雅黑" panose="020B0503020204020204" charset="-122"/>
                  <a:sym typeface="+mn-ea"/>
                </a:rPr>
                <a:t>后</a:t>
              </a:r>
            </a:p>
          </p:txBody>
        </p:sp>
        <p:sp>
          <p:nvSpPr>
            <p:cNvPr id="69" name="文本框 68"/>
            <p:cNvSpPr txBox="1"/>
            <p:nvPr/>
          </p:nvSpPr>
          <p:spPr>
            <a:xfrm>
              <a:off x="12546" y="5154"/>
              <a:ext cx="1901" cy="774"/>
            </a:xfrm>
            <a:prstGeom prst="rect">
              <a:avLst/>
            </a:prstGeom>
            <a:noFill/>
          </p:spPr>
          <p:txBody>
            <a:bodyPr wrap="square" rtlCol="0">
              <a:spAutoFit/>
            </a:bodyPr>
            <a:lstStyle/>
            <a:p>
              <a:pPr algn="r">
                <a:lnSpc>
                  <a:spcPct val="130000"/>
                </a:lnSpc>
              </a:pPr>
              <a:r>
                <a:rPr lang="en-US" altLang="zh-CN" sz="1000" b="1" dirty="0">
                  <a:solidFill>
                    <a:srgbClr val="FABB2E"/>
                  </a:solidFill>
                  <a:latin typeface="微软雅黑" panose="020B0503020204020204" charset="-122"/>
                  <a:ea typeface="微软雅黑" panose="020B0503020204020204" charset="-122"/>
                  <a:sym typeface="+mn-ea"/>
                </a:rPr>
                <a:t>5</a:t>
              </a:r>
              <a:r>
                <a:rPr lang="zh-CN" altLang="en-US" sz="1000" b="1" dirty="0">
                  <a:solidFill>
                    <a:srgbClr val="FABB2E"/>
                  </a:solidFill>
                  <a:latin typeface="微软雅黑" panose="020B0503020204020204" charset="-122"/>
                  <a:ea typeface="微软雅黑" panose="020B0503020204020204" charset="-122"/>
                  <a:sym typeface="+mn-ea"/>
                </a:rPr>
                <a:t>年以上</a:t>
              </a:r>
            </a:p>
            <a:p>
              <a:pPr algn="r">
                <a:lnSpc>
                  <a:spcPct val="130000"/>
                </a:lnSpc>
              </a:pPr>
              <a:r>
                <a:rPr lang="zh-CN" altLang="en-US" sz="1000" b="1" dirty="0">
                  <a:solidFill>
                    <a:srgbClr val="FABB2E"/>
                  </a:solidFill>
                  <a:latin typeface="微软雅黑" panose="020B0503020204020204" charset="-122"/>
                  <a:ea typeface="微软雅黑" panose="020B0503020204020204" charset="-122"/>
                  <a:sym typeface="+mn-ea"/>
                </a:rPr>
                <a:t>行业经验</a:t>
              </a:r>
            </a:p>
          </p:txBody>
        </p:sp>
        <p:sp>
          <p:nvSpPr>
            <p:cNvPr id="80" name="文本框 79"/>
            <p:cNvSpPr txBox="1"/>
            <p:nvPr/>
          </p:nvSpPr>
          <p:spPr>
            <a:xfrm>
              <a:off x="12549" y="7133"/>
              <a:ext cx="1901" cy="460"/>
            </a:xfrm>
            <a:prstGeom prst="rect">
              <a:avLst/>
            </a:prstGeom>
            <a:noFill/>
          </p:spPr>
          <p:txBody>
            <a:bodyPr wrap="square" rtlCol="0">
              <a:spAutoFit/>
            </a:bodyPr>
            <a:lstStyle/>
            <a:p>
              <a:pPr algn="r">
                <a:lnSpc>
                  <a:spcPct val="130000"/>
                </a:lnSpc>
              </a:pPr>
              <a:r>
                <a:rPr lang="en-US" altLang="zh-CN" sz="1000" b="1" dirty="0" smtClean="0">
                  <a:solidFill>
                    <a:srgbClr val="85BBFF"/>
                  </a:solidFill>
                  <a:latin typeface="微软雅黑" panose="020B0503020204020204" charset="-122"/>
                  <a:ea typeface="微软雅黑" panose="020B0503020204020204" charset="-122"/>
                  <a:sym typeface="+mn-ea"/>
                </a:rPr>
                <a:t>85</a:t>
              </a:r>
              <a:r>
                <a:rPr lang="zh-CN" altLang="en-US" sz="1000" b="1" dirty="0" smtClean="0">
                  <a:solidFill>
                    <a:srgbClr val="85BBFF"/>
                  </a:solidFill>
                  <a:latin typeface="微软雅黑" panose="020B0503020204020204" charset="-122"/>
                  <a:ea typeface="微软雅黑" panose="020B0503020204020204" charset="-122"/>
                  <a:sym typeface="+mn-ea"/>
                </a:rPr>
                <a:t>后</a:t>
              </a:r>
              <a:endParaRPr lang="zh-CN" altLang="en-US" sz="1000" b="1" dirty="0">
                <a:solidFill>
                  <a:srgbClr val="85BBFF"/>
                </a:solidFill>
                <a:latin typeface="微软雅黑" panose="020B0503020204020204" charset="-122"/>
                <a:ea typeface="微软雅黑" panose="020B0503020204020204" charset="-122"/>
                <a:sym typeface="+mn-ea"/>
              </a:endParaRPr>
            </a:p>
          </p:txBody>
        </p:sp>
        <p:sp>
          <p:nvSpPr>
            <p:cNvPr id="30" name="文本框 29"/>
            <p:cNvSpPr txBox="1"/>
            <p:nvPr/>
          </p:nvSpPr>
          <p:spPr>
            <a:xfrm>
              <a:off x="12549" y="7730"/>
              <a:ext cx="1901" cy="459"/>
            </a:xfrm>
            <a:prstGeom prst="rect">
              <a:avLst/>
            </a:prstGeom>
            <a:noFill/>
          </p:spPr>
          <p:txBody>
            <a:bodyPr wrap="square" rtlCol="0">
              <a:spAutoFit/>
            </a:bodyPr>
            <a:lstStyle/>
            <a:p>
              <a:pPr algn="r">
                <a:lnSpc>
                  <a:spcPct val="130000"/>
                </a:lnSpc>
              </a:pPr>
              <a:r>
                <a:rPr lang="zh-CN" altLang="en-US" sz="1000" b="1" dirty="0">
                  <a:solidFill>
                    <a:srgbClr val="FABB2E"/>
                  </a:solidFill>
                  <a:latin typeface="微软雅黑" panose="020B0503020204020204" charset="-122"/>
                  <a:ea typeface="微软雅黑" panose="020B0503020204020204" charset="-122"/>
                  <a:sym typeface="+mn-ea"/>
                </a:rPr>
                <a:t>产品技术人员</a:t>
              </a:r>
            </a:p>
          </p:txBody>
        </p:sp>
        <p:sp>
          <p:nvSpPr>
            <p:cNvPr id="43" name="文本框 42"/>
            <p:cNvSpPr txBox="1"/>
            <p:nvPr/>
          </p:nvSpPr>
          <p:spPr>
            <a:xfrm>
              <a:off x="12549" y="8254"/>
              <a:ext cx="1901" cy="459"/>
            </a:xfrm>
            <a:prstGeom prst="rect">
              <a:avLst/>
            </a:prstGeom>
            <a:noFill/>
          </p:spPr>
          <p:txBody>
            <a:bodyPr wrap="square" rtlCol="0">
              <a:spAutoFit/>
            </a:bodyPr>
            <a:lstStyle/>
            <a:p>
              <a:pPr algn="r">
                <a:lnSpc>
                  <a:spcPct val="130000"/>
                </a:lnSpc>
              </a:pPr>
              <a:r>
                <a:rPr lang="zh-CN" altLang="en-US" sz="1000" b="1" dirty="0">
                  <a:solidFill>
                    <a:srgbClr val="FB656A"/>
                  </a:solidFill>
                  <a:latin typeface="微软雅黑" panose="020B0503020204020204" charset="-122"/>
                  <a:ea typeface="微软雅黑" panose="020B0503020204020204" charset="-122"/>
                  <a:sym typeface="+mn-ea"/>
                </a:rPr>
                <a:t>运营人员</a:t>
              </a:r>
            </a:p>
          </p:txBody>
        </p:sp>
        <p:cxnSp>
          <p:nvCxnSpPr>
            <p:cNvPr id="51" name="直接连接符 50"/>
            <p:cNvCxnSpPr/>
            <p:nvPr/>
          </p:nvCxnSpPr>
          <p:spPr>
            <a:xfrm>
              <a:off x="12751" y="3227"/>
              <a:ext cx="40" cy="5915"/>
            </a:xfrm>
            <a:prstGeom prst="line">
              <a:avLst/>
            </a:prstGeom>
            <a:ln w="28575" cmpd="sng">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048630" name="矩形 1"/>
            <p:cNvSpPr/>
            <p:nvPr/>
          </p:nvSpPr>
          <p:spPr>
            <a:xfrm>
              <a:off x="13498" y="3293"/>
              <a:ext cx="3398" cy="628"/>
            </a:xfrm>
            <a:prstGeom prst="rect">
              <a:avLst/>
            </a:prstGeom>
          </p:spPr>
          <p:txBody>
            <a:bodyPr wrap="square">
              <a:spAutoFit/>
            </a:bodyPr>
            <a:lstStyle/>
            <a:p>
              <a:pPr>
                <a:lnSpc>
                  <a:spcPct val="100000"/>
                </a:lnSpc>
                <a:buFont typeface="Wingdings" panose="05000000000000000000" pitchFamily="2" charset="2"/>
              </a:pPr>
              <a:r>
                <a:rPr lang="zh-CN" altLang="en-US" sz="2000" b="1" dirty="0">
                  <a:solidFill>
                    <a:srgbClr val="2ECC92"/>
                  </a:solidFill>
                  <a:latin typeface="微软雅黑" panose="020B0503020204020204" charset="-122"/>
                  <a:ea typeface="微软雅黑" panose="020B0503020204020204" charset="-122"/>
                </a:rPr>
                <a:t>管理</a:t>
              </a:r>
              <a:r>
                <a:rPr lang="zh-CN" altLang="en-US" sz="2000" b="1" dirty="0" smtClean="0">
                  <a:solidFill>
                    <a:srgbClr val="2ECC92"/>
                  </a:solidFill>
                  <a:latin typeface="微软雅黑" panose="020B0503020204020204" charset="-122"/>
                  <a:ea typeface="微软雅黑" panose="020B0503020204020204" charset="-122"/>
                </a:rPr>
                <a:t>团队</a:t>
              </a:r>
              <a:endParaRPr lang="zh-CN" altLang="en-US" sz="2000" b="1" dirty="0">
                <a:solidFill>
                  <a:srgbClr val="2ECC92"/>
                </a:solidFill>
                <a:latin typeface="微软雅黑" panose="020B0503020204020204" charset="-122"/>
                <a:ea typeface="微软雅黑" panose="020B0503020204020204" charset="-122"/>
              </a:endParaRPr>
            </a:p>
          </p:txBody>
        </p:sp>
        <p:sp>
          <p:nvSpPr>
            <p:cNvPr id="52" name="等腰三角形 51"/>
            <p:cNvSpPr/>
            <p:nvPr/>
          </p:nvSpPr>
          <p:spPr>
            <a:xfrm rot="5400000">
              <a:off x="13094" y="3469"/>
              <a:ext cx="340" cy="340"/>
            </a:xfrm>
            <a:prstGeom prst="triangle">
              <a:avLst/>
            </a:prstGeom>
            <a:solidFill>
              <a:srgbClr val="2E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5400000">
              <a:off x="13094" y="6376"/>
              <a:ext cx="340" cy="340"/>
            </a:xfrm>
            <a:prstGeom prst="triangle">
              <a:avLst/>
            </a:prstGeom>
            <a:solidFill>
              <a:srgbClr val="FAB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1"/>
            <p:cNvSpPr/>
            <p:nvPr/>
          </p:nvSpPr>
          <p:spPr>
            <a:xfrm>
              <a:off x="13498" y="6216"/>
              <a:ext cx="3398" cy="628"/>
            </a:xfrm>
            <a:prstGeom prst="rect">
              <a:avLst/>
            </a:prstGeom>
          </p:spPr>
          <p:txBody>
            <a:bodyPr wrap="square">
              <a:spAutoFit/>
            </a:bodyPr>
            <a:lstStyle/>
            <a:p>
              <a:pPr>
                <a:lnSpc>
                  <a:spcPct val="100000"/>
                </a:lnSpc>
                <a:buFont typeface="Wingdings" panose="05000000000000000000" pitchFamily="2" charset="2"/>
              </a:pPr>
              <a:r>
                <a:rPr lang="zh-CN" altLang="en-US" sz="2000" b="1" dirty="0">
                  <a:solidFill>
                    <a:srgbClr val="FABB2E"/>
                  </a:solidFill>
                  <a:latin typeface="微软雅黑" panose="020B0503020204020204" charset="-122"/>
                  <a:ea typeface="微软雅黑" panose="020B0503020204020204" charset="-122"/>
                </a:rPr>
                <a:t>员工</a:t>
              </a:r>
              <a:r>
                <a:rPr lang="zh-CN" altLang="en-US" sz="2000" b="1" dirty="0" smtClean="0">
                  <a:solidFill>
                    <a:srgbClr val="FABB2E"/>
                  </a:solidFill>
                  <a:latin typeface="微软雅黑" panose="020B0503020204020204" charset="-122"/>
                  <a:ea typeface="微软雅黑" panose="020B0503020204020204" charset="-122"/>
                </a:rPr>
                <a:t>团队</a:t>
              </a:r>
              <a:endParaRPr lang="zh-CN" altLang="en-US" sz="2000" b="1" dirty="0">
                <a:solidFill>
                  <a:srgbClr val="FABB2E"/>
                </a:solidFill>
                <a:latin typeface="微软雅黑" panose="020B0503020204020204" charset="-122"/>
                <a:ea typeface="微软雅黑" panose="020B0503020204020204" charset="-122"/>
              </a:endParaRPr>
            </a:p>
          </p:txBody>
        </p:sp>
        <p:sp>
          <p:nvSpPr>
            <p:cNvPr id="58" name="矩形 57"/>
            <p:cNvSpPr/>
            <p:nvPr/>
          </p:nvSpPr>
          <p:spPr>
            <a:xfrm>
              <a:off x="14463" y="4254"/>
              <a:ext cx="3942" cy="340"/>
            </a:xfrm>
            <a:prstGeom prst="rect">
              <a:avLst/>
            </a:prstGeom>
            <a:solidFill>
              <a:srgbClr val="2ECC9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4463" y="4254"/>
              <a:ext cx="2012" cy="340"/>
            </a:xfrm>
            <a:prstGeom prst="rect">
              <a:avLst/>
            </a:prstGeom>
            <a:solidFill>
              <a:srgbClr val="2E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4463" y="4814"/>
              <a:ext cx="3942" cy="340"/>
            </a:xfrm>
            <a:prstGeom prst="rect">
              <a:avLst/>
            </a:prstGeom>
            <a:solidFill>
              <a:srgbClr val="87BD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4463" y="4814"/>
              <a:ext cx="2477" cy="340"/>
            </a:xfrm>
            <a:prstGeom prst="rect">
              <a:avLst/>
            </a:prstGeom>
            <a:solidFill>
              <a:srgbClr val="87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14463" y="5370"/>
              <a:ext cx="3942" cy="340"/>
            </a:xfrm>
            <a:prstGeom prst="rect">
              <a:avLst/>
            </a:prstGeom>
            <a:solidFill>
              <a:srgbClr val="FABB2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14463" y="5370"/>
              <a:ext cx="2477" cy="340"/>
            </a:xfrm>
            <a:prstGeom prst="rect">
              <a:avLst/>
            </a:prstGeom>
            <a:solidFill>
              <a:srgbClr val="FAB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a:off x="14447" y="4157"/>
              <a:ext cx="0" cy="1654"/>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18387" y="4146"/>
              <a:ext cx="1901" cy="459"/>
            </a:xfrm>
            <a:prstGeom prst="rect">
              <a:avLst/>
            </a:prstGeom>
            <a:noFill/>
          </p:spPr>
          <p:txBody>
            <a:bodyPr wrap="square" rtlCol="0">
              <a:spAutoFit/>
            </a:bodyPr>
            <a:lstStyle/>
            <a:p>
              <a:pPr algn="l">
                <a:lnSpc>
                  <a:spcPct val="130000"/>
                </a:lnSpc>
              </a:pPr>
              <a:r>
                <a:rPr lang="en-US" altLang="zh-CN" sz="1000" b="1" dirty="0" smtClean="0">
                  <a:solidFill>
                    <a:srgbClr val="2ECC92"/>
                  </a:solidFill>
                  <a:latin typeface="微软雅黑" panose="020B0503020204020204" charset="-122"/>
                  <a:ea typeface="微软雅黑" panose="020B0503020204020204" charset="-122"/>
                  <a:sym typeface="+mn-ea"/>
                </a:rPr>
                <a:t>50%</a:t>
              </a:r>
              <a:endParaRPr lang="en-US" altLang="zh-CN" sz="1000" b="1" dirty="0">
                <a:solidFill>
                  <a:srgbClr val="2ECC92"/>
                </a:solidFill>
                <a:latin typeface="微软雅黑" panose="020B0503020204020204" charset="-122"/>
                <a:ea typeface="微软雅黑" panose="020B0503020204020204" charset="-122"/>
                <a:sym typeface="+mn-ea"/>
              </a:endParaRPr>
            </a:p>
          </p:txBody>
        </p:sp>
        <p:sp>
          <p:nvSpPr>
            <p:cNvPr id="79" name="文本框 78"/>
            <p:cNvSpPr txBox="1"/>
            <p:nvPr/>
          </p:nvSpPr>
          <p:spPr>
            <a:xfrm>
              <a:off x="18387" y="4727"/>
              <a:ext cx="1901" cy="459"/>
            </a:xfrm>
            <a:prstGeom prst="rect">
              <a:avLst/>
            </a:prstGeom>
            <a:noFill/>
          </p:spPr>
          <p:txBody>
            <a:bodyPr wrap="square" rtlCol="0">
              <a:spAutoFit/>
            </a:bodyPr>
            <a:lstStyle/>
            <a:p>
              <a:pPr algn="l">
                <a:lnSpc>
                  <a:spcPct val="130000"/>
                </a:lnSpc>
              </a:pPr>
              <a:r>
                <a:rPr lang="en-US" altLang="zh-CN" sz="1000" b="1" dirty="0">
                  <a:solidFill>
                    <a:srgbClr val="85BBFF"/>
                  </a:solidFill>
                  <a:latin typeface="微软雅黑" panose="020B0503020204020204" charset="-122"/>
                  <a:ea typeface="微软雅黑" panose="020B0503020204020204" charset="-122"/>
                  <a:sym typeface="+mn-ea"/>
                </a:rPr>
                <a:t>62%</a:t>
              </a:r>
            </a:p>
          </p:txBody>
        </p:sp>
        <p:sp>
          <p:nvSpPr>
            <p:cNvPr id="83" name="文本框 82"/>
            <p:cNvSpPr txBox="1"/>
            <p:nvPr/>
          </p:nvSpPr>
          <p:spPr>
            <a:xfrm>
              <a:off x="18387" y="5283"/>
              <a:ext cx="1901" cy="459"/>
            </a:xfrm>
            <a:prstGeom prst="rect">
              <a:avLst/>
            </a:prstGeom>
            <a:noFill/>
          </p:spPr>
          <p:txBody>
            <a:bodyPr wrap="square" rtlCol="0">
              <a:spAutoFit/>
            </a:bodyPr>
            <a:lstStyle/>
            <a:p>
              <a:pPr algn="l">
                <a:lnSpc>
                  <a:spcPct val="130000"/>
                </a:lnSpc>
              </a:pPr>
              <a:r>
                <a:rPr lang="en-US" altLang="zh-CN" sz="1000" b="1" dirty="0">
                  <a:solidFill>
                    <a:srgbClr val="FABB2E"/>
                  </a:solidFill>
                  <a:latin typeface="微软雅黑" panose="020B0503020204020204" charset="-122"/>
                  <a:ea typeface="微软雅黑" panose="020B0503020204020204" charset="-122"/>
                  <a:sym typeface="+mn-ea"/>
                </a:rPr>
                <a:t>62%</a:t>
              </a:r>
            </a:p>
          </p:txBody>
        </p:sp>
        <p:sp>
          <p:nvSpPr>
            <p:cNvPr id="84" name="矩形 83"/>
            <p:cNvSpPr/>
            <p:nvPr/>
          </p:nvSpPr>
          <p:spPr>
            <a:xfrm>
              <a:off x="14482" y="7230"/>
              <a:ext cx="3942" cy="340"/>
            </a:xfrm>
            <a:prstGeom prst="rect">
              <a:avLst/>
            </a:prstGeom>
            <a:solidFill>
              <a:srgbClr val="87B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4482" y="7230"/>
              <a:ext cx="3186" cy="340"/>
            </a:xfrm>
            <a:prstGeom prst="rect">
              <a:avLst/>
            </a:prstGeom>
            <a:solidFill>
              <a:srgbClr val="87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14482" y="7790"/>
              <a:ext cx="3942" cy="340"/>
            </a:xfrm>
            <a:prstGeom prst="rect">
              <a:avLst/>
            </a:prstGeom>
            <a:solidFill>
              <a:srgbClr val="FABB2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14482" y="7790"/>
              <a:ext cx="1279" cy="340"/>
            </a:xfrm>
            <a:prstGeom prst="rect">
              <a:avLst/>
            </a:prstGeom>
            <a:solidFill>
              <a:srgbClr val="FAB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14482" y="8346"/>
              <a:ext cx="3942" cy="340"/>
            </a:xfrm>
            <a:prstGeom prst="rect">
              <a:avLst/>
            </a:prstGeom>
            <a:solidFill>
              <a:srgbClr val="FB656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14482" y="8346"/>
              <a:ext cx="2415" cy="340"/>
            </a:xfrm>
            <a:prstGeom prst="rect">
              <a:avLst/>
            </a:prstGeom>
            <a:solidFill>
              <a:srgbClr val="FB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14450" y="7133"/>
              <a:ext cx="0" cy="1654"/>
            </a:xfrm>
            <a:prstGeom prst="line">
              <a:avLst/>
            </a:prstGeom>
            <a:ln w="28575"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18390" y="7122"/>
              <a:ext cx="1901" cy="459"/>
            </a:xfrm>
            <a:prstGeom prst="rect">
              <a:avLst/>
            </a:prstGeom>
            <a:noFill/>
          </p:spPr>
          <p:txBody>
            <a:bodyPr wrap="square" rtlCol="0">
              <a:spAutoFit/>
            </a:bodyPr>
            <a:lstStyle/>
            <a:p>
              <a:pPr algn="l">
                <a:lnSpc>
                  <a:spcPct val="130000"/>
                </a:lnSpc>
              </a:pPr>
              <a:r>
                <a:rPr lang="en-US" altLang="zh-CN" sz="1000" b="1" dirty="0" smtClean="0">
                  <a:solidFill>
                    <a:srgbClr val="85BBFF"/>
                  </a:solidFill>
                  <a:latin typeface="微软雅黑" panose="020B0503020204020204" charset="-122"/>
                  <a:ea typeface="微软雅黑" panose="020B0503020204020204" charset="-122"/>
                  <a:sym typeface="+mn-ea"/>
                </a:rPr>
                <a:t>81%</a:t>
              </a:r>
              <a:endParaRPr lang="en-US" altLang="zh-CN" sz="1000" b="1" dirty="0">
                <a:solidFill>
                  <a:srgbClr val="85BBFF"/>
                </a:solidFill>
                <a:latin typeface="微软雅黑" panose="020B0503020204020204" charset="-122"/>
                <a:ea typeface="微软雅黑" panose="020B0503020204020204" charset="-122"/>
                <a:sym typeface="+mn-ea"/>
              </a:endParaRPr>
            </a:p>
          </p:txBody>
        </p:sp>
        <p:sp>
          <p:nvSpPr>
            <p:cNvPr id="109" name="文本框 108"/>
            <p:cNvSpPr txBox="1"/>
            <p:nvPr/>
          </p:nvSpPr>
          <p:spPr>
            <a:xfrm>
              <a:off x="18390" y="7703"/>
              <a:ext cx="1901" cy="459"/>
            </a:xfrm>
            <a:prstGeom prst="rect">
              <a:avLst/>
            </a:prstGeom>
            <a:noFill/>
          </p:spPr>
          <p:txBody>
            <a:bodyPr wrap="square" rtlCol="0">
              <a:spAutoFit/>
            </a:bodyPr>
            <a:lstStyle/>
            <a:p>
              <a:pPr algn="l">
                <a:lnSpc>
                  <a:spcPct val="130000"/>
                </a:lnSpc>
              </a:pPr>
              <a:r>
                <a:rPr lang="en-US" altLang="zh-CN" sz="1000" b="1" dirty="0" smtClean="0">
                  <a:solidFill>
                    <a:srgbClr val="FABB2E"/>
                  </a:solidFill>
                  <a:latin typeface="微软雅黑" panose="020B0503020204020204" charset="-122"/>
                  <a:ea typeface="微软雅黑" panose="020B0503020204020204" charset="-122"/>
                  <a:sym typeface="+mn-ea"/>
                </a:rPr>
                <a:t>30%</a:t>
              </a:r>
              <a:endParaRPr lang="en-US" altLang="zh-CN" sz="1000" b="1" dirty="0">
                <a:solidFill>
                  <a:srgbClr val="FABB2E"/>
                </a:solidFill>
                <a:latin typeface="微软雅黑" panose="020B0503020204020204" charset="-122"/>
                <a:ea typeface="微软雅黑" panose="020B0503020204020204" charset="-122"/>
                <a:sym typeface="+mn-ea"/>
              </a:endParaRPr>
            </a:p>
          </p:txBody>
        </p:sp>
        <p:sp>
          <p:nvSpPr>
            <p:cNvPr id="110" name="文本框 109"/>
            <p:cNvSpPr txBox="1"/>
            <p:nvPr/>
          </p:nvSpPr>
          <p:spPr>
            <a:xfrm>
              <a:off x="18390" y="8259"/>
              <a:ext cx="1901" cy="459"/>
            </a:xfrm>
            <a:prstGeom prst="rect">
              <a:avLst/>
            </a:prstGeom>
            <a:noFill/>
          </p:spPr>
          <p:txBody>
            <a:bodyPr wrap="square" rtlCol="0">
              <a:spAutoFit/>
            </a:bodyPr>
            <a:lstStyle/>
            <a:p>
              <a:pPr algn="l">
                <a:lnSpc>
                  <a:spcPct val="130000"/>
                </a:lnSpc>
              </a:pPr>
              <a:r>
                <a:rPr lang="en-US" altLang="zh-CN" sz="1000" b="1" dirty="0" smtClean="0">
                  <a:solidFill>
                    <a:srgbClr val="FB656A"/>
                  </a:solidFill>
                  <a:latin typeface="微软雅黑" panose="020B0503020204020204" charset="-122"/>
                  <a:ea typeface="微软雅黑" panose="020B0503020204020204" charset="-122"/>
                  <a:sym typeface="+mn-ea"/>
                </a:rPr>
                <a:t>57%</a:t>
              </a:r>
              <a:endParaRPr lang="en-US" altLang="zh-CN" sz="1000" b="1" dirty="0">
                <a:solidFill>
                  <a:srgbClr val="FB656A"/>
                </a:solidFill>
                <a:latin typeface="微软雅黑" panose="020B0503020204020204" charset="-122"/>
                <a:ea typeface="微软雅黑" panose="020B0503020204020204" charset="-122"/>
                <a:sym typeface="+mn-ea"/>
              </a:endParaRPr>
            </a:p>
          </p:txBody>
        </p:sp>
      </p:grpSp>
      <p:cxnSp>
        <p:nvCxnSpPr>
          <p:cNvPr id="118" name="直接连接符 117"/>
          <p:cNvCxnSpPr>
            <a:stCxn id="4" idx="2"/>
            <a:endCxn id="26" idx="0"/>
          </p:cNvCxnSpPr>
          <p:nvPr/>
        </p:nvCxnSpPr>
        <p:spPr>
          <a:xfrm>
            <a:off x="3901440" y="2494915"/>
            <a:ext cx="0" cy="903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endCxn id="24" idx="0"/>
          </p:cNvCxnSpPr>
          <p:nvPr/>
        </p:nvCxnSpPr>
        <p:spPr>
          <a:xfrm rot="10800000" flipV="1">
            <a:off x="1697355" y="3088640"/>
            <a:ext cx="2199640" cy="32004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肘形连接符 119"/>
          <p:cNvCxnSpPr/>
          <p:nvPr/>
        </p:nvCxnSpPr>
        <p:spPr>
          <a:xfrm>
            <a:off x="3896995" y="3088640"/>
            <a:ext cx="1609090" cy="30988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肘形连接符 120"/>
          <p:cNvCxnSpPr/>
          <p:nvPr/>
        </p:nvCxnSpPr>
        <p:spPr>
          <a:xfrm>
            <a:off x="3896995" y="3088640"/>
            <a:ext cx="2832735" cy="30988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肘形连接符 121"/>
          <p:cNvCxnSpPr>
            <a:stCxn id="24" idx="2"/>
            <a:endCxn id="28" idx="0"/>
          </p:cNvCxnSpPr>
          <p:nvPr/>
        </p:nvCxnSpPr>
        <p:spPr>
          <a:xfrm rot="5400000">
            <a:off x="1259205" y="3790950"/>
            <a:ext cx="327660" cy="548005"/>
          </a:xfrm>
          <a:prstGeom prst="bentConnector3">
            <a:avLst>
              <a:gd name="adj1" fmla="val 4990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肘形连接符 123"/>
          <p:cNvCxnSpPr/>
          <p:nvPr/>
        </p:nvCxnSpPr>
        <p:spPr>
          <a:xfrm rot="5400000" flipV="1">
            <a:off x="1848485" y="3750310"/>
            <a:ext cx="330835" cy="63246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肘形连接符 124"/>
          <p:cNvCxnSpPr>
            <a:stCxn id="26" idx="2"/>
            <a:endCxn id="31" idx="0"/>
          </p:cNvCxnSpPr>
          <p:nvPr/>
        </p:nvCxnSpPr>
        <p:spPr>
          <a:xfrm rot="5400000">
            <a:off x="3449955" y="3780155"/>
            <a:ext cx="340995" cy="561975"/>
          </a:xfrm>
          <a:prstGeom prst="bentConnector3">
            <a:avLst>
              <a:gd name="adj1" fmla="val 5009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肘形连接符 125"/>
          <p:cNvCxnSpPr/>
          <p:nvPr/>
        </p:nvCxnSpPr>
        <p:spPr>
          <a:xfrm rot="5400000" flipV="1">
            <a:off x="4034790" y="3767455"/>
            <a:ext cx="327025" cy="593725"/>
          </a:xfrm>
          <a:prstGeom prst="bentConnector3">
            <a:avLst>
              <a:gd name="adj1" fmla="val 5009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肘形连接符 126"/>
          <p:cNvCxnSpPr>
            <a:stCxn id="25" idx="2"/>
            <a:endCxn id="34" idx="0"/>
          </p:cNvCxnSpPr>
          <p:nvPr/>
        </p:nvCxnSpPr>
        <p:spPr>
          <a:xfrm rot="5400000">
            <a:off x="5340668" y="4066858"/>
            <a:ext cx="330835" cy="317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27" idx="2"/>
            <a:endCxn id="35" idx="0"/>
          </p:cNvCxnSpPr>
          <p:nvPr/>
        </p:nvCxnSpPr>
        <p:spPr>
          <a:xfrm>
            <a:off x="6729730" y="3901440"/>
            <a:ext cx="0" cy="3168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肘形连接符 129"/>
          <p:cNvCxnSpPr>
            <a:stCxn id="28" idx="2"/>
            <a:endCxn id="16" idx="1"/>
          </p:cNvCxnSpPr>
          <p:nvPr/>
        </p:nvCxnSpPr>
        <p:spPr>
          <a:xfrm rot="5400000" flipV="1">
            <a:off x="980440" y="4890770"/>
            <a:ext cx="433705" cy="9525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stCxn id="28" idx="2"/>
            <a:endCxn id="53" idx="1"/>
          </p:cNvCxnSpPr>
          <p:nvPr/>
        </p:nvCxnSpPr>
        <p:spPr>
          <a:xfrm rot="5400000" flipV="1">
            <a:off x="800100" y="5071110"/>
            <a:ext cx="794385" cy="9525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肘形连接符 131"/>
          <p:cNvCxnSpPr>
            <a:stCxn id="28" idx="2"/>
            <a:endCxn id="54" idx="1"/>
          </p:cNvCxnSpPr>
          <p:nvPr/>
        </p:nvCxnSpPr>
        <p:spPr>
          <a:xfrm rot="5400000" flipV="1">
            <a:off x="619760" y="5251450"/>
            <a:ext cx="1154430" cy="9525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stCxn id="29" idx="2"/>
            <a:endCxn id="62" idx="1"/>
          </p:cNvCxnSpPr>
          <p:nvPr/>
        </p:nvCxnSpPr>
        <p:spPr>
          <a:xfrm rot="5400000" flipV="1">
            <a:off x="2160588" y="4894263"/>
            <a:ext cx="440690" cy="10223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肘形连接符 133"/>
          <p:cNvCxnSpPr>
            <a:stCxn id="29" idx="2"/>
            <a:endCxn id="63" idx="1"/>
          </p:cNvCxnSpPr>
          <p:nvPr/>
        </p:nvCxnSpPr>
        <p:spPr>
          <a:xfrm rot="5400000" flipV="1">
            <a:off x="1980248" y="5074603"/>
            <a:ext cx="801370" cy="10223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肘形连接符 134"/>
          <p:cNvCxnSpPr>
            <a:stCxn id="29" idx="2"/>
            <a:endCxn id="81" idx="1"/>
          </p:cNvCxnSpPr>
          <p:nvPr/>
        </p:nvCxnSpPr>
        <p:spPr>
          <a:xfrm rot="5400000" flipV="1">
            <a:off x="1800860" y="5253990"/>
            <a:ext cx="1157605" cy="9969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肘形连接符 135"/>
          <p:cNvCxnSpPr>
            <a:stCxn id="31" idx="2"/>
            <a:endCxn id="71" idx="1"/>
          </p:cNvCxnSpPr>
          <p:nvPr/>
        </p:nvCxnSpPr>
        <p:spPr>
          <a:xfrm rot="5400000" flipV="1">
            <a:off x="3164523" y="4899978"/>
            <a:ext cx="440690" cy="9080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肘形连接符 136"/>
          <p:cNvCxnSpPr>
            <a:stCxn id="31" idx="2"/>
            <a:endCxn id="72" idx="1"/>
          </p:cNvCxnSpPr>
          <p:nvPr/>
        </p:nvCxnSpPr>
        <p:spPr>
          <a:xfrm rot="5400000" flipV="1">
            <a:off x="2983865" y="5080635"/>
            <a:ext cx="802005" cy="9080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肘形连接符 137"/>
          <p:cNvCxnSpPr>
            <a:stCxn id="33" idx="2"/>
            <a:endCxn id="86" idx="1"/>
          </p:cNvCxnSpPr>
          <p:nvPr/>
        </p:nvCxnSpPr>
        <p:spPr>
          <a:xfrm rot="5400000" flipV="1">
            <a:off x="4315460" y="4890770"/>
            <a:ext cx="444500" cy="8509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肘形连接符 138"/>
          <p:cNvCxnSpPr>
            <a:stCxn id="33" idx="2"/>
            <a:endCxn id="87" idx="1"/>
          </p:cNvCxnSpPr>
          <p:nvPr/>
        </p:nvCxnSpPr>
        <p:spPr>
          <a:xfrm rot="5400000" flipV="1">
            <a:off x="4135120" y="5071110"/>
            <a:ext cx="805815" cy="8509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肘形连接符 139"/>
          <p:cNvCxnSpPr>
            <a:stCxn id="34" idx="2"/>
            <a:endCxn id="91" idx="1"/>
          </p:cNvCxnSpPr>
          <p:nvPr/>
        </p:nvCxnSpPr>
        <p:spPr>
          <a:xfrm rot="5400000" flipV="1">
            <a:off x="5334635" y="4896485"/>
            <a:ext cx="430530" cy="8763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肘形连接符 140"/>
          <p:cNvCxnSpPr>
            <a:stCxn id="34" idx="2"/>
            <a:endCxn id="92" idx="1"/>
          </p:cNvCxnSpPr>
          <p:nvPr/>
        </p:nvCxnSpPr>
        <p:spPr>
          <a:xfrm rot="5400000" flipV="1">
            <a:off x="5153660" y="5077460"/>
            <a:ext cx="792480" cy="87630"/>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肘形连接符 141"/>
          <p:cNvCxnSpPr>
            <a:stCxn id="35" idx="2"/>
            <a:endCxn id="96" idx="1"/>
          </p:cNvCxnSpPr>
          <p:nvPr/>
        </p:nvCxnSpPr>
        <p:spPr>
          <a:xfrm rot="5400000" flipV="1">
            <a:off x="6551613" y="4889183"/>
            <a:ext cx="444500" cy="8826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肘形连接符 142"/>
          <p:cNvCxnSpPr>
            <a:stCxn id="35" idx="2"/>
            <a:endCxn id="97" idx="1"/>
          </p:cNvCxnSpPr>
          <p:nvPr/>
        </p:nvCxnSpPr>
        <p:spPr>
          <a:xfrm rot="5400000" flipV="1">
            <a:off x="6370955" y="5069840"/>
            <a:ext cx="805815" cy="8826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肘形连接符 143"/>
          <p:cNvCxnSpPr>
            <a:stCxn id="35" idx="2"/>
            <a:endCxn id="98" idx="1"/>
          </p:cNvCxnSpPr>
          <p:nvPr/>
        </p:nvCxnSpPr>
        <p:spPr>
          <a:xfrm rot="5400000" flipV="1">
            <a:off x="6191250" y="5249545"/>
            <a:ext cx="1165225" cy="8826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8" idx="1"/>
          </p:cNvCxnSpPr>
          <p:nvPr/>
        </p:nvCxnSpPr>
        <p:spPr>
          <a:xfrm flipH="1">
            <a:off x="3897631" y="2738755"/>
            <a:ext cx="6826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0422890" y="6816725"/>
            <a:ext cx="1485900"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solidFill>
                  <a:schemeClr val="bg1">
                    <a:lumMod val="50000"/>
                  </a:schemeClr>
                </a:solidFill>
                <a:latin typeface="微软雅黑" panose="020B0503020204020204" charset="-122"/>
                <a:ea typeface="微软雅黑" panose="020B0503020204020204" charset="-122"/>
              </a:rPr>
              <a:t>21</a:t>
            </a:fld>
            <a:endParaRPr sz="1000" spc="10" dirty="0">
              <a:solidFill>
                <a:schemeClr val="bg1">
                  <a:lumMod val="50000"/>
                </a:schemeClr>
              </a:solidFill>
              <a:latin typeface="微软雅黑" panose="020B0503020204020204" charset="-122"/>
              <a:ea typeface="微软雅黑" panose="020B0503020204020204" charset="-122"/>
            </a:endParaRPr>
          </a:p>
        </p:txBody>
      </p:sp>
      <p:sp>
        <p:nvSpPr>
          <p:cNvPr id="6" name="椭圆 5"/>
          <p:cNvSpPr/>
          <p:nvPr/>
        </p:nvSpPr>
        <p:spPr>
          <a:xfrm>
            <a:off x="3193733" y="2132648"/>
            <a:ext cx="2444115" cy="2444115"/>
          </a:xfrm>
          <a:prstGeom prst="ellipse">
            <a:avLst/>
          </a:prstGeom>
          <a:solidFill>
            <a:srgbClr val="FA646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bject 2"/>
          <p:cNvSpPr txBox="1">
            <a:spLocks noGrp="1"/>
          </p:cNvSpPr>
          <p:nvPr>
            <p:ph type="title"/>
          </p:nvPr>
        </p:nvSpPr>
        <p:spPr>
          <a:xfrm>
            <a:off x="5861685" y="2893695"/>
            <a:ext cx="4838065" cy="923290"/>
          </a:xfrm>
          <a:prstGeom prst="rect">
            <a:avLst/>
          </a:prstGeom>
        </p:spPr>
        <p:txBody>
          <a:bodyPr vert="horz" wrap="square" lIns="0" tIns="0" rIns="0" bIns="0" rtlCol="0">
            <a:spAutoFit/>
          </a:bodyPr>
          <a:lstStyle/>
          <a:p>
            <a:pPr marL="12700">
              <a:lnSpc>
                <a:spcPct val="100000"/>
              </a:lnSpc>
            </a:pPr>
            <a:r>
              <a:rPr lang="zh-CN" altLang="en-US" sz="6000" b="1" spc="-25" dirty="0" smtClean="0">
                <a:solidFill>
                  <a:srgbClr val="FA646A"/>
                </a:solidFill>
                <a:latin typeface="微软雅黑" panose="020B0503020204020204" charset="-122"/>
                <a:ea typeface="微软雅黑" panose="020B0503020204020204" charset="-122"/>
                <a:cs typeface="宋体" panose="02010600030101010101" pitchFamily="2" charset="-122"/>
              </a:rPr>
              <a:t>淘璞优势</a:t>
            </a:r>
            <a:endParaRPr lang="zh-CN" sz="6000" b="1" spc="-25" dirty="0">
              <a:solidFill>
                <a:srgbClr val="FA646A"/>
              </a:solidFill>
              <a:latin typeface="微软雅黑" panose="020B0503020204020204" charset="-122"/>
              <a:ea typeface="微软雅黑" panose="020B0503020204020204" charset="-122"/>
              <a:cs typeface="宋体" panose="02010600030101010101" pitchFamily="2" charset="-122"/>
            </a:endParaRPr>
          </a:p>
        </p:txBody>
      </p:sp>
      <p:sp>
        <p:nvSpPr>
          <p:cNvPr id="8" name="椭圆 7"/>
          <p:cNvSpPr/>
          <p:nvPr/>
        </p:nvSpPr>
        <p:spPr>
          <a:xfrm>
            <a:off x="3387090" y="2326005"/>
            <a:ext cx="2057400" cy="2057400"/>
          </a:xfrm>
          <a:prstGeom prst="ellipse">
            <a:avLst/>
          </a:prstGeom>
          <a:solidFill>
            <a:srgbClr val="FA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237105" y="2940050"/>
            <a:ext cx="1969770" cy="829945"/>
          </a:xfrm>
          <a:prstGeom prst="rect">
            <a:avLst/>
          </a:prstGeom>
          <a:solidFill>
            <a:srgbClr val="FC9A9F"/>
          </a:solidFill>
        </p:spPr>
        <p:txBody>
          <a:bodyPr wrap="square" rtlCol="0">
            <a:spAutoFit/>
          </a:bodyPr>
          <a:lstStyle/>
          <a:p>
            <a:r>
              <a:rPr lang="en-US" altLang="zh-CN" sz="4800">
                <a:solidFill>
                  <a:schemeClr val="bg1"/>
                </a:solidFill>
                <a:latin typeface="Arial Black" panose="020B0A04020102020204" charset="0"/>
              </a:rPr>
              <a:t>PART</a:t>
            </a:r>
          </a:p>
        </p:txBody>
      </p:sp>
      <p:sp>
        <p:nvSpPr>
          <p:cNvPr id="10" name="文本框 9"/>
          <p:cNvSpPr txBox="1"/>
          <p:nvPr/>
        </p:nvSpPr>
        <p:spPr>
          <a:xfrm>
            <a:off x="4272915" y="2540635"/>
            <a:ext cx="1069975" cy="1568450"/>
          </a:xfrm>
          <a:prstGeom prst="rect">
            <a:avLst/>
          </a:prstGeom>
          <a:noFill/>
        </p:spPr>
        <p:txBody>
          <a:bodyPr wrap="square" rtlCol="0">
            <a:spAutoFit/>
          </a:bodyPr>
          <a:lstStyle/>
          <a:p>
            <a:r>
              <a:rPr lang="en-US" altLang="zh-CN" sz="9600" dirty="0" smtClean="0">
                <a:solidFill>
                  <a:schemeClr val="bg1"/>
                </a:solidFill>
                <a:latin typeface="Arial Black" panose="020B0A04020102020204" charset="0"/>
              </a:rPr>
              <a:t>5</a:t>
            </a:r>
            <a:endParaRPr lang="en-US" altLang="zh-CN" sz="9600" dirty="0">
              <a:solidFill>
                <a:schemeClr val="bg1"/>
              </a:solidFill>
              <a:latin typeface="Arial Black" panose="020B0A04020102020204" charset="0"/>
            </a:endParaRPr>
          </a:p>
        </p:txBody>
      </p:sp>
      <p:grpSp>
        <p:nvGrpSpPr>
          <p:cNvPr id="11" name="组合 10"/>
          <p:cNvGrpSpPr/>
          <p:nvPr/>
        </p:nvGrpSpPr>
        <p:grpSpPr>
          <a:xfrm>
            <a:off x="5861685" y="3951605"/>
            <a:ext cx="4681220" cy="157480"/>
            <a:chOff x="0" y="0"/>
            <a:chExt cx="20250" cy="324"/>
          </a:xfrm>
        </p:grpSpPr>
        <p:sp>
          <p:nvSpPr>
            <p:cNvPr id="12" name="object 12"/>
            <p:cNvSpPr/>
            <p:nvPr/>
          </p:nvSpPr>
          <p:spPr>
            <a:xfrm>
              <a:off x="0" y="0"/>
              <a:ext cx="3507" cy="324"/>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3492" y="0"/>
              <a:ext cx="3516" cy="324"/>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p:nvPr/>
          </p:nvSpPr>
          <p:spPr>
            <a:xfrm>
              <a:off x="7008" y="0"/>
              <a:ext cx="3516" cy="324"/>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10524" y="0"/>
              <a:ext cx="9726" cy="324"/>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a:off x="1370965" y="2027555"/>
            <a:ext cx="847090" cy="3956685"/>
          </a:xfrm>
          <a:prstGeom prst="roundRect">
            <a:avLst>
              <a:gd name="adj" fmla="val 7121"/>
            </a:avLst>
          </a:prstGeom>
          <a:solidFill>
            <a:srgbClr val="87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charset="-122"/>
              <a:ea typeface="微软雅黑" panose="020B0503020204020204" charset="-122"/>
            </a:endParaRPr>
          </a:p>
        </p:txBody>
      </p:sp>
      <p:sp>
        <p:nvSpPr>
          <p:cNvPr id="59" name="圆角矩形 58"/>
          <p:cNvSpPr/>
          <p:nvPr/>
        </p:nvSpPr>
        <p:spPr>
          <a:xfrm>
            <a:off x="1884045" y="1892300"/>
            <a:ext cx="6029325" cy="4226560"/>
          </a:xfrm>
          <a:prstGeom prst="roundRect">
            <a:avLst>
              <a:gd name="adj" fmla="val 2914"/>
            </a:avLst>
          </a:prstGeom>
          <a:solidFill>
            <a:schemeClr val="bg1"/>
          </a:solidFill>
          <a:ln w="12700" cmpd="sng">
            <a:solidFill>
              <a:srgbClr val="87B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1383665" y="3001010"/>
            <a:ext cx="518160" cy="2009775"/>
          </a:xfrm>
          <a:prstGeom prst="rect">
            <a:avLst/>
          </a:prstGeom>
          <a:noFill/>
        </p:spPr>
        <p:txBody>
          <a:bodyPr wrap="square" rtlCol="0">
            <a:spAutoFit/>
          </a:bodyPr>
          <a:lstStyle/>
          <a:p>
            <a:pPr>
              <a:lnSpc>
                <a:spcPct val="130000"/>
              </a:lnSpc>
            </a:pPr>
            <a:r>
              <a:rPr lang="zh-CN" altLang="en-US" sz="2400" b="1">
                <a:solidFill>
                  <a:schemeClr val="bg1"/>
                </a:solidFill>
                <a:latin typeface="微软雅黑" panose="020B0503020204020204" charset="-122"/>
                <a:ea typeface="微软雅黑" panose="020B0503020204020204" charset="-122"/>
              </a:rPr>
              <a:t>淘</a:t>
            </a:r>
          </a:p>
          <a:p>
            <a:pPr>
              <a:lnSpc>
                <a:spcPct val="130000"/>
              </a:lnSpc>
            </a:pPr>
            <a:r>
              <a:rPr lang="zh-CN" altLang="en-US" sz="2400" b="1">
                <a:solidFill>
                  <a:schemeClr val="bg1"/>
                </a:solidFill>
                <a:latin typeface="微软雅黑" panose="020B0503020204020204" charset="-122"/>
                <a:ea typeface="微软雅黑" panose="020B0503020204020204" charset="-122"/>
              </a:rPr>
              <a:t>璞</a:t>
            </a:r>
          </a:p>
          <a:p>
            <a:pPr>
              <a:lnSpc>
                <a:spcPct val="130000"/>
              </a:lnSpc>
            </a:pPr>
            <a:r>
              <a:rPr lang="zh-CN" altLang="en-US" sz="2400" b="1">
                <a:solidFill>
                  <a:schemeClr val="bg1"/>
                </a:solidFill>
                <a:latin typeface="微软雅黑" panose="020B0503020204020204" charset="-122"/>
                <a:ea typeface="微软雅黑" panose="020B0503020204020204" charset="-122"/>
              </a:rPr>
              <a:t>优势</a:t>
            </a:r>
          </a:p>
        </p:txBody>
      </p:sp>
      <p:sp>
        <p:nvSpPr>
          <p:cNvPr id="3" name="object 3"/>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 name="object 4"/>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 name="object 5"/>
          <p:cNvSpPr txBox="1"/>
          <p:nvPr/>
        </p:nvSpPr>
        <p:spPr>
          <a:xfrm>
            <a:off x="3083560" y="1117600"/>
            <a:ext cx="4829175" cy="368935"/>
          </a:xfrm>
          <a:prstGeom prst="rect">
            <a:avLst/>
          </a:prstGeom>
        </p:spPr>
        <p:txBody>
          <a:bodyPr vert="horz" wrap="square" lIns="0" tIns="0" rIns="0" bIns="0" rtlCol="0">
            <a:spAutoFit/>
          </a:bodyPr>
          <a:lstStyle/>
          <a:p>
            <a:pPr marL="12700">
              <a:lnSpc>
                <a:spcPct val="100000"/>
              </a:lnSpc>
            </a:pPr>
            <a:r>
              <a:rPr sz="2400" b="1" dirty="0" smtClean="0">
                <a:solidFill>
                  <a:srgbClr val="FA646A"/>
                </a:solidFill>
                <a:latin typeface="微软雅黑" panose="020B0503020204020204" charset="-122"/>
                <a:ea typeface="微软雅黑" panose="020B0503020204020204" charset="-122"/>
                <a:cs typeface="微软雅黑" panose="020B0503020204020204" charset="-122"/>
              </a:rPr>
              <a:t>淘璞</a:t>
            </a:r>
            <a:r>
              <a:rPr lang="zh-CN" altLang="en-US" sz="2400" b="1" dirty="0" smtClean="0">
                <a:solidFill>
                  <a:srgbClr val="FA646A"/>
                </a:solidFill>
                <a:latin typeface="微软雅黑" panose="020B0503020204020204" charset="-122"/>
                <a:ea typeface="微软雅黑" panose="020B0503020204020204" charset="-122"/>
                <a:cs typeface="微软雅黑" panose="020B0503020204020204" charset="-122"/>
              </a:rPr>
              <a:t>优势</a:t>
            </a:r>
            <a:r>
              <a:rPr lang="en-US" altLang="zh-CN" sz="2400" b="1" dirty="0" smtClean="0">
                <a:solidFill>
                  <a:srgbClr val="FA646A"/>
                </a:solidFill>
                <a:latin typeface="微软雅黑" panose="020B0503020204020204" charset="-122"/>
                <a:ea typeface="微软雅黑" panose="020B0503020204020204" charset="-122"/>
                <a:cs typeface="微软雅黑" panose="020B0503020204020204" charset="-122"/>
              </a:rPr>
              <a:t>&amp;</a:t>
            </a:r>
            <a:r>
              <a:rPr lang="zh-CN" altLang="en-US" sz="2400" b="1" dirty="0" smtClean="0">
                <a:solidFill>
                  <a:srgbClr val="FA646A"/>
                </a:solidFill>
                <a:latin typeface="微软雅黑" panose="020B0503020204020204" charset="-122"/>
                <a:ea typeface="微软雅黑" panose="020B0503020204020204" charset="-122"/>
                <a:cs typeface="微软雅黑" panose="020B0503020204020204" charset="-122"/>
              </a:rPr>
              <a:t>竞品分析</a:t>
            </a:r>
            <a:endParaRPr lang="zh-CN" sz="2400" b="1" dirty="0">
              <a:solidFill>
                <a:srgbClr val="FA646A"/>
              </a:solidFill>
              <a:latin typeface="微软雅黑" panose="020B0503020204020204" charset="-122"/>
              <a:ea typeface="微软雅黑" panose="020B0503020204020204" charset="-122"/>
              <a:cs typeface="微软雅黑" panose="020B0503020204020204" charset="-122"/>
            </a:endParaRPr>
          </a:p>
        </p:txBody>
      </p:sp>
      <p:sp>
        <p:nvSpPr>
          <p:cNvPr id="6" name="object 6"/>
          <p:cNvSpPr txBox="1">
            <a:spLocks noGrp="1"/>
          </p:cNvSpPr>
          <p:nvPr>
            <p:ph type="title"/>
          </p:nvPr>
        </p:nvSpPr>
        <p:spPr>
          <a:xfrm>
            <a:off x="705612" y="963167"/>
            <a:ext cx="1998345" cy="694805"/>
          </a:xfrm>
          <a:prstGeom prst="rect">
            <a:avLst/>
          </a:prstGeom>
          <a:solidFill>
            <a:srgbClr val="FA646A"/>
          </a:solidFill>
        </p:spPr>
        <p:txBody>
          <a:bodyPr vert="horz" wrap="square" lIns="0" tIns="108585" rIns="0" bIns="0" rtlCol="0">
            <a:spAutoFit/>
          </a:bodyPr>
          <a:lstStyle/>
          <a:p>
            <a:pPr marL="287655">
              <a:lnSpc>
                <a:spcPct val="100000"/>
              </a:lnSpc>
              <a:spcBef>
                <a:spcPts val="855"/>
              </a:spcBef>
            </a:pPr>
            <a:r>
              <a:rPr sz="2800" b="1" spc="-5" dirty="0">
                <a:solidFill>
                  <a:srgbClr val="FFFFFF"/>
                </a:solidFill>
                <a:effectLst/>
                <a:latin typeface="微软雅黑" panose="020B0503020204020204" charset="-122"/>
                <a:ea typeface="微软雅黑" panose="020B0503020204020204" charset="-122"/>
                <a:cs typeface="微软雅黑" panose="020B0503020204020204" charset="-122"/>
              </a:rPr>
              <a:t>竞争</a:t>
            </a:r>
            <a:r>
              <a:rPr lang="zh-CN" sz="2800" b="1" spc="-5" dirty="0">
                <a:solidFill>
                  <a:srgbClr val="FFFFFF"/>
                </a:solidFill>
                <a:effectLst/>
                <a:latin typeface="微软雅黑" panose="020B0503020204020204" charset="-122"/>
                <a:ea typeface="微软雅黑" panose="020B0503020204020204" charset="-122"/>
                <a:cs typeface="微软雅黑" panose="020B0503020204020204" charset="-122"/>
              </a:rPr>
              <a:t>优势</a:t>
            </a:r>
          </a:p>
        </p:txBody>
      </p:sp>
      <p:sp>
        <p:nvSpPr>
          <p:cNvPr id="7" name="object 7"/>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 name="object 8"/>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 name="object 9"/>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11"/>
          <p:cNvSpPr/>
          <p:nvPr/>
        </p:nvSpPr>
        <p:spPr>
          <a:xfrm>
            <a:off x="10893552" y="1065275"/>
            <a:ext cx="1153668" cy="489203"/>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1" name="object 21"/>
          <p:cNvSpPr/>
          <p:nvPr/>
        </p:nvSpPr>
        <p:spPr>
          <a:xfrm>
            <a:off x="8023860" y="1656080"/>
            <a:ext cx="2982595" cy="1651635"/>
          </a:xfrm>
          <a:custGeom>
            <a:avLst/>
            <a:gdLst/>
            <a:ahLst/>
            <a:cxnLst/>
            <a:rect l="l" t="t" r="r" b="b"/>
            <a:pathLst>
              <a:path w="2982595" h="1414779">
                <a:moveTo>
                  <a:pt x="2886456" y="1414272"/>
                </a:moveTo>
                <a:lnTo>
                  <a:pt x="97536" y="1414272"/>
                </a:lnTo>
                <a:lnTo>
                  <a:pt x="59668" y="1407131"/>
                </a:lnTo>
                <a:lnTo>
                  <a:pt x="28813" y="1386678"/>
                </a:lnTo>
                <a:lnTo>
                  <a:pt x="7935" y="1356018"/>
                </a:lnTo>
                <a:lnTo>
                  <a:pt x="0" y="1318260"/>
                </a:lnTo>
                <a:lnTo>
                  <a:pt x="0" y="96012"/>
                </a:lnTo>
                <a:lnTo>
                  <a:pt x="7935" y="58382"/>
                </a:lnTo>
                <a:lnTo>
                  <a:pt x="28813" y="27765"/>
                </a:lnTo>
                <a:lnTo>
                  <a:pt x="59668" y="7268"/>
                </a:lnTo>
                <a:lnTo>
                  <a:pt x="97536" y="0"/>
                </a:lnTo>
                <a:lnTo>
                  <a:pt x="2886456" y="0"/>
                </a:lnTo>
                <a:lnTo>
                  <a:pt x="2923871" y="7268"/>
                </a:lnTo>
                <a:lnTo>
                  <a:pt x="2954416" y="27765"/>
                </a:lnTo>
                <a:lnTo>
                  <a:pt x="2974984" y="58382"/>
                </a:lnTo>
                <a:lnTo>
                  <a:pt x="2982468" y="96012"/>
                </a:lnTo>
                <a:lnTo>
                  <a:pt x="2982468" y="1318260"/>
                </a:lnTo>
                <a:lnTo>
                  <a:pt x="2974984" y="1356018"/>
                </a:lnTo>
                <a:lnTo>
                  <a:pt x="2954416" y="1386678"/>
                </a:lnTo>
                <a:lnTo>
                  <a:pt x="2923871" y="1407131"/>
                </a:lnTo>
                <a:lnTo>
                  <a:pt x="2886456" y="1414272"/>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0" name="object 40"/>
          <p:cNvSpPr txBox="1">
            <a:spLocks noGrp="1"/>
          </p:cNvSpPr>
          <p:nvPr>
            <p:ph type="sldNum" sz="quarter" idx="7"/>
          </p:nvPr>
        </p:nvSpPr>
        <p:spPr>
          <a:xfrm>
            <a:off x="10483850" y="6816725"/>
            <a:ext cx="1424940"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latin typeface="微软雅黑" panose="020B0503020204020204" charset="-122"/>
                <a:ea typeface="微软雅黑" panose="020B0503020204020204" charset="-122"/>
              </a:rPr>
              <a:t>22</a:t>
            </a:fld>
            <a:endParaRPr sz="1000" spc="10" dirty="0">
              <a:latin typeface="微软雅黑" panose="020B0503020204020204" charset="-122"/>
              <a:ea typeface="微软雅黑" panose="020B0503020204020204" charset="-122"/>
            </a:endParaRPr>
          </a:p>
        </p:txBody>
      </p:sp>
      <p:sp>
        <p:nvSpPr>
          <p:cNvPr id="41" name="圆角矩形 40"/>
          <p:cNvSpPr/>
          <p:nvPr/>
        </p:nvSpPr>
        <p:spPr>
          <a:xfrm>
            <a:off x="10648315" y="2027555"/>
            <a:ext cx="894715" cy="3956685"/>
          </a:xfrm>
          <a:prstGeom prst="roundRect">
            <a:avLst>
              <a:gd name="adj" fmla="val 6600"/>
            </a:avLst>
          </a:prstGeom>
          <a:solidFill>
            <a:srgbClr val="2E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11023600" y="3001010"/>
            <a:ext cx="518160" cy="2009775"/>
          </a:xfrm>
          <a:prstGeom prst="rect">
            <a:avLst/>
          </a:prstGeom>
          <a:noFill/>
        </p:spPr>
        <p:txBody>
          <a:bodyPr wrap="square" rtlCol="0">
            <a:spAutoFit/>
          </a:bodyPr>
          <a:lstStyle/>
          <a:p>
            <a:pPr>
              <a:lnSpc>
                <a:spcPct val="130000"/>
              </a:lnSpc>
            </a:pPr>
            <a:r>
              <a:rPr lang="zh-CN" altLang="en-US" sz="2400" b="1">
                <a:solidFill>
                  <a:schemeClr val="bg1"/>
                </a:solidFill>
                <a:latin typeface="微软雅黑" panose="020B0503020204020204" charset="-122"/>
                <a:ea typeface="微软雅黑" panose="020B0503020204020204" charset="-122"/>
              </a:rPr>
              <a:t>其他平台</a:t>
            </a:r>
          </a:p>
        </p:txBody>
      </p:sp>
      <p:grpSp>
        <p:nvGrpSpPr>
          <p:cNvPr id="43" name="组合 42"/>
          <p:cNvGrpSpPr/>
          <p:nvPr/>
        </p:nvGrpSpPr>
        <p:grpSpPr>
          <a:xfrm>
            <a:off x="8024495" y="1892300"/>
            <a:ext cx="2981960" cy="4226531"/>
            <a:chOff x="12712" y="2667"/>
            <a:chExt cx="4696" cy="6969"/>
          </a:xfrm>
        </p:grpSpPr>
        <p:sp>
          <p:nvSpPr>
            <p:cNvPr id="44" name="圆角矩形 43"/>
            <p:cNvSpPr/>
            <p:nvPr/>
          </p:nvSpPr>
          <p:spPr>
            <a:xfrm>
              <a:off x="12712" y="7314"/>
              <a:ext cx="4696" cy="2322"/>
            </a:xfrm>
            <a:prstGeom prst="roundRect">
              <a:avLst>
                <a:gd name="adj" fmla="val 6793"/>
              </a:avLst>
            </a:prstGeom>
            <a:solidFill>
              <a:schemeClr val="bg1"/>
            </a:solidFill>
            <a:ln w="12700" cmpd="sng">
              <a:solidFill>
                <a:srgbClr val="2ECC9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a:off x="12712" y="5001"/>
              <a:ext cx="4696" cy="2313"/>
            </a:xfrm>
            <a:prstGeom prst="roundRect">
              <a:avLst>
                <a:gd name="adj" fmla="val 6793"/>
              </a:avLst>
            </a:prstGeom>
            <a:solidFill>
              <a:schemeClr val="bg1"/>
            </a:solidFill>
            <a:ln w="12700" cmpd="sng">
              <a:solidFill>
                <a:srgbClr val="2ECC9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12712" y="2667"/>
              <a:ext cx="4696" cy="2334"/>
            </a:xfrm>
            <a:prstGeom prst="roundRect">
              <a:avLst>
                <a:gd name="adj" fmla="val 6793"/>
              </a:avLst>
            </a:prstGeom>
            <a:solidFill>
              <a:schemeClr val="bg1"/>
            </a:solidFill>
            <a:ln w="12700" cmpd="sng">
              <a:solidFill>
                <a:srgbClr val="2ECC9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8528685" y="2027555"/>
            <a:ext cx="2148205" cy="299085"/>
            <a:chOff x="12909" y="3171"/>
            <a:chExt cx="4062" cy="566"/>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09" y="3171"/>
              <a:ext cx="794" cy="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94" y="3193"/>
              <a:ext cx="956" cy="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3" y="3223"/>
              <a:ext cx="1738" cy="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8" name="文本框 47"/>
          <p:cNvSpPr txBox="1"/>
          <p:nvPr/>
        </p:nvSpPr>
        <p:spPr>
          <a:xfrm>
            <a:off x="8072120" y="1964055"/>
            <a:ext cx="459740" cy="1252855"/>
          </a:xfrm>
          <a:prstGeom prst="rect">
            <a:avLst/>
          </a:prstGeom>
          <a:noFill/>
        </p:spPr>
        <p:txBody>
          <a:bodyPr vert="eaVert" wrap="square" rtlCol="0">
            <a:spAutoFit/>
          </a:bodyPr>
          <a:lstStyle/>
          <a:p>
            <a:r>
              <a:rPr lang="zh-CN" altLang="en-US" b="1">
                <a:solidFill>
                  <a:srgbClr val="2ECC92"/>
                </a:solidFill>
                <a:latin typeface="微软雅黑" panose="020B0503020204020204" charset="-122"/>
                <a:ea typeface="微软雅黑" panose="020B0503020204020204" charset="-122"/>
              </a:rPr>
              <a:t>母婴电商类</a:t>
            </a:r>
          </a:p>
        </p:txBody>
      </p:sp>
      <p:sp>
        <p:nvSpPr>
          <p:cNvPr id="49" name="文本框 48"/>
          <p:cNvSpPr txBox="1"/>
          <p:nvPr/>
        </p:nvSpPr>
        <p:spPr>
          <a:xfrm>
            <a:off x="8448040" y="2359025"/>
            <a:ext cx="2575560" cy="875665"/>
          </a:xfrm>
          <a:prstGeom prst="rect">
            <a:avLst/>
          </a:prstGeom>
          <a:noFill/>
        </p:spPr>
        <p:txBody>
          <a:bodyPr wrap="square" rtlCol="0">
            <a:spAutoFit/>
          </a:bodyPr>
          <a:lstStyle/>
          <a:p>
            <a:pPr marL="171450" indent="-171450">
              <a:lnSpc>
                <a:spcPct val="170000"/>
              </a:lnSpc>
              <a:buFont typeface="Arial" panose="020B0604020202020204" pitchFamily="34" charset="0"/>
              <a:buChar char="•"/>
            </a:pPr>
            <a:r>
              <a:rPr lang="zh-CN" altLang="en-US" sz="1000" dirty="0" smtClean="0">
                <a:solidFill>
                  <a:schemeClr val="bg1">
                    <a:lumMod val="50000"/>
                  </a:schemeClr>
                </a:solidFill>
                <a:latin typeface="微软雅黑" panose="020B0503020204020204" charset="-122"/>
                <a:ea typeface="微软雅黑" panose="020B0503020204020204" charset="-122"/>
                <a:sym typeface="+mn-ea"/>
              </a:rPr>
              <a:t>缺乏品牌</a:t>
            </a:r>
            <a:r>
              <a:rPr lang="zh-CN" altLang="en-US" sz="1000" dirty="0">
                <a:solidFill>
                  <a:schemeClr val="bg1">
                    <a:lumMod val="50000"/>
                  </a:schemeClr>
                </a:solidFill>
                <a:latin typeface="微软雅黑" panose="020B0503020204020204" charset="-122"/>
                <a:ea typeface="微软雅黑" panose="020B0503020204020204" charset="-122"/>
                <a:sym typeface="+mn-ea"/>
              </a:rPr>
              <a:t>授权</a:t>
            </a:r>
            <a:r>
              <a:rPr lang="zh-CN" altLang="en-US" sz="1000" dirty="0" smtClean="0">
                <a:solidFill>
                  <a:schemeClr val="bg1">
                    <a:lumMod val="50000"/>
                  </a:schemeClr>
                </a:solidFill>
                <a:latin typeface="微软雅黑" panose="020B0503020204020204" charset="-122"/>
                <a:ea typeface="微软雅黑" panose="020B0503020204020204" charset="-122"/>
                <a:sym typeface="+mn-ea"/>
              </a:rPr>
              <a:t>，商品真实性难</a:t>
            </a:r>
            <a:r>
              <a:rPr lang="zh-CN" altLang="en-US" sz="1000" dirty="0">
                <a:solidFill>
                  <a:schemeClr val="bg1">
                    <a:lumMod val="50000"/>
                  </a:schemeClr>
                </a:solidFill>
                <a:latin typeface="微软雅黑" panose="020B0503020204020204" charset="-122"/>
                <a:ea typeface="微软雅黑" panose="020B0503020204020204" charset="-122"/>
                <a:sym typeface="+mn-ea"/>
              </a:rPr>
              <a:t>保障    </a:t>
            </a:r>
            <a:endParaRPr lang="zh-CN" altLang="en-US" sz="1000" dirty="0" smtClean="0">
              <a:solidFill>
                <a:schemeClr val="bg1">
                  <a:lumMod val="50000"/>
                </a:schemeClr>
              </a:solidFill>
              <a:latin typeface="微软雅黑" panose="020B0503020204020204" charset="-122"/>
              <a:ea typeface="微软雅黑" panose="020B0503020204020204" charset="-122"/>
              <a:sym typeface="+mn-ea"/>
            </a:endParaRPr>
          </a:p>
          <a:p>
            <a:pPr marL="171450" indent="-171450">
              <a:lnSpc>
                <a:spcPct val="170000"/>
              </a:lnSpc>
              <a:buFont typeface="Arial" panose="020B0604020202020204" pitchFamily="34" charset="0"/>
              <a:buChar char="•"/>
            </a:pPr>
            <a:r>
              <a:rPr lang="zh-CN" altLang="en-US" sz="1000" dirty="0" smtClean="0">
                <a:solidFill>
                  <a:schemeClr val="bg1">
                    <a:lumMod val="50000"/>
                  </a:schemeClr>
                </a:solidFill>
                <a:latin typeface="微软雅黑" panose="020B0503020204020204" charset="-122"/>
                <a:ea typeface="微软雅黑" panose="020B0503020204020204" charset="-122"/>
                <a:sym typeface="+mn-ea"/>
              </a:rPr>
              <a:t>电商自营与社交效率冲突，两者难融合</a:t>
            </a:r>
          </a:p>
          <a:p>
            <a:pPr marL="171450" indent="-171450">
              <a:lnSpc>
                <a:spcPct val="170000"/>
              </a:lnSpc>
              <a:buFont typeface="Arial" panose="020B0604020202020204" pitchFamily="34" charset="0"/>
              <a:buChar char="•"/>
            </a:pPr>
            <a:r>
              <a:rPr lang="zh-CN" altLang="en-US" sz="1000" dirty="0" smtClean="0">
                <a:solidFill>
                  <a:schemeClr val="bg1">
                    <a:lumMod val="50000"/>
                  </a:schemeClr>
                </a:solidFill>
                <a:latin typeface="微软雅黑" panose="020B0503020204020204" charset="-122"/>
                <a:ea typeface="微软雅黑" panose="020B0503020204020204" charset="-122"/>
                <a:sym typeface="+mn-ea"/>
              </a:rPr>
              <a:t>网上商城</a:t>
            </a:r>
            <a:r>
              <a:rPr lang="zh-CN" altLang="en-US" sz="1000" dirty="0">
                <a:solidFill>
                  <a:schemeClr val="bg1">
                    <a:lumMod val="50000"/>
                  </a:schemeClr>
                </a:solidFill>
                <a:latin typeface="微软雅黑" panose="020B0503020204020204" charset="-122"/>
                <a:ea typeface="微软雅黑" panose="020B0503020204020204" charset="-122"/>
                <a:sym typeface="+mn-ea"/>
              </a:rPr>
              <a:t>商品质量</a:t>
            </a:r>
            <a:r>
              <a:rPr lang="zh-CN" altLang="en-US" sz="1000" dirty="0" smtClean="0">
                <a:solidFill>
                  <a:schemeClr val="bg1">
                    <a:lumMod val="50000"/>
                  </a:schemeClr>
                </a:solidFill>
                <a:latin typeface="微软雅黑" panose="020B0503020204020204" charset="-122"/>
                <a:ea typeface="微软雅黑" panose="020B0503020204020204" charset="-122"/>
                <a:sym typeface="+mn-ea"/>
              </a:rPr>
              <a:t>辨识效率</a:t>
            </a:r>
            <a:r>
              <a:rPr lang="zh-CN" altLang="en-US" sz="1000" dirty="0">
                <a:solidFill>
                  <a:schemeClr val="bg1">
                    <a:lumMod val="50000"/>
                  </a:schemeClr>
                </a:solidFill>
                <a:latin typeface="微软雅黑" panose="020B0503020204020204" charset="-122"/>
                <a:ea typeface="微软雅黑" panose="020B0503020204020204" charset="-122"/>
                <a:sym typeface="+mn-ea"/>
              </a:rPr>
              <a:t>低</a:t>
            </a:r>
          </a:p>
        </p:txBody>
      </p:sp>
      <p:sp>
        <p:nvSpPr>
          <p:cNvPr id="50" name="文本框 49"/>
          <p:cNvSpPr txBox="1"/>
          <p:nvPr/>
        </p:nvSpPr>
        <p:spPr>
          <a:xfrm>
            <a:off x="8068945" y="3378835"/>
            <a:ext cx="459740" cy="1252855"/>
          </a:xfrm>
          <a:prstGeom prst="rect">
            <a:avLst/>
          </a:prstGeom>
          <a:noFill/>
        </p:spPr>
        <p:txBody>
          <a:bodyPr vert="eaVert" wrap="square" rtlCol="0">
            <a:spAutoFit/>
          </a:bodyPr>
          <a:lstStyle/>
          <a:p>
            <a:r>
              <a:rPr lang="zh-CN" altLang="en-US" b="1">
                <a:solidFill>
                  <a:srgbClr val="2ECC92"/>
                </a:solidFill>
                <a:latin typeface="微软雅黑" panose="020B0503020204020204" charset="-122"/>
                <a:ea typeface="微软雅黑" panose="020B0503020204020204" charset="-122"/>
              </a:rPr>
              <a:t>本地服务类</a:t>
            </a:r>
          </a:p>
        </p:txBody>
      </p:sp>
      <p:grpSp>
        <p:nvGrpSpPr>
          <p:cNvPr id="51" name="组合 50"/>
          <p:cNvGrpSpPr/>
          <p:nvPr/>
        </p:nvGrpSpPr>
        <p:grpSpPr>
          <a:xfrm>
            <a:off x="8522969" y="3409228"/>
            <a:ext cx="1628588" cy="319560"/>
            <a:chOff x="5640" y="6982"/>
            <a:chExt cx="2694" cy="529"/>
          </a:xfrm>
        </p:grpSpPr>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 y="6989"/>
              <a:ext cx="1106" cy="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2" y="6982"/>
              <a:ext cx="1452" cy="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 name="文本框 51"/>
          <p:cNvSpPr txBox="1"/>
          <p:nvPr/>
        </p:nvSpPr>
        <p:spPr>
          <a:xfrm>
            <a:off x="8438515" y="3744595"/>
            <a:ext cx="2575560" cy="89154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zh-CN" altLang="en-US" sz="1000" dirty="0" smtClean="0">
                <a:solidFill>
                  <a:schemeClr val="bg1">
                    <a:lumMod val="50000"/>
                  </a:schemeClr>
                </a:solidFill>
                <a:latin typeface="微软雅黑" panose="020B0503020204020204" charset="-122"/>
                <a:ea typeface="微软雅黑" panose="020B0503020204020204" charset="-122"/>
                <a:sym typeface="+mn-ea"/>
              </a:rPr>
              <a:t>更偏向母</a:t>
            </a:r>
            <a:r>
              <a:rPr lang="zh-CN" altLang="en-US" sz="1000" dirty="0">
                <a:solidFill>
                  <a:schemeClr val="bg1">
                    <a:lumMod val="50000"/>
                  </a:schemeClr>
                </a:solidFill>
                <a:latin typeface="微软雅黑" panose="020B0503020204020204" charset="-122"/>
                <a:ea typeface="微软雅黑" panose="020B0503020204020204" charset="-122"/>
                <a:sym typeface="+mn-ea"/>
              </a:rPr>
              <a:t>婴童</a:t>
            </a:r>
            <a:r>
              <a:rPr lang="zh-CN" altLang="en-US" sz="1000" dirty="0" smtClean="0">
                <a:solidFill>
                  <a:schemeClr val="bg1">
                    <a:lumMod val="50000"/>
                  </a:schemeClr>
                </a:solidFill>
                <a:latin typeface="微软雅黑" panose="020B0503020204020204" charset="-122"/>
                <a:ea typeface="微软雅黑" panose="020B0503020204020204" charset="-122"/>
                <a:sym typeface="+mn-ea"/>
              </a:rPr>
              <a:t>服务或者亲子游等，</a:t>
            </a:r>
            <a:r>
              <a:rPr lang="zh-CN" altLang="en-US" sz="1000" dirty="0">
                <a:solidFill>
                  <a:schemeClr val="bg1">
                    <a:lumMod val="50000"/>
                  </a:schemeClr>
                </a:solidFill>
                <a:latin typeface="微软雅黑" panose="020B0503020204020204" charset="-122"/>
                <a:ea typeface="微软雅黑" panose="020B0503020204020204" charset="-122"/>
                <a:sym typeface="+mn-ea"/>
              </a:rPr>
              <a:t>无法</a:t>
            </a:r>
            <a:r>
              <a:rPr lang="zh-CN" altLang="en-US" sz="1000" dirty="0" smtClean="0">
                <a:solidFill>
                  <a:schemeClr val="bg1">
                    <a:lumMod val="50000"/>
                  </a:schemeClr>
                </a:solidFill>
                <a:latin typeface="微软雅黑" panose="020B0503020204020204" charset="-122"/>
                <a:ea typeface="微软雅黑" panose="020B0503020204020204" charset="-122"/>
                <a:sym typeface="+mn-ea"/>
              </a:rPr>
              <a:t>满足用户全</a:t>
            </a:r>
            <a:r>
              <a:rPr lang="zh-CN" altLang="en-US" sz="1000" dirty="0">
                <a:solidFill>
                  <a:schemeClr val="bg1">
                    <a:lumMod val="50000"/>
                  </a:schemeClr>
                </a:solidFill>
                <a:latin typeface="微软雅黑" panose="020B0503020204020204" charset="-122"/>
                <a:ea typeface="微软雅黑" panose="020B0503020204020204" charset="-122"/>
                <a:sym typeface="+mn-ea"/>
              </a:rPr>
              <a:t>品类需求</a:t>
            </a:r>
            <a:endParaRPr lang="zh-CN" altLang="en-US" sz="1000" dirty="0" smtClean="0">
              <a:solidFill>
                <a:schemeClr val="bg1">
                  <a:lumMod val="50000"/>
                </a:schemeClr>
              </a:solidFill>
              <a:latin typeface="微软雅黑" panose="020B0503020204020204" charset="-122"/>
              <a:ea typeface="微软雅黑" panose="020B0503020204020204" charset="-122"/>
              <a:sym typeface="+mn-ea"/>
            </a:endParaRPr>
          </a:p>
          <a:p>
            <a:pPr marL="171450" indent="-171450">
              <a:lnSpc>
                <a:spcPct val="130000"/>
              </a:lnSpc>
              <a:buFont typeface="Arial" panose="020B0604020202020204" pitchFamily="34" charset="0"/>
              <a:buChar char="•"/>
            </a:pPr>
            <a:r>
              <a:rPr lang="zh-CN" altLang="en-US" sz="1000" dirty="0" smtClean="0">
                <a:solidFill>
                  <a:schemeClr val="bg1">
                    <a:lumMod val="50000"/>
                  </a:schemeClr>
                </a:solidFill>
                <a:latin typeface="微软雅黑" panose="020B0503020204020204" charset="-122"/>
                <a:ea typeface="微软雅黑" panose="020B0503020204020204" charset="-122"/>
                <a:sym typeface="+mn-ea"/>
              </a:rPr>
              <a:t>行业涵盖面广，针对性</a:t>
            </a:r>
            <a:r>
              <a:rPr lang="zh-CN" altLang="en-US" sz="1000" dirty="0">
                <a:solidFill>
                  <a:schemeClr val="bg1">
                    <a:lumMod val="50000"/>
                  </a:schemeClr>
                </a:solidFill>
                <a:latin typeface="微软雅黑" panose="020B0503020204020204" charset="-122"/>
                <a:ea typeface="微软雅黑" panose="020B0503020204020204" charset="-122"/>
                <a:sym typeface="+mn-ea"/>
              </a:rPr>
              <a:t>的母婴商户门</a:t>
            </a:r>
            <a:r>
              <a:rPr lang="zh-CN" altLang="en-US" sz="1000" dirty="0" smtClean="0">
                <a:solidFill>
                  <a:schemeClr val="bg1">
                    <a:lumMod val="50000"/>
                  </a:schemeClr>
                </a:solidFill>
                <a:latin typeface="微软雅黑" panose="020B0503020204020204" charset="-122"/>
                <a:ea typeface="微软雅黑" panose="020B0503020204020204" charset="-122"/>
                <a:sym typeface="+mn-ea"/>
              </a:rPr>
              <a:t>店数据</a:t>
            </a:r>
            <a:r>
              <a:rPr lang="zh-CN" altLang="en-US" sz="1000" dirty="0">
                <a:solidFill>
                  <a:schemeClr val="bg1">
                    <a:lumMod val="50000"/>
                  </a:schemeClr>
                </a:solidFill>
                <a:latin typeface="微软雅黑" panose="020B0503020204020204" charset="-122"/>
                <a:ea typeface="微软雅黑" panose="020B0503020204020204" charset="-122"/>
                <a:sym typeface="+mn-ea"/>
              </a:rPr>
              <a:t>化营销</a:t>
            </a:r>
            <a:r>
              <a:rPr lang="zh-CN" altLang="en-US" sz="1000" dirty="0" smtClean="0">
                <a:solidFill>
                  <a:schemeClr val="bg1">
                    <a:lumMod val="50000"/>
                  </a:schemeClr>
                </a:solidFill>
                <a:latin typeface="微软雅黑" panose="020B0503020204020204" charset="-122"/>
                <a:ea typeface="微软雅黑" panose="020B0503020204020204" charset="-122"/>
                <a:sym typeface="+mn-ea"/>
              </a:rPr>
              <a:t>手段不足</a:t>
            </a:r>
          </a:p>
        </p:txBody>
      </p:sp>
      <p:sp>
        <p:nvSpPr>
          <p:cNvPr id="53" name="文本框 52"/>
          <p:cNvSpPr txBox="1"/>
          <p:nvPr/>
        </p:nvSpPr>
        <p:spPr>
          <a:xfrm>
            <a:off x="8068945" y="4788535"/>
            <a:ext cx="459740" cy="1252855"/>
          </a:xfrm>
          <a:prstGeom prst="rect">
            <a:avLst/>
          </a:prstGeom>
          <a:noFill/>
        </p:spPr>
        <p:txBody>
          <a:bodyPr vert="eaVert" wrap="square" rtlCol="0">
            <a:spAutoFit/>
          </a:bodyPr>
          <a:lstStyle/>
          <a:p>
            <a:r>
              <a:rPr lang="zh-CN" altLang="en-US" b="1">
                <a:solidFill>
                  <a:srgbClr val="2ECC92"/>
                </a:solidFill>
                <a:latin typeface="微软雅黑" panose="020B0503020204020204" charset="-122"/>
                <a:ea typeface="微软雅黑" panose="020B0503020204020204" charset="-122"/>
              </a:rPr>
              <a:t>渠道零售类</a:t>
            </a:r>
          </a:p>
        </p:txBody>
      </p:sp>
      <p:grpSp>
        <p:nvGrpSpPr>
          <p:cNvPr id="54" name="组合 53"/>
          <p:cNvGrpSpPr/>
          <p:nvPr/>
        </p:nvGrpSpPr>
        <p:grpSpPr>
          <a:xfrm>
            <a:off x="8523605" y="4836160"/>
            <a:ext cx="2292350" cy="276225"/>
            <a:chOff x="9979" y="6970"/>
            <a:chExt cx="4052" cy="488"/>
          </a:xfrm>
        </p:grpSpPr>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9" y="6989"/>
              <a:ext cx="908" cy="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52" y="6981"/>
              <a:ext cx="1905" cy="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57" y="6970"/>
              <a:ext cx="1274" cy="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5" name="文本框 54"/>
          <p:cNvSpPr txBox="1"/>
          <p:nvPr/>
        </p:nvSpPr>
        <p:spPr>
          <a:xfrm>
            <a:off x="8430895" y="5111750"/>
            <a:ext cx="2575560" cy="922020"/>
          </a:xfrm>
          <a:prstGeom prst="rect">
            <a:avLst/>
          </a:prstGeom>
          <a:noFill/>
        </p:spPr>
        <p:txBody>
          <a:bodyPr wrap="square" rtlCol="0">
            <a:spAutoFit/>
          </a:bodyPr>
          <a:lstStyle/>
          <a:p>
            <a:pPr marL="171450" indent="-171450">
              <a:lnSpc>
                <a:spcPct val="180000"/>
              </a:lnSpc>
              <a:buFont typeface="Arial" panose="020B0604020202020204" pitchFamily="34" charset="0"/>
              <a:buChar char="•"/>
            </a:pPr>
            <a:r>
              <a:rPr lang="zh-CN" altLang="en-US" sz="1000" dirty="0">
                <a:solidFill>
                  <a:schemeClr val="bg1">
                    <a:lumMod val="50000"/>
                  </a:schemeClr>
                </a:solidFill>
                <a:latin typeface="微软雅黑" panose="020B0503020204020204" charset="-122"/>
                <a:ea typeface="微软雅黑" panose="020B0503020204020204" charset="-122"/>
                <a:sym typeface="+mn-ea"/>
              </a:rPr>
              <a:t>线</a:t>
            </a:r>
            <a:r>
              <a:rPr lang="zh-CN" altLang="en-US" sz="1000" dirty="0" smtClean="0">
                <a:solidFill>
                  <a:schemeClr val="bg1">
                    <a:lumMod val="50000"/>
                  </a:schemeClr>
                </a:solidFill>
                <a:latin typeface="微软雅黑" panose="020B0503020204020204" charset="-122"/>
                <a:ea typeface="微软雅黑" panose="020B0503020204020204" charset="-122"/>
                <a:sym typeface="+mn-ea"/>
              </a:rPr>
              <a:t>下连锁店开设</a:t>
            </a:r>
            <a:r>
              <a:rPr lang="zh-CN" altLang="en-US" sz="1000" dirty="0">
                <a:solidFill>
                  <a:schemeClr val="bg1">
                    <a:lumMod val="50000"/>
                  </a:schemeClr>
                </a:solidFill>
                <a:latin typeface="微软雅黑" panose="020B0503020204020204" charset="-122"/>
                <a:ea typeface="微软雅黑" panose="020B0503020204020204" charset="-122"/>
                <a:sym typeface="+mn-ea"/>
              </a:rPr>
              <a:t>及维护</a:t>
            </a:r>
            <a:r>
              <a:rPr lang="zh-CN" altLang="en-US" sz="1000" dirty="0" smtClean="0">
                <a:solidFill>
                  <a:schemeClr val="bg1">
                    <a:lumMod val="50000"/>
                  </a:schemeClr>
                </a:solidFill>
                <a:latin typeface="微软雅黑" panose="020B0503020204020204" charset="-122"/>
                <a:ea typeface="微软雅黑" panose="020B0503020204020204" charset="-122"/>
                <a:sym typeface="+mn-ea"/>
              </a:rPr>
              <a:t>成本高；</a:t>
            </a:r>
          </a:p>
          <a:p>
            <a:pPr marL="171450" indent="-171450">
              <a:lnSpc>
                <a:spcPct val="180000"/>
              </a:lnSpc>
              <a:buFont typeface="Arial" panose="020B0604020202020204" pitchFamily="34" charset="0"/>
              <a:buChar char="•"/>
            </a:pPr>
            <a:r>
              <a:rPr lang="zh-CN" altLang="en-US" sz="1000" dirty="0" smtClean="0">
                <a:solidFill>
                  <a:schemeClr val="bg1">
                    <a:lumMod val="50000"/>
                  </a:schemeClr>
                </a:solidFill>
                <a:latin typeface="微软雅黑" panose="020B0503020204020204" charset="-122"/>
                <a:ea typeface="微软雅黑" panose="020B0503020204020204" charset="-122"/>
                <a:sym typeface="+mn-ea"/>
              </a:rPr>
              <a:t>各</a:t>
            </a:r>
            <a:r>
              <a:rPr lang="zh-CN" altLang="en-US" sz="1000" dirty="0">
                <a:solidFill>
                  <a:schemeClr val="bg1">
                    <a:lumMod val="50000"/>
                  </a:schemeClr>
                </a:solidFill>
                <a:latin typeface="微软雅黑" panose="020B0503020204020204" charset="-122"/>
                <a:ea typeface="微软雅黑" panose="020B0503020204020204" charset="-122"/>
                <a:sym typeface="+mn-ea"/>
              </a:rPr>
              <a:t>店铺人流较难</a:t>
            </a:r>
            <a:r>
              <a:rPr lang="zh-CN" altLang="en-US" sz="1000" dirty="0" smtClean="0">
                <a:solidFill>
                  <a:schemeClr val="bg1">
                    <a:lumMod val="50000"/>
                  </a:schemeClr>
                </a:solidFill>
                <a:latin typeface="微软雅黑" panose="020B0503020204020204" charset="-122"/>
                <a:ea typeface="微软雅黑" panose="020B0503020204020204" charset="-122"/>
                <a:sym typeface="+mn-ea"/>
              </a:rPr>
              <a:t>均衡；</a:t>
            </a:r>
          </a:p>
          <a:p>
            <a:pPr marL="171450" indent="-171450">
              <a:lnSpc>
                <a:spcPct val="180000"/>
              </a:lnSpc>
              <a:buFont typeface="Arial" panose="020B0604020202020204" pitchFamily="34" charset="0"/>
              <a:buChar char="•"/>
            </a:pPr>
            <a:r>
              <a:rPr lang="zh-CN" altLang="en-US" sz="1000" dirty="0" smtClean="0">
                <a:solidFill>
                  <a:schemeClr val="bg1">
                    <a:lumMod val="50000"/>
                  </a:schemeClr>
                </a:solidFill>
                <a:latin typeface="微软雅黑" panose="020B0503020204020204" charset="-122"/>
                <a:ea typeface="微软雅黑" panose="020B0503020204020204" charset="-122"/>
                <a:sym typeface="+mn-ea"/>
              </a:rPr>
              <a:t>店铺</a:t>
            </a:r>
            <a:r>
              <a:rPr lang="zh-CN" altLang="en-US" sz="1000" dirty="0">
                <a:solidFill>
                  <a:schemeClr val="bg1">
                    <a:lumMod val="50000"/>
                  </a:schemeClr>
                </a:solidFill>
                <a:latin typeface="微软雅黑" panose="020B0503020204020204" charset="-122"/>
                <a:ea typeface="微软雅黑" panose="020B0503020204020204" charset="-122"/>
                <a:sym typeface="+mn-ea"/>
              </a:rPr>
              <a:t>消费者管理效果不佳</a:t>
            </a:r>
            <a:endParaRPr lang="zh-CN" altLang="en-US" sz="1000" dirty="0" smtClean="0">
              <a:solidFill>
                <a:schemeClr val="bg1">
                  <a:lumMod val="50000"/>
                </a:schemeClr>
              </a:solidFill>
              <a:latin typeface="微软雅黑" panose="020B0503020204020204" charset="-122"/>
              <a:ea typeface="微软雅黑" panose="020B0503020204020204" charset="-122"/>
              <a:sym typeface="+mn-ea"/>
            </a:endParaRPr>
          </a:p>
        </p:txBody>
      </p:sp>
      <p:sp>
        <p:nvSpPr>
          <p:cNvPr id="12" name="文本框 11"/>
          <p:cNvSpPr txBox="1"/>
          <p:nvPr/>
        </p:nvSpPr>
        <p:spPr>
          <a:xfrm>
            <a:off x="2174875" y="2140585"/>
            <a:ext cx="5234305" cy="3692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zh-CN" altLang="en-US" sz="1200" b="1" dirty="0" smtClean="0">
                <a:solidFill>
                  <a:srgbClr val="2ECC92"/>
                </a:solidFill>
                <a:latin typeface="微软雅黑" panose="020B0503020204020204" charset="-122"/>
                <a:ea typeface="微软雅黑" panose="020B0503020204020204" charset="-122"/>
              </a:rPr>
              <a:t>团队优势</a:t>
            </a:r>
          </a:p>
          <a:p>
            <a:pPr algn="just">
              <a:lnSpc>
                <a:spcPct val="150000"/>
              </a:lnSpc>
            </a:pPr>
            <a:r>
              <a:rPr lang="zh-CN" altLang="en-US" sz="1200" dirty="0">
                <a:solidFill>
                  <a:schemeClr val="tx1">
                    <a:lumMod val="50000"/>
                    <a:lumOff val="50000"/>
                  </a:schemeClr>
                </a:solidFill>
                <a:latin typeface="微软雅黑" panose="020B0503020204020204" charset="-122"/>
                <a:ea typeface="微软雅黑" panose="020B0503020204020204" charset="-122"/>
                <a:sym typeface="+mn-ea"/>
              </a:rPr>
              <a:t>淘璞团队深耕婴童行业十多年，理解产业本质</a:t>
            </a:r>
            <a:r>
              <a:rPr lang="zh-CN" altLang="en-US" sz="1200" dirty="0" smtClean="0">
                <a:solidFill>
                  <a:schemeClr val="tx1">
                    <a:lumMod val="50000"/>
                    <a:lumOff val="50000"/>
                  </a:schemeClr>
                </a:solidFill>
                <a:latin typeface="微软雅黑" panose="020B0503020204020204" charset="-122"/>
                <a:ea typeface="微软雅黑" panose="020B0503020204020204" charset="-122"/>
                <a:sym typeface="+mn-ea"/>
              </a:rPr>
              <a:t>，</a:t>
            </a:r>
            <a:r>
              <a:rPr lang="zh-CN" altLang="en-US" sz="1200" dirty="0">
                <a:solidFill>
                  <a:schemeClr val="tx1">
                    <a:lumMod val="50000"/>
                    <a:lumOff val="50000"/>
                  </a:schemeClr>
                </a:solidFill>
                <a:latin typeface="微软雅黑" panose="020B0503020204020204" charset="-122"/>
                <a:ea typeface="微软雅黑" panose="020B0503020204020204" charset="-122"/>
                <a:sym typeface="+mn-ea"/>
              </a:rPr>
              <a:t>行业</a:t>
            </a:r>
            <a:r>
              <a:rPr lang="en-US" altLang="zh-CN" sz="1200" dirty="0" smtClean="0">
                <a:solidFill>
                  <a:schemeClr val="tx1">
                    <a:lumMod val="50000"/>
                    <a:lumOff val="50000"/>
                  </a:schemeClr>
                </a:solidFill>
                <a:latin typeface="微软雅黑" panose="020B0503020204020204" charset="-122"/>
                <a:ea typeface="微软雅黑" panose="020B0503020204020204" charset="-122"/>
                <a:sym typeface="+mn-ea"/>
              </a:rPr>
              <a:t>&amp;</a:t>
            </a:r>
            <a:r>
              <a:rPr lang="zh-CN" altLang="en-US" sz="1200" dirty="0">
                <a:solidFill>
                  <a:schemeClr val="tx1">
                    <a:lumMod val="50000"/>
                    <a:lumOff val="50000"/>
                  </a:schemeClr>
                </a:solidFill>
                <a:latin typeface="微软雅黑" panose="020B0503020204020204" charset="-122"/>
                <a:ea typeface="微软雅黑" panose="020B0503020204020204" charset="-122"/>
                <a:sym typeface="+mn-ea"/>
              </a:rPr>
              <a:t>人脉资源丰富，</a:t>
            </a:r>
            <a:r>
              <a:rPr lang="zh-CN" altLang="en-US" sz="1200" dirty="0" smtClean="0">
                <a:solidFill>
                  <a:schemeClr val="tx1">
                    <a:lumMod val="50000"/>
                    <a:lumOff val="50000"/>
                  </a:schemeClr>
                </a:solidFill>
                <a:latin typeface="微软雅黑" panose="020B0503020204020204" charset="-122"/>
                <a:ea typeface="微软雅黑" panose="020B0503020204020204" charset="-122"/>
                <a:sym typeface="+mn-ea"/>
              </a:rPr>
              <a:t>曾主持过在香港联交所主板成功上市的项目</a:t>
            </a:r>
          </a:p>
          <a:p>
            <a:pPr marL="285750" indent="-285750" algn="just">
              <a:lnSpc>
                <a:spcPct val="150000"/>
              </a:lnSpc>
              <a:buFont typeface="Wingdings" panose="05000000000000000000" pitchFamily="2" charset="2"/>
              <a:buChar char="Ø"/>
            </a:pPr>
            <a:r>
              <a:rPr lang="zh-CN" altLang="en-US" sz="1200" b="1" dirty="0" smtClean="0">
                <a:solidFill>
                  <a:srgbClr val="2ECC92"/>
                </a:solidFill>
                <a:latin typeface="微软雅黑" panose="020B0503020204020204" charset="-122"/>
                <a:ea typeface="微软雅黑" panose="020B0503020204020204" charset="-122"/>
              </a:rPr>
              <a:t>品类差异</a:t>
            </a:r>
          </a:p>
          <a:p>
            <a:pPr algn="just">
              <a:lnSpc>
                <a:spcPct val="150000"/>
              </a:lnSpc>
            </a:pPr>
            <a:r>
              <a:rPr lang="zh-CN" altLang="en-US" sz="1200" dirty="0" smtClean="0">
                <a:solidFill>
                  <a:schemeClr val="tx1">
                    <a:lumMod val="50000"/>
                    <a:lumOff val="50000"/>
                  </a:schemeClr>
                </a:solidFill>
                <a:latin typeface="微软雅黑" panose="020B0503020204020204" charset="-122"/>
                <a:ea typeface="微软雅黑" panose="020B0503020204020204" charset="-122"/>
              </a:rPr>
              <a:t>主要呈现和销售实体门店的非标消费品</a:t>
            </a:r>
            <a:r>
              <a:rPr lang="en-US" altLang="zh-CN" sz="1200" dirty="0">
                <a:solidFill>
                  <a:schemeClr val="tx1">
                    <a:lumMod val="50000"/>
                    <a:lumOff val="50000"/>
                  </a:schemeClr>
                </a:solidFill>
                <a:latin typeface="微软雅黑" panose="020B0503020204020204" charset="-122"/>
                <a:ea typeface="微软雅黑" panose="020B0503020204020204" charset="-122"/>
              </a:rPr>
              <a:t>&amp;</a:t>
            </a:r>
            <a:r>
              <a:rPr lang="zh-CN" altLang="en-US" sz="1200" dirty="0" smtClean="0">
                <a:solidFill>
                  <a:schemeClr val="tx1">
                    <a:lumMod val="50000"/>
                    <a:lumOff val="50000"/>
                  </a:schemeClr>
                </a:solidFill>
                <a:latin typeface="微软雅黑" panose="020B0503020204020204" charset="-122"/>
                <a:ea typeface="微软雅黑" panose="020B0503020204020204" charset="-122"/>
              </a:rPr>
              <a:t>服务类产品，品质更好，体验更佳</a:t>
            </a:r>
          </a:p>
          <a:p>
            <a:pPr marL="285750" indent="-285750" algn="just">
              <a:lnSpc>
                <a:spcPct val="150000"/>
              </a:lnSpc>
              <a:buFont typeface="Wingdings" panose="05000000000000000000" pitchFamily="2" charset="2"/>
              <a:buChar char="Ø"/>
            </a:pPr>
            <a:r>
              <a:rPr lang="zh-CN" altLang="en-US" sz="1200" b="1" dirty="0" smtClean="0">
                <a:solidFill>
                  <a:srgbClr val="2ECC92"/>
                </a:solidFill>
                <a:latin typeface="微软雅黑" panose="020B0503020204020204" charset="-122"/>
                <a:ea typeface="微软雅黑" panose="020B0503020204020204" charset="-122"/>
              </a:rPr>
              <a:t>共享生态</a:t>
            </a:r>
          </a:p>
          <a:p>
            <a:pPr algn="just">
              <a:lnSpc>
                <a:spcPct val="150000"/>
              </a:lnSpc>
            </a:pPr>
            <a:r>
              <a:rPr lang="zh-CN" altLang="en-US" sz="1200" dirty="0" smtClean="0">
                <a:solidFill>
                  <a:schemeClr val="tx1">
                    <a:lumMod val="50000"/>
                    <a:lumOff val="50000"/>
                  </a:schemeClr>
                </a:solidFill>
                <a:latin typeface="微软雅黑" panose="020B0503020204020204" charset="-122"/>
                <a:ea typeface="微软雅黑" panose="020B0503020204020204" charset="-122"/>
              </a:rPr>
              <a:t>淘璞大礼包为主的资源共享，打破了业态、品牌、门店的物理界限，实现为实体渠道营销赋能，共享用户生命周期</a:t>
            </a:r>
          </a:p>
          <a:p>
            <a:pPr marL="285750" indent="-285750" algn="just">
              <a:lnSpc>
                <a:spcPct val="150000"/>
              </a:lnSpc>
              <a:buFont typeface="Wingdings" panose="05000000000000000000" pitchFamily="2" charset="2"/>
              <a:buChar char="Ø"/>
            </a:pPr>
            <a:r>
              <a:rPr lang="zh-CN" altLang="en-US" sz="1200" b="1" dirty="0" smtClean="0">
                <a:solidFill>
                  <a:srgbClr val="2ECC92"/>
                </a:solidFill>
                <a:latin typeface="微软雅黑" panose="020B0503020204020204" charset="-122"/>
                <a:ea typeface="微软雅黑" panose="020B0503020204020204" charset="-122"/>
              </a:rPr>
              <a:t>线下活动</a:t>
            </a:r>
          </a:p>
          <a:p>
            <a:pPr algn="just">
              <a:lnSpc>
                <a:spcPct val="150000"/>
              </a:lnSpc>
            </a:pPr>
            <a:r>
              <a:rPr lang="zh-CN" altLang="en-US" sz="1200" dirty="0" smtClean="0">
                <a:solidFill>
                  <a:schemeClr val="tx1">
                    <a:lumMod val="50000"/>
                    <a:lumOff val="50000"/>
                  </a:schemeClr>
                </a:solidFill>
                <a:latin typeface="微软雅黑" panose="020B0503020204020204" charset="-122"/>
                <a:ea typeface="微软雅黑" panose="020B0503020204020204" charset="-122"/>
              </a:rPr>
              <a:t>集聚多元化品牌，共享商业空间，实现商场、品牌、消费者之间的深度互动</a:t>
            </a:r>
          </a:p>
          <a:p>
            <a:pPr marL="285750" indent="-285750" algn="just">
              <a:lnSpc>
                <a:spcPct val="150000"/>
              </a:lnSpc>
              <a:buFont typeface="Wingdings" panose="05000000000000000000" pitchFamily="2" charset="2"/>
              <a:buChar char="Ø"/>
            </a:pPr>
            <a:r>
              <a:rPr lang="zh-CN" altLang="en-US" sz="1200" b="1" dirty="0" smtClean="0">
                <a:solidFill>
                  <a:srgbClr val="2ECC92"/>
                </a:solidFill>
                <a:latin typeface="微软雅黑" panose="020B0503020204020204" charset="-122"/>
                <a:ea typeface="微软雅黑" panose="020B0503020204020204" charset="-122"/>
              </a:rPr>
              <a:t>低成本获新</a:t>
            </a:r>
          </a:p>
          <a:p>
            <a:pPr algn="just">
              <a:lnSpc>
                <a:spcPct val="150000"/>
              </a:lnSpc>
            </a:pPr>
            <a:r>
              <a:rPr lang="zh-CN" altLang="en-US" sz="1200" dirty="0" smtClean="0">
                <a:solidFill>
                  <a:schemeClr val="tx1">
                    <a:lumMod val="50000"/>
                    <a:lumOff val="50000"/>
                  </a:schemeClr>
                </a:solidFill>
                <a:latin typeface="微软雅黑" panose="020B0503020204020204" charset="-122"/>
                <a:ea typeface="微软雅黑" panose="020B0503020204020204" charset="-122"/>
              </a:rPr>
              <a:t>线下门店和亲子活动为主的会员来源，实现了高转化率、高互动性和低成本的会员运营</a:t>
            </a:r>
          </a:p>
        </p:txBody>
      </p:sp>
      <p:pic>
        <p:nvPicPr>
          <p:cNvPr id="13" name="图片 12"/>
          <p:cNvPicPr>
            <a:picLocks noChangeAspect="1"/>
          </p:cNvPicPr>
          <p:nvPr/>
        </p:nvPicPr>
        <p:blipFill>
          <a:blip r:embed="rId11"/>
          <a:stretch>
            <a:fillRect/>
          </a:stretch>
        </p:blipFill>
        <p:spPr>
          <a:xfrm>
            <a:off x="10160000" y="3333888"/>
            <a:ext cx="577066" cy="43483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 name="图片 36"/>
          <p:cNvPicPr>
            <a:picLocks noChangeAspect="1"/>
          </p:cNvPicPr>
          <p:nvPr/>
        </p:nvPicPr>
        <p:blipFill>
          <a:blip r:embed="rId3"/>
          <a:stretch>
            <a:fillRect/>
          </a:stretch>
        </p:blipFill>
        <p:spPr>
          <a:xfrm>
            <a:off x="10770235" y="2245360"/>
            <a:ext cx="893445" cy="893445"/>
          </a:xfrm>
          <a:prstGeom prst="rect">
            <a:avLst/>
          </a:prstGeom>
        </p:spPr>
      </p:pic>
      <p:sp>
        <p:nvSpPr>
          <p:cNvPr id="96" name="object 96"/>
          <p:cNvSpPr/>
          <p:nvPr/>
        </p:nvSpPr>
        <p:spPr>
          <a:xfrm>
            <a:off x="1839722" y="4462335"/>
            <a:ext cx="1137920" cy="514985"/>
          </a:xfrm>
          <a:prstGeom prst="rect">
            <a:avLst/>
          </a:prstGeom>
          <a:blipFill>
            <a:blip r:embed="rId4" cstate="print"/>
            <a:stretch>
              <a:fillRect/>
            </a:stretch>
          </a:blipFill>
          <a:ln w="12700" cmpd="sng">
            <a:solidFill>
              <a:schemeClr val="bg1">
                <a:lumMod val="85000"/>
              </a:schemeClr>
            </a:solidFill>
            <a:prstDash val="solid"/>
          </a:ln>
        </p:spPr>
        <p:txBody>
          <a:bodyPr wrap="square" lIns="0" tIns="0" rIns="0" bIns="0" rtlCol="0"/>
          <a:lstStyle/>
          <a:p>
            <a:endParaRPr>
              <a:latin typeface="微软雅黑" panose="020B0503020204020204" charset="-122"/>
              <a:ea typeface="微软雅黑" panose="020B0503020204020204" charset="-122"/>
            </a:endParaRPr>
          </a:p>
        </p:txBody>
      </p:sp>
      <p:pic>
        <p:nvPicPr>
          <p:cNvPr id="120" name="图片 119"/>
          <p:cNvPicPr>
            <a:picLocks noChangeAspect="1"/>
          </p:cNvPicPr>
          <p:nvPr/>
        </p:nvPicPr>
        <p:blipFill>
          <a:blip r:embed="rId5"/>
          <a:stretch>
            <a:fillRect/>
          </a:stretch>
        </p:blipFill>
        <p:spPr>
          <a:xfrm>
            <a:off x="6380480" y="4978952"/>
            <a:ext cx="1126808" cy="516549"/>
          </a:xfrm>
          <a:prstGeom prst="rect">
            <a:avLst/>
          </a:prstGeom>
          <a:ln w="12700" cmpd="sng">
            <a:solidFill>
              <a:schemeClr val="bg1">
                <a:lumMod val="85000"/>
              </a:schemeClr>
            </a:solidFill>
            <a:prstDash val="solid"/>
          </a:ln>
        </p:spPr>
      </p:pic>
      <p:sp>
        <p:nvSpPr>
          <p:cNvPr id="52" name="object 52"/>
          <p:cNvSpPr/>
          <p:nvPr/>
        </p:nvSpPr>
        <p:spPr>
          <a:xfrm>
            <a:off x="4114800" y="4462271"/>
            <a:ext cx="1126236" cy="515112"/>
          </a:xfrm>
          <a:prstGeom prst="rect">
            <a:avLst/>
          </a:prstGeom>
          <a:blipFill>
            <a:blip r:embed="rId6"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04" name="object 104"/>
          <p:cNvSpPr/>
          <p:nvPr/>
        </p:nvSpPr>
        <p:spPr>
          <a:xfrm>
            <a:off x="8652509" y="5501684"/>
            <a:ext cx="1126236" cy="516636"/>
          </a:xfrm>
          <a:prstGeom prst="rect">
            <a:avLst/>
          </a:prstGeom>
          <a:blipFill>
            <a:blip r:embed="rId7"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pic>
        <p:nvPicPr>
          <p:cNvPr id="109" name="图片 108"/>
          <p:cNvPicPr>
            <a:picLocks noChangeAspect="1"/>
          </p:cNvPicPr>
          <p:nvPr/>
        </p:nvPicPr>
        <p:blipFill>
          <a:blip r:embed="rId8"/>
          <a:stretch>
            <a:fillRect/>
          </a:stretch>
        </p:blipFill>
        <p:spPr>
          <a:xfrm>
            <a:off x="705326" y="4461553"/>
            <a:ext cx="1126808" cy="516549"/>
          </a:xfrm>
          <a:prstGeom prst="rect">
            <a:avLst/>
          </a:prstGeom>
          <a:ln w="12700" cmpd="sng">
            <a:solidFill>
              <a:schemeClr val="bg1">
                <a:lumMod val="85000"/>
              </a:schemeClr>
            </a:solidFill>
            <a:prstDash val="solid"/>
          </a:ln>
        </p:spPr>
      </p:pic>
      <p:sp>
        <p:nvSpPr>
          <p:cNvPr id="2" name="object 2"/>
          <p:cNvSpPr/>
          <p:nvPr/>
        </p:nvSpPr>
        <p:spPr>
          <a:xfrm>
            <a:off x="5241035" y="4978908"/>
            <a:ext cx="1126236" cy="516636"/>
          </a:xfrm>
          <a:prstGeom prst="rect">
            <a:avLst/>
          </a:prstGeom>
          <a:blipFill>
            <a:blip r:embed="rId9"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p:nvPr/>
        </p:nvSpPr>
        <p:spPr>
          <a:xfrm>
            <a:off x="5228335" y="4966208"/>
            <a:ext cx="1151890" cy="542290"/>
          </a:xfrm>
          <a:custGeom>
            <a:avLst/>
            <a:gdLst/>
            <a:ahLst/>
            <a:cxnLst/>
            <a:rect l="l" t="t" r="r" b="b"/>
            <a:pathLst>
              <a:path w="1151889" h="542289">
                <a:moveTo>
                  <a:pt x="1145286" y="542036"/>
                </a:moveTo>
                <a:lnTo>
                  <a:pt x="6350" y="542036"/>
                </a:lnTo>
                <a:lnTo>
                  <a:pt x="4394" y="541731"/>
                </a:lnTo>
                <a:lnTo>
                  <a:pt x="2616" y="540829"/>
                </a:lnTo>
                <a:lnTo>
                  <a:pt x="1219" y="539419"/>
                </a:lnTo>
                <a:lnTo>
                  <a:pt x="304" y="537654"/>
                </a:lnTo>
                <a:lnTo>
                  <a:pt x="0" y="535686"/>
                </a:lnTo>
                <a:lnTo>
                  <a:pt x="0" y="6350"/>
                </a:lnTo>
                <a:lnTo>
                  <a:pt x="6350" y="0"/>
                </a:lnTo>
                <a:lnTo>
                  <a:pt x="1145286" y="0"/>
                </a:lnTo>
                <a:lnTo>
                  <a:pt x="1151636" y="6350"/>
                </a:lnTo>
                <a:lnTo>
                  <a:pt x="12700" y="6350"/>
                </a:lnTo>
                <a:lnTo>
                  <a:pt x="6350" y="12700"/>
                </a:lnTo>
                <a:lnTo>
                  <a:pt x="12700" y="12700"/>
                </a:lnTo>
                <a:lnTo>
                  <a:pt x="12700" y="529336"/>
                </a:lnTo>
                <a:lnTo>
                  <a:pt x="6350" y="529336"/>
                </a:lnTo>
                <a:lnTo>
                  <a:pt x="12700" y="535686"/>
                </a:lnTo>
                <a:lnTo>
                  <a:pt x="1151636" y="535686"/>
                </a:lnTo>
                <a:lnTo>
                  <a:pt x="1151331" y="537654"/>
                </a:lnTo>
                <a:lnTo>
                  <a:pt x="1150429" y="539419"/>
                </a:lnTo>
                <a:lnTo>
                  <a:pt x="1149019" y="540829"/>
                </a:lnTo>
                <a:lnTo>
                  <a:pt x="1147254" y="541731"/>
                </a:lnTo>
                <a:lnTo>
                  <a:pt x="1145286" y="542036"/>
                </a:lnTo>
                <a:close/>
              </a:path>
              <a:path w="1151889" h="542289">
                <a:moveTo>
                  <a:pt x="12700" y="12700"/>
                </a:moveTo>
                <a:lnTo>
                  <a:pt x="6350" y="12700"/>
                </a:lnTo>
                <a:lnTo>
                  <a:pt x="12700" y="6350"/>
                </a:lnTo>
                <a:lnTo>
                  <a:pt x="12700" y="12700"/>
                </a:lnTo>
                <a:close/>
              </a:path>
              <a:path w="1151889" h="542289">
                <a:moveTo>
                  <a:pt x="1138936" y="12700"/>
                </a:moveTo>
                <a:lnTo>
                  <a:pt x="12700" y="12700"/>
                </a:lnTo>
                <a:lnTo>
                  <a:pt x="12700" y="6350"/>
                </a:lnTo>
                <a:lnTo>
                  <a:pt x="1138936" y="6350"/>
                </a:lnTo>
                <a:lnTo>
                  <a:pt x="1138936" y="12700"/>
                </a:lnTo>
                <a:close/>
              </a:path>
              <a:path w="1151889" h="542289">
                <a:moveTo>
                  <a:pt x="1138936" y="535686"/>
                </a:moveTo>
                <a:lnTo>
                  <a:pt x="1138936" y="6350"/>
                </a:lnTo>
                <a:lnTo>
                  <a:pt x="1145286" y="12700"/>
                </a:lnTo>
                <a:lnTo>
                  <a:pt x="1151636" y="12700"/>
                </a:lnTo>
                <a:lnTo>
                  <a:pt x="1151636" y="529336"/>
                </a:lnTo>
                <a:lnTo>
                  <a:pt x="1145286" y="529336"/>
                </a:lnTo>
                <a:lnTo>
                  <a:pt x="1138936" y="535686"/>
                </a:lnTo>
                <a:close/>
              </a:path>
              <a:path w="1151889" h="542289">
                <a:moveTo>
                  <a:pt x="1151636" y="12700"/>
                </a:moveTo>
                <a:lnTo>
                  <a:pt x="1145286" y="12700"/>
                </a:lnTo>
                <a:lnTo>
                  <a:pt x="1138936" y="6350"/>
                </a:lnTo>
                <a:lnTo>
                  <a:pt x="1151636" y="6350"/>
                </a:lnTo>
                <a:lnTo>
                  <a:pt x="1151636" y="12700"/>
                </a:lnTo>
                <a:close/>
              </a:path>
              <a:path w="1151889" h="542289">
                <a:moveTo>
                  <a:pt x="12700" y="535686"/>
                </a:moveTo>
                <a:lnTo>
                  <a:pt x="6350" y="529336"/>
                </a:lnTo>
                <a:lnTo>
                  <a:pt x="12700" y="529336"/>
                </a:lnTo>
                <a:lnTo>
                  <a:pt x="12700" y="535686"/>
                </a:lnTo>
                <a:close/>
              </a:path>
              <a:path w="1151889" h="542289">
                <a:moveTo>
                  <a:pt x="1138936" y="535686"/>
                </a:moveTo>
                <a:lnTo>
                  <a:pt x="12700" y="535686"/>
                </a:lnTo>
                <a:lnTo>
                  <a:pt x="12700" y="529336"/>
                </a:lnTo>
                <a:lnTo>
                  <a:pt x="1138936" y="529336"/>
                </a:lnTo>
                <a:lnTo>
                  <a:pt x="1138936" y="535686"/>
                </a:lnTo>
                <a:close/>
              </a:path>
              <a:path w="1151889" h="542289">
                <a:moveTo>
                  <a:pt x="1151636" y="535686"/>
                </a:moveTo>
                <a:lnTo>
                  <a:pt x="1138936" y="535686"/>
                </a:lnTo>
                <a:lnTo>
                  <a:pt x="1145286" y="529336"/>
                </a:lnTo>
                <a:lnTo>
                  <a:pt x="1151636" y="529336"/>
                </a:lnTo>
                <a:lnTo>
                  <a:pt x="1151636" y="535686"/>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 name="object 4"/>
          <p:cNvSpPr txBox="1"/>
          <p:nvPr/>
        </p:nvSpPr>
        <p:spPr>
          <a:xfrm>
            <a:off x="3083560" y="1117600"/>
            <a:ext cx="6731000" cy="368935"/>
          </a:xfrm>
          <a:prstGeom prst="rect">
            <a:avLst/>
          </a:prstGeom>
        </p:spPr>
        <p:txBody>
          <a:bodyPr vert="horz" wrap="square" lIns="0" tIns="0" rIns="0" bIns="0" rtlCol="0">
            <a:spAutoFit/>
          </a:bodyPr>
          <a:lstStyle/>
          <a:p>
            <a:pPr marL="12700">
              <a:lnSpc>
                <a:spcPct val="100000"/>
              </a:lnSpc>
            </a:pPr>
            <a:r>
              <a:rPr lang="zh-CN" sz="2400" b="1" dirty="0">
                <a:solidFill>
                  <a:srgbClr val="FA646A"/>
                </a:solidFill>
                <a:latin typeface="微软雅黑" panose="020B0503020204020204" charset="-122"/>
                <a:ea typeface="微软雅黑" panose="020B0503020204020204" charset="-122"/>
                <a:cs typeface="微软雅黑" panose="020B0503020204020204" charset="-122"/>
              </a:rPr>
              <a:t>淘</a:t>
            </a:r>
            <a:r>
              <a:rPr lang="zh-CN" sz="2400" b="1" dirty="0" smtClean="0">
                <a:solidFill>
                  <a:srgbClr val="FA646A"/>
                </a:solidFill>
                <a:latin typeface="微软雅黑" panose="020B0503020204020204" charset="-122"/>
                <a:ea typeface="微软雅黑" panose="020B0503020204020204" charset="-122"/>
                <a:cs typeface="微软雅黑" panose="020B0503020204020204" charset="-122"/>
              </a:rPr>
              <a:t>璞的</a:t>
            </a:r>
            <a:r>
              <a:rPr lang="zh-CN" sz="2400" b="1" dirty="0">
                <a:solidFill>
                  <a:srgbClr val="FA646A"/>
                </a:solidFill>
                <a:latin typeface="微软雅黑" panose="020B0503020204020204" charset="-122"/>
                <a:ea typeface="微软雅黑" panose="020B0503020204020204" charset="-122"/>
                <a:cs typeface="微软雅黑" panose="020B0503020204020204" charset="-122"/>
              </a:rPr>
              <a:t>战略资源和优质的合作品牌</a:t>
            </a:r>
          </a:p>
        </p:txBody>
      </p:sp>
      <p:sp>
        <p:nvSpPr>
          <p:cNvPr id="5" name="object 5"/>
          <p:cNvSpPr txBox="1">
            <a:spLocks noGrp="1"/>
          </p:cNvSpPr>
          <p:nvPr>
            <p:ph type="title"/>
          </p:nvPr>
        </p:nvSpPr>
        <p:spPr>
          <a:xfrm>
            <a:off x="705612" y="963167"/>
            <a:ext cx="1998345" cy="694805"/>
          </a:xfrm>
          <a:prstGeom prst="rect">
            <a:avLst/>
          </a:prstGeom>
          <a:solidFill>
            <a:srgbClr val="FA646A"/>
          </a:solidFill>
        </p:spPr>
        <p:txBody>
          <a:bodyPr vert="horz" wrap="square" lIns="0" tIns="108585" rIns="0" bIns="0" rtlCol="0">
            <a:spAutoFit/>
          </a:bodyPr>
          <a:lstStyle/>
          <a:p>
            <a:pPr marL="287655">
              <a:lnSpc>
                <a:spcPct val="100000"/>
              </a:lnSpc>
              <a:spcBef>
                <a:spcPts val="855"/>
              </a:spcBef>
            </a:pPr>
            <a:r>
              <a:rPr lang="zh-CN" altLang="en-US" sz="2800" b="1" spc="-5" dirty="0">
                <a:solidFill>
                  <a:srgbClr val="FFFFFF"/>
                </a:solidFill>
                <a:latin typeface="微软雅黑" panose="020B0503020204020204" charset="-122"/>
                <a:ea typeface="微软雅黑" panose="020B0503020204020204" charset="-122"/>
                <a:cs typeface="微软雅黑" panose="020B0503020204020204" charset="-122"/>
              </a:rPr>
              <a:t>淘璞</a:t>
            </a:r>
            <a:r>
              <a:rPr lang="zh-CN" sz="2800" b="1" spc="-5" dirty="0" smtClean="0">
                <a:solidFill>
                  <a:srgbClr val="FFFFFF"/>
                </a:solidFill>
                <a:latin typeface="微软雅黑" panose="020B0503020204020204" charset="-122"/>
                <a:ea typeface="微软雅黑" panose="020B0503020204020204" charset="-122"/>
                <a:cs typeface="微软雅黑" panose="020B0503020204020204" charset="-122"/>
              </a:rPr>
              <a:t>资源</a:t>
            </a:r>
            <a:endParaRPr lang="zh-CN" sz="2800" b="1" spc="-5"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6" name="object 6"/>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 name="object 7"/>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 name="object 8"/>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 name="object 9"/>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p:nvPr/>
        </p:nvSpPr>
        <p:spPr>
          <a:xfrm>
            <a:off x="10893552" y="1065275"/>
            <a:ext cx="1153668" cy="489203"/>
          </a:xfrm>
          <a:prstGeom prst="rect">
            <a:avLst/>
          </a:prstGeom>
          <a:blipFill>
            <a:blip r:embed="rId10"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11"/>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2" name="object 12"/>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2616200" y="2406396"/>
            <a:ext cx="586739" cy="586739"/>
          </a:xfrm>
          <a:prstGeom prst="rect">
            <a:avLst/>
          </a:prstGeom>
          <a:blipFill>
            <a:blip r:embed="rId11"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p:nvPr/>
        </p:nvSpPr>
        <p:spPr>
          <a:xfrm>
            <a:off x="795718" y="2382011"/>
            <a:ext cx="635508" cy="635508"/>
          </a:xfrm>
          <a:prstGeom prst="rect">
            <a:avLst/>
          </a:prstGeom>
          <a:blipFill>
            <a:blip r:embed="rId1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3379725" y="2382011"/>
            <a:ext cx="633983" cy="635508"/>
          </a:xfrm>
          <a:prstGeom prst="rect">
            <a:avLst/>
          </a:prstGeom>
          <a:blipFill>
            <a:blip r:embed="rId1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6" name="object 16"/>
          <p:cNvSpPr/>
          <p:nvPr/>
        </p:nvSpPr>
        <p:spPr>
          <a:xfrm>
            <a:off x="4214876" y="2312670"/>
            <a:ext cx="774192" cy="774191"/>
          </a:xfrm>
          <a:prstGeom prst="rect">
            <a:avLst/>
          </a:prstGeom>
          <a:blipFill>
            <a:blip r:embed="rId1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7" name="object 17"/>
          <p:cNvSpPr/>
          <p:nvPr/>
        </p:nvSpPr>
        <p:spPr>
          <a:xfrm>
            <a:off x="5253737" y="2369820"/>
            <a:ext cx="659892" cy="659891"/>
          </a:xfrm>
          <a:prstGeom prst="rect">
            <a:avLst/>
          </a:prstGeom>
          <a:blipFill>
            <a:blip r:embed="rId15"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8" name="object 18"/>
          <p:cNvSpPr/>
          <p:nvPr/>
        </p:nvSpPr>
        <p:spPr>
          <a:xfrm>
            <a:off x="6132196" y="2382011"/>
            <a:ext cx="633983" cy="635508"/>
          </a:xfrm>
          <a:prstGeom prst="rect">
            <a:avLst/>
          </a:prstGeom>
          <a:blipFill>
            <a:blip r:embed="rId16"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0" name="object 20"/>
          <p:cNvSpPr/>
          <p:nvPr/>
        </p:nvSpPr>
        <p:spPr>
          <a:xfrm>
            <a:off x="11735307" y="2677210"/>
            <a:ext cx="64769" cy="64135"/>
          </a:xfrm>
          <a:custGeom>
            <a:avLst/>
            <a:gdLst/>
            <a:ahLst/>
            <a:cxnLst/>
            <a:rect l="l" t="t" r="r" b="b"/>
            <a:pathLst>
              <a:path w="64770" h="64135">
                <a:moveTo>
                  <a:pt x="32296" y="63931"/>
                </a:moveTo>
                <a:lnTo>
                  <a:pt x="19844" y="61419"/>
                </a:lnTo>
                <a:lnTo>
                  <a:pt x="9661" y="54630"/>
                </a:lnTo>
                <a:lnTo>
                  <a:pt x="2710" y="44616"/>
                </a:lnTo>
                <a:lnTo>
                  <a:pt x="0" y="32461"/>
                </a:lnTo>
                <a:lnTo>
                  <a:pt x="2710" y="19732"/>
                </a:lnTo>
                <a:lnTo>
                  <a:pt x="9661" y="9424"/>
                </a:lnTo>
                <a:lnTo>
                  <a:pt x="19856" y="2519"/>
                </a:lnTo>
                <a:lnTo>
                  <a:pt x="32296" y="0"/>
                </a:lnTo>
                <a:lnTo>
                  <a:pt x="44749" y="2519"/>
                </a:lnTo>
                <a:lnTo>
                  <a:pt x="54898" y="9363"/>
                </a:lnTo>
                <a:lnTo>
                  <a:pt x="61749" y="19523"/>
                </a:lnTo>
                <a:lnTo>
                  <a:pt x="64261" y="31965"/>
                </a:lnTo>
                <a:lnTo>
                  <a:pt x="61749" y="44407"/>
                </a:lnTo>
                <a:lnTo>
                  <a:pt x="54898" y="54568"/>
                </a:lnTo>
                <a:lnTo>
                  <a:pt x="44738" y="61419"/>
                </a:lnTo>
                <a:lnTo>
                  <a:pt x="32296" y="63931"/>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1" name="object 21"/>
          <p:cNvSpPr/>
          <p:nvPr/>
        </p:nvSpPr>
        <p:spPr>
          <a:xfrm>
            <a:off x="11857228" y="2681287"/>
            <a:ext cx="63500" cy="64135"/>
          </a:xfrm>
          <a:custGeom>
            <a:avLst/>
            <a:gdLst/>
            <a:ahLst/>
            <a:cxnLst/>
            <a:rect l="l" t="t" r="r" b="b"/>
            <a:pathLst>
              <a:path w="63500" h="64135">
                <a:moveTo>
                  <a:pt x="31241" y="63919"/>
                </a:moveTo>
                <a:lnTo>
                  <a:pt x="18811" y="61398"/>
                </a:lnTo>
                <a:lnTo>
                  <a:pt x="8729" y="54490"/>
                </a:lnTo>
                <a:lnTo>
                  <a:pt x="2093" y="44175"/>
                </a:lnTo>
                <a:lnTo>
                  <a:pt x="0" y="31432"/>
                </a:lnTo>
                <a:lnTo>
                  <a:pt x="2093" y="19293"/>
                </a:lnTo>
                <a:lnTo>
                  <a:pt x="8729" y="9291"/>
                </a:lnTo>
                <a:lnTo>
                  <a:pt x="18811" y="2502"/>
                </a:lnTo>
                <a:lnTo>
                  <a:pt x="31241" y="0"/>
                </a:lnTo>
                <a:lnTo>
                  <a:pt x="43676" y="2510"/>
                </a:lnTo>
                <a:lnTo>
                  <a:pt x="53833" y="9356"/>
                </a:lnTo>
                <a:lnTo>
                  <a:pt x="60683" y="19513"/>
                </a:lnTo>
                <a:lnTo>
                  <a:pt x="63195" y="31953"/>
                </a:lnTo>
                <a:lnTo>
                  <a:pt x="60683" y="44395"/>
                </a:lnTo>
                <a:lnTo>
                  <a:pt x="53833" y="54556"/>
                </a:lnTo>
                <a:lnTo>
                  <a:pt x="43676" y="61406"/>
                </a:lnTo>
                <a:lnTo>
                  <a:pt x="31241" y="63919"/>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2" name="object 22"/>
          <p:cNvSpPr/>
          <p:nvPr/>
        </p:nvSpPr>
        <p:spPr>
          <a:xfrm>
            <a:off x="11968479" y="2681287"/>
            <a:ext cx="64135" cy="64135"/>
          </a:xfrm>
          <a:custGeom>
            <a:avLst/>
            <a:gdLst/>
            <a:ahLst/>
            <a:cxnLst/>
            <a:rect l="l" t="t" r="r" b="b"/>
            <a:pathLst>
              <a:path w="64134" h="64135">
                <a:moveTo>
                  <a:pt x="32118" y="63919"/>
                </a:moveTo>
                <a:lnTo>
                  <a:pt x="19681" y="61398"/>
                </a:lnTo>
                <a:lnTo>
                  <a:pt x="9505" y="54490"/>
                </a:lnTo>
                <a:lnTo>
                  <a:pt x="2607" y="44175"/>
                </a:lnTo>
                <a:lnTo>
                  <a:pt x="0" y="31432"/>
                </a:lnTo>
                <a:lnTo>
                  <a:pt x="2607" y="19293"/>
                </a:lnTo>
                <a:lnTo>
                  <a:pt x="9505" y="9291"/>
                </a:lnTo>
                <a:lnTo>
                  <a:pt x="19681" y="2502"/>
                </a:lnTo>
                <a:lnTo>
                  <a:pt x="32118" y="0"/>
                </a:lnTo>
                <a:lnTo>
                  <a:pt x="44560" y="2510"/>
                </a:lnTo>
                <a:lnTo>
                  <a:pt x="54721" y="9356"/>
                </a:lnTo>
                <a:lnTo>
                  <a:pt x="61571" y="19513"/>
                </a:lnTo>
                <a:lnTo>
                  <a:pt x="64084" y="31953"/>
                </a:lnTo>
                <a:lnTo>
                  <a:pt x="61571" y="44395"/>
                </a:lnTo>
                <a:lnTo>
                  <a:pt x="54721" y="54556"/>
                </a:lnTo>
                <a:lnTo>
                  <a:pt x="44560" y="61406"/>
                </a:lnTo>
                <a:lnTo>
                  <a:pt x="32118" y="63919"/>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3" name="object 23"/>
          <p:cNvSpPr/>
          <p:nvPr/>
        </p:nvSpPr>
        <p:spPr>
          <a:xfrm>
            <a:off x="1725906" y="2396490"/>
            <a:ext cx="606551" cy="606551"/>
          </a:xfrm>
          <a:prstGeom prst="rect">
            <a:avLst/>
          </a:prstGeom>
          <a:blipFill>
            <a:blip r:embed="rId17"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4" name="object 24"/>
          <p:cNvSpPr/>
          <p:nvPr/>
        </p:nvSpPr>
        <p:spPr>
          <a:xfrm>
            <a:off x="7015759" y="2437638"/>
            <a:ext cx="524256" cy="524255"/>
          </a:xfrm>
          <a:prstGeom prst="rect">
            <a:avLst/>
          </a:prstGeom>
          <a:blipFill>
            <a:blip r:embed="rId18"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5" name="object 25"/>
          <p:cNvSpPr/>
          <p:nvPr/>
        </p:nvSpPr>
        <p:spPr>
          <a:xfrm>
            <a:off x="8655954" y="2354579"/>
            <a:ext cx="917447" cy="690372"/>
          </a:xfrm>
          <a:prstGeom prst="rect">
            <a:avLst/>
          </a:prstGeom>
          <a:blipFill>
            <a:blip r:embed="rId19"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6" name="object 26"/>
          <p:cNvSpPr/>
          <p:nvPr/>
        </p:nvSpPr>
        <p:spPr>
          <a:xfrm>
            <a:off x="7846675" y="2396490"/>
            <a:ext cx="606552" cy="606551"/>
          </a:xfrm>
          <a:prstGeom prst="rect">
            <a:avLst/>
          </a:prstGeom>
          <a:blipFill>
            <a:blip r:embed="rId20"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8" name="object 28"/>
          <p:cNvSpPr txBox="1"/>
          <p:nvPr/>
        </p:nvSpPr>
        <p:spPr>
          <a:xfrm>
            <a:off x="5695950" y="1826259"/>
            <a:ext cx="1244600" cy="378460"/>
          </a:xfrm>
          <a:prstGeom prst="rect">
            <a:avLst/>
          </a:prstGeom>
        </p:spPr>
        <p:txBody>
          <a:bodyPr vert="horz" wrap="square" lIns="0" tIns="0" rIns="0" bIns="0" rtlCol="0">
            <a:spAutoFit/>
          </a:bodyPr>
          <a:lstStyle/>
          <a:p>
            <a:pPr marL="12700">
              <a:lnSpc>
                <a:spcPct val="100000"/>
              </a:lnSpc>
            </a:pPr>
            <a:r>
              <a:rPr lang="zh-CN" altLang="en-US" sz="2400" b="1" dirty="0">
                <a:solidFill>
                  <a:srgbClr val="86BBFF"/>
                </a:solidFill>
                <a:latin typeface="微软雅黑" panose="020B0503020204020204" charset="-122"/>
                <a:ea typeface="微软雅黑" panose="020B0503020204020204" charset="-122"/>
                <a:cs typeface="微软雅黑" panose="020B0503020204020204" charset="-122"/>
              </a:rPr>
              <a:t>战略</a:t>
            </a:r>
            <a:r>
              <a:rPr sz="2400" b="1" dirty="0" err="1" smtClean="0">
                <a:solidFill>
                  <a:srgbClr val="86BBFF"/>
                </a:solidFill>
                <a:latin typeface="微软雅黑" panose="020B0503020204020204" charset="-122"/>
                <a:ea typeface="微软雅黑" panose="020B0503020204020204" charset="-122"/>
                <a:cs typeface="微软雅黑" panose="020B0503020204020204" charset="-122"/>
              </a:rPr>
              <a:t>伙伴</a:t>
            </a:r>
          </a:p>
        </p:txBody>
      </p:sp>
      <p:sp>
        <p:nvSpPr>
          <p:cNvPr id="29" name="object 29"/>
          <p:cNvSpPr txBox="1"/>
          <p:nvPr/>
        </p:nvSpPr>
        <p:spPr>
          <a:xfrm>
            <a:off x="5380990" y="3329304"/>
            <a:ext cx="1854200" cy="368935"/>
          </a:xfrm>
          <a:prstGeom prst="rect">
            <a:avLst/>
          </a:prstGeom>
        </p:spPr>
        <p:txBody>
          <a:bodyPr vert="horz" wrap="square" lIns="0" tIns="0" rIns="0" bIns="0" rtlCol="0">
            <a:spAutoFit/>
          </a:bodyPr>
          <a:lstStyle/>
          <a:p>
            <a:pPr marL="12700">
              <a:lnSpc>
                <a:spcPct val="100000"/>
              </a:lnSpc>
            </a:pPr>
            <a:r>
              <a:rPr lang="zh-CN" altLang="en-US" sz="2400" b="1" dirty="0" smtClean="0">
                <a:solidFill>
                  <a:srgbClr val="86BBFF"/>
                </a:solidFill>
                <a:latin typeface="微软雅黑" panose="020B0503020204020204" charset="-122"/>
                <a:ea typeface="微软雅黑" panose="020B0503020204020204" charset="-122"/>
                <a:cs typeface="微软雅黑" panose="020B0503020204020204" charset="-122"/>
              </a:rPr>
              <a:t>部分合作</a:t>
            </a:r>
            <a:r>
              <a:rPr sz="2400" b="1" dirty="0" err="1" smtClean="0">
                <a:solidFill>
                  <a:srgbClr val="86BBFF"/>
                </a:solidFill>
                <a:latin typeface="微软雅黑" panose="020B0503020204020204" charset="-122"/>
                <a:ea typeface="微软雅黑" panose="020B0503020204020204" charset="-122"/>
                <a:cs typeface="微软雅黑" panose="020B0503020204020204" charset="-122"/>
              </a:rPr>
              <a:t>品牌</a:t>
            </a:r>
          </a:p>
        </p:txBody>
      </p:sp>
      <p:sp>
        <p:nvSpPr>
          <p:cNvPr id="30" name="object 30"/>
          <p:cNvSpPr/>
          <p:nvPr/>
        </p:nvSpPr>
        <p:spPr>
          <a:xfrm>
            <a:off x="705612" y="3939496"/>
            <a:ext cx="1126236" cy="516636"/>
          </a:xfrm>
          <a:prstGeom prst="rect">
            <a:avLst/>
          </a:prstGeom>
          <a:blipFill>
            <a:blip r:embed="rId21"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31" name="object 31"/>
          <p:cNvSpPr/>
          <p:nvPr/>
        </p:nvSpPr>
        <p:spPr>
          <a:xfrm>
            <a:off x="692912" y="3919220"/>
            <a:ext cx="1151890" cy="542290"/>
          </a:xfrm>
          <a:custGeom>
            <a:avLst/>
            <a:gdLst/>
            <a:ahLst/>
            <a:cxnLst/>
            <a:rect l="l" t="t" r="r" b="b"/>
            <a:pathLst>
              <a:path w="1151889" h="542289">
                <a:moveTo>
                  <a:pt x="1145286" y="542035"/>
                </a:moveTo>
                <a:lnTo>
                  <a:pt x="6350" y="542035"/>
                </a:lnTo>
                <a:lnTo>
                  <a:pt x="4381" y="541731"/>
                </a:lnTo>
                <a:lnTo>
                  <a:pt x="2616" y="540829"/>
                </a:lnTo>
                <a:lnTo>
                  <a:pt x="1206" y="539419"/>
                </a:lnTo>
                <a:lnTo>
                  <a:pt x="304" y="537654"/>
                </a:lnTo>
                <a:lnTo>
                  <a:pt x="0" y="535685"/>
                </a:lnTo>
                <a:lnTo>
                  <a:pt x="0" y="6350"/>
                </a:lnTo>
                <a:lnTo>
                  <a:pt x="6350" y="0"/>
                </a:lnTo>
                <a:lnTo>
                  <a:pt x="1145286" y="0"/>
                </a:lnTo>
                <a:lnTo>
                  <a:pt x="1151636" y="6350"/>
                </a:lnTo>
                <a:lnTo>
                  <a:pt x="12700" y="6350"/>
                </a:lnTo>
                <a:lnTo>
                  <a:pt x="6350" y="12700"/>
                </a:lnTo>
                <a:lnTo>
                  <a:pt x="12700" y="12700"/>
                </a:lnTo>
                <a:lnTo>
                  <a:pt x="12700" y="529335"/>
                </a:lnTo>
                <a:lnTo>
                  <a:pt x="6350" y="529335"/>
                </a:lnTo>
                <a:lnTo>
                  <a:pt x="12700" y="535685"/>
                </a:lnTo>
                <a:lnTo>
                  <a:pt x="1151636" y="535685"/>
                </a:lnTo>
                <a:lnTo>
                  <a:pt x="1151331" y="537654"/>
                </a:lnTo>
                <a:lnTo>
                  <a:pt x="1150429" y="539419"/>
                </a:lnTo>
                <a:lnTo>
                  <a:pt x="1149019" y="540829"/>
                </a:lnTo>
                <a:lnTo>
                  <a:pt x="1147254" y="541731"/>
                </a:lnTo>
                <a:lnTo>
                  <a:pt x="1145286" y="542035"/>
                </a:lnTo>
                <a:close/>
              </a:path>
              <a:path w="1151889" h="542289">
                <a:moveTo>
                  <a:pt x="12700" y="12700"/>
                </a:moveTo>
                <a:lnTo>
                  <a:pt x="6350" y="12700"/>
                </a:lnTo>
                <a:lnTo>
                  <a:pt x="12700" y="6350"/>
                </a:lnTo>
                <a:lnTo>
                  <a:pt x="12700" y="12700"/>
                </a:lnTo>
                <a:close/>
              </a:path>
              <a:path w="1151889" h="542289">
                <a:moveTo>
                  <a:pt x="1138936" y="12700"/>
                </a:moveTo>
                <a:lnTo>
                  <a:pt x="12700" y="12700"/>
                </a:lnTo>
                <a:lnTo>
                  <a:pt x="12700" y="6350"/>
                </a:lnTo>
                <a:lnTo>
                  <a:pt x="1138936" y="6350"/>
                </a:lnTo>
                <a:lnTo>
                  <a:pt x="1138936" y="12700"/>
                </a:lnTo>
                <a:close/>
              </a:path>
              <a:path w="1151889" h="542289">
                <a:moveTo>
                  <a:pt x="1138936" y="535685"/>
                </a:moveTo>
                <a:lnTo>
                  <a:pt x="1138936" y="6350"/>
                </a:lnTo>
                <a:lnTo>
                  <a:pt x="1145286" y="12700"/>
                </a:lnTo>
                <a:lnTo>
                  <a:pt x="1151636" y="12700"/>
                </a:lnTo>
                <a:lnTo>
                  <a:pt x="1151636" y="529335"/>
                </a:lnTo>
                <a:lnTo>
                  <a:pt x="1145286" y="529335"/>
                </a:lnTo>
                <a:lnTo>
                  <a:pt x="1138936" y="535685"/>
                </a:lnTo>
                <a:close/>
              </a:path>
              <a:path w="1151889" h="542289">
                <a:moveTo>
                  <a:pt x="1151636" y="12700"/>
                </a:moveTo>
                <a:lnTo>
                  <a:pt x="1145286" y="12700"/>
                </a:lnTo>
                <a:lnTo>
                  <a:pt x="1138936" y="6350"/>
                </a:lnTo>
                <a:lnTo>
                  <a:pt x="1151636" y="6350"/>
                </a:lnTo>
                <a:lnTo>
                  <a:pt x="1151636" y="12700"/>
                </a:lnTo>
                <a:close/>
              </a:path>
              <a:path w="1151889" h="542289">
                <a:moveTo>
                  <a:pt x="12700" y="535685"/>
                </a:moveTo>
                <a:lnTo>
                  <a:pt x="6350" y="529335"/>
                </a:lnTo>
                <a:lnTo>
                  <a:pt x="12700" y="529335"/>
                </a:lnTo>
                <a:lnTo>
                  <a:pt x="12700" y="535685"/>
                </a:lnTo>
                <a:close/>
              </a:path>
              <a:path w="1151889" h="542289">
                <a:moveTo>
                  <a:pt x="1138936" y="535685"/>
                </a:moveTo>
                <a:lnTo>
                  <a:pt x="12700" y="535685"/>
                </a:lnTo>
                <a:lnTo>
                  <a:pt x="12700" y="529335"/>
                </a:lnTo>
                <a:lnTo>
                  <a:pt x="1138936" y="529335"/>
                </a:lnTo>
                <a:lnTo>
                  <a:pt x="1138936" y="535685"/>
                </a:lnTo>
                <a:close/>
              </a:path>
              <a:path w="1151889" h="542289">
                <a:moveTo>
                  <a:pt x="1151636" y="535685"/>
                </a:moveTo>
                <a:lnTo>
                  <a:pt x="1138936" y="535685"/>
                </a:lnTo>
                <a:lnTo>
                  <a:pt x="1145286" y="529335"/>
                </a:lnTo>
                <a:lnTo>
                  <a:pt x="1151636" y="529335"/>
                </a:lnTo>
                <a:lnTo>
                  <a:pt x="1151636" y="535685"/>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2" name="object 32"/>
          <p:cNvSpPr/>
          <p:nvPr/>
        </p:nvSpPr>
        <p:spPr>
          <a:xfrm>
            <a:off x="1846326" y="3931876"/>
            <a:ext cx="1124712" cy="531876"/>
          </a:xfrm>
          <a:prstGeom prst="rect">
            <a:avLst/>
          </a:prstGeom>
          <a:blipFill>
            <a:blip r:embed="rId2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33" name="object 33"/>
          <p:cNvSpPr/>
          <p:nvPr/>
        </p:nvSpPr>
        <p:spPr>
          <a:xfrm>
            <a:off x="1834388" y="3919220"/>
            <a:ext cx="1150620" cy="557530"/>
          </a:xfrm>
          <a:custGeom>
            <a:avLst/>
            <a:gdLst/>
            <a:ahLst/>
            <a:cxnLst/>
            <a:rect l="l" t="t" r="r" b="b"/>
            <a:pathLst>
              <a:path w="1150620" h="557529">
                <a:moveTo>
                  <a:pt x="1143762" y="557276"/>
                </a:moveTo>
                <a:lnTo>
                  <a:pt x="6350" y="557276"/>
                </a:lnTo>
                <a:lnTo>
                  <a:pt x="4381" y="556971"/>
                </a:lnTo>
                <a:lnTo>
                  <a:pt x="2616" y="556056"/>
                </a:lnTo>
                <a:lnTo>
                  <a:pt x="1206" y="554659"/>
                </a:lnTo>
                <a:lnTo>
                  <a:pt x="304" y="552881"/>
                </a:lnTo>
                <a:lnTo>
                  <a:pt x="0" y="550926"/>
                </a:lnTo>
                <a:lnTo>
                  <a:pt x="0" y="6350"/>
                </a:lnTo>
                <a:lnTo>
                  <a:pt x="6350" y="0"/>
                </a:lnTo>
                <a:lnTo>
                  <a:pt x="1143762" y="0"/>
                </a:lnTo>
                <a:lnTo>
                  <a:pt x="1150112" y="6350"/>
                </a:lnTo>
                <a:lnTo>
                  <a:pt x="12700" y="6350"/>
                </a:lnTo>
                <a:lnTo>
                  <a:pt x="6350" y="12700"/>
                </a:lnTo>
                <a:lnTo>
                  <a:pt x="12700" y="12700"/>
                </a:lnTo>
                <a:lnTo>
                  <a:pt x="12700" y="544576"/>
                </a:lnTo>
                <a:lnTo>
                  <a:pt x="6350" y="544576"/>
                </a:lnTo>
                <a:lnTo>
                  <a:pt x="12700" y="550926"/>
                </a:lnTo>
                <a:lnTo>
                  <a:pt x="1150112" y="550926"/>
                </a:lnTo>
                <a:lnTo>
                  <a:pt x="1149807" y="552881"/>
                </a:lnTo>
                <a:lnTo>
                  <a:pt x="1148892" y="554659"/>
                </a:lnTo>
                <a:lnTo>
                  <a:pt x="1147495" y="556056"/>
                </a:lnTo>
                <a:lnTo>
                  <a:pt x="1145717" y="556971"/>
                </a:lnTo>
                <a:lnTo>
                  <a:pt x="1143762" y="557276"/>
                </a:lnTo>
                <a:close/>
              </a:path>
              <a:path w="1150620" h="557529">
                <a:moveTo>
                  <a:pt x="12700" y="12700"/>
                </a:moveTo>
                <a:lnTo>
                  <a:pt x="6350" y="12700"/>
                </a:lnTo>
                <a:lnTo>
                  <a:pt x="12700" y="6350"/>
                </a:lnTo>
                <a:lnTo>
                  <a:pt x="12700" y="12700"/>
                </a:lnTo>
                <a:close/>
              </a:path>
              <a:path w="1150620" h="557529">
                <a:moveTo>
                  <a:pt x="1137412" y="12700"/>
                </a:moveTo>
                <a:lnTo>
                  <a:pt x="12700" y="12700"/>
                </a:lnTo>
                <a:lnTo>
                  <a:pt x="12700" y="6350"/>
                </a:lnTo>
                <a:lnTo>
                  <a:pt x="1137412" y="6350"/>
                </a:lnTo>
                <a:lnTo>
                  <a:pt x="1137412" y="12700"/>
                </a:lnTo>
                <a:close/>
              </a:path>
              <a:path w="1150620" h="557529">
                <a:moveTo>
                  <a:pt x="1137412" y="550926"/>
                </a:moveTo>
                <a:lnTo>
                  <a:pt x="1137412" y="6350"/>
                </a:lnTo>
                <a:lnTo>
                  <a:pt x="1143762" y="12700"/>
                </a:lnTo>
                <a:lnTo>
                  <a:pt x="1150112" y="12700"/>
                </a:lnTo>
                <a:lnTo>
                  <a:pt x="1150112" y="544576"/>
                </a:lnTo>
                <a:lnTo>
                  <a:pt x="1143762" y="544576"/>
                </a:lnTo>
                <a:lnTo>
                  <a:pt x="1137412" y="550926"/>
                </a:lnTo>
                <a:close/>
              </a:path>
              <a:path w="1150620" h="557529">
                <a:moveTo>
                  <a:pt x="1150112" y="12700"/>
                </a:moveTo>
                <a:lnTo>
                  <a:pt x="1143762" y="12700"/>
                </a:lnTo>
                <a:lnTo>
                  <a:pt x="1137412" y="6350"/>
                </a:lnTo>
                <a:lnTo>
                  <a:pt x="1150112" y="6350"/>
                </a:lnTo>
                <a:lnTo>
                  <a:pt x="1150112" y="12700"/>
                </a:lnTo>
                <a:close/>
              </a:path>
              <a:path w="1150620" h="557529">
                <a:moveTo>
                  <a:pt x="12700" y="550926"/>
                </a:moveTo>
                <a:lnTo>
                  <a:pt x="6350" y="544576"/>
                </a:lnTo>
                <a:lnTo>
                  <a:pt x="12700" y="544576"/>
                </a:lnTo>
                <a:lnTo>
                  <a:pt x="12700" y="550926"/>
                </a:lnTo>
                <a:close/>
              </a:path>
              <a:path w="1150620" h="557529">
                <a:moveTo>
                  <a:pt x="1137412" y="550926"/>
                </a:moveTo>
                <a:lnTo>
                  <a:pt x="12700" y="550926"/>
                </a:lnTo>
                <a:lnTo>
                  <a:pt x="12700" y="544576"/>
                </a:lnTo>
                <a:lnTo>
                  <a:pt x="1137412" y="544576"/>
                </a:lnTo>
                <a:lnTo>
                  <a:pt x="1137412" y="550926"/>
                </a:lnTo>
                <a:close/>
              </a:path>
              <a:path w="1150620" h="557529">
                <a:moveTo>
                  <a:pt x="1150112" y="550926"/>
                </a:moveTo>
                <a:lnTo>
                  <a:pt x="1137412" y="550926"/>
                </a:lnTo>
                <a:lnTo>
                  <a:pt x="1143762" y="544576"/>
                </a:lnTo>
                <a:lnTo>
                  <a:pt x="1150112" y="544576"/>
                </a:lnTo>
                <a:lnTo>
                  <a:pt x="1150112" y="550926"/>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5" name="object 35"/>
          <p:cNvSpPr/>
          <p:nvPr/>
        </p:nvSpPr>
        <p:spPr>
          <a:xfrm>
            <a:off x="2968244" y="3919220"/>
            <a:ext cx="1151890" cy="541020"/>
          </a:xfrm>
          <a:custGeom>
            <a:avLst/>
            <a:gdLst/>
            <a:ahLst/>
            <a:cxnLst/>
            <a:rect l="l" t="t" r="r" b="b"/>
            <a:pathLst>
              <a:path w="1151889" h="541020">
                <a:moveTo>
                  <a:pt x="1145285" y="540512"/>
                </a:moveTo>
                <a:lnTo>
                  <a:pt x="6350" y="540512"/>
                </a:lnTo>
                <a:lnTo>
                  <a:pt x="4381" y="540207"/>
                </a:lnTo>
                <a:lnTo>
                  <a:pt x="2616" y="539292"/>
                </a:lnTo>
                <a:lnTo>
                  <a:pt x="1206" y="537895"/>
                </a:lnTo>
                <a:lnTo>
                  <a:pt x="304" y="536117"/>
                </a:lnTo>
                <a:lnTo>
                  <a:pt x="0" y="534162"/>
                </a:lnTo>
                <a:lnTo>
                  <a:pt x="0" y="6350"/>
                </a:lnTo>
                <a:lnTo>
                  <a:pt x="6350" y="0"/>
                </a:lnTo>
                <a:lnTo>
                  <a:pt x="1145285" y="0"/>
                </a:lnTo>
                <a:lnTo>
                  <a:pt x="1151635" y="6350"/>
                </a:lnTo>
                <a:lnTo>
                  <a:pt x="12700" y="6350"/>
                </a:lnTo>
                <a:lnTo>
                  <a:pt x="6350" y="12700"/>
                </a:lnTo>
                <a:lnTo>
                  <a:pt x="12700" y="12700"/>
                </a:lnTo>
                <a:lnTo>
                  <a:pt x="12700" y="527812"/>
                </a:lnTo>
                <a:lnTo>
                  <a:pt x="6350" y="527812"/>
                </a:lnTo>
                <a:lnTo>
                  <a:pt x="12700" y="534162"/>
                </a:lnTo>
                <a:lnTo>
                  <a:pt x="1151635" y="534162"/>
                </a:lnTo>
                <a:lnTo>
                  <a:pt x="1151331" y="536117"/>
                </a:lnTo>
                <a:lnTo>
                  <a:pt x="1150429" y="537895"/>
                </a:lnTo>
                <a:lnTo>
                  <a:pt x="1149019" y="539292"/>
                </a:lnTo>
                <a:lnTo>
                  <a:pt x="1147254" y="540207"/>
                </a:lnTo>
                <a:lnTo>
                  <a:pt x="1145285" y="540512"/>
                </a:lnTo>
                <a:close/>
              </a:path>
              <a:path w="1151889" h="541020">
                <a:moveTo>
                  <a:pt x="12700" y="12700"/>
                </a:moveTo>
                <a:lnTo>
                  <a:pt x="6350" y="12700"/>
                </a:lnTo>
                <a:lnTo>
                  <a:pt x="12700" y="6350"/>
                </a:lnTo>
                <a:lnTo>
                  <a:pt x="12700" y="12700"/>
                </a:lnTo>
                <a:close/>
              </a:path>
              <a:path w="1151889" h="541020">
                <a:moveTo>
                  <a:pt x="1138935" y="12700"/>
                </a:moveTo>
                <a:lnTo>
                  <a:pt x="12700" y="12700"/>
                </a:lnTo>
                <a:lnTo>
                  <a:pt x="12700" y="6350"/>
                </a:lnTo>
                <a:lnTo>
                  <a:pt x="1138935" y="6350"/>
                </a:lnTo>
                <a:lnTo>
                  <a:pt x="1138935" y="12700"/>
                </a:lnTo>
                <a:close/>
              </a:path>
              <a:path w="1151889" h="541020">
                <a:moveTo>
                  <a:pt x="1138935" y="534162"/>
                </a:moveTo>
                <a:lnTo>
                  <a:pt x="1138935" y="6350"/>
                </a:lnTo>
                <a:lnTo>
                  <a:pt x="1145285" y="12700"/>
                </a:lnTo>
                <a:lnTo>
                  <a:pt x="1151635" y="12700"/>
                </a:lnTo>
                <a:lnTo>
                  <a:pt x="1151635" y="527812"/>
                </a:lnTo>
                <a:lnTo>
                  <a:pt x="1145285" y="527812"/>
                </a:lnTo>
                <a:lnTo>
                  <a:pt x="1138935" y="534162"/>
                </a:lnTo>
                <a:close/>
              </a:path>
              <a:path w="1151889" h="541020">
                <a:moveTo>
                  <a:pt x="1151635" y="12700"/>
                </a:moveTo>
                <a:lnTo>
                  <a:pt x="1145285" y="12700"/>
                </a:lnTo>
                <a:lnTo>
                  <a:pt x="1138935" y="6350"/>
                </a:lnTo>
                <a:lnTo>
                  <a:pt x="1151635" y="6350"/>
                </a:lnTo>
                <a:lnTo>
                  <a:pt x="1151635" y="12700"/>
                </a:lnTo>
                <a:close/>
              </a:path>
              <a:path w="1151889" h="541020">
                <a:moveTo>
                  <a:pt x="12700" y="534162"/>
                </a:moveTo>
                <a:lnTo>
                  <a:pt x="6350" y="527812"/>
                </a:lnTo>
                <a:lnTo>
                  <a:pt x="12700" y="527812"/>
                </a:lnTo>
                <a:lnTo>
                  <a:pt x="12700" y="534162"/>
                </a:lnTo>
                <a:close/>
              </a:path>
              <a:path w="1151889" h="541020">
                <a:moveTo>
                  <a:pt x="1138935" y="534162"/>
                </a:moveTo>
                <a:lnTo>
                  <a:pt x="12700" y="534162"/>
                </a:lnTo>
                <a:lnTo>
                  <a:pt x="12700" y="527812"/>
                </a:lnTo>
                <a:lnTo>
                  <a:pt x="1138935" y="527812"/>
                </a:lnTo>
                <a:lnTo>
                  <a:pt x="1138935" y="534162"/>
                </a:lnTo>
                <a:close/>
              </a:path>
              <a:path w="1151889" h="541020">
                <a:moveTo>
                  <a:pt x="1151635" y="534162"/>
                </a:moveTo>
                <a:lnTo>
                  <a:pt x="1138935" y="534162"/>
                </a:lnTo>
                <a:lnTo>
                  <a:pt x="1145285" y="527812"/>
                </a:lnTo>
                <a:lnTo>
                  <a:pt x="1151635" y="527812"/>
                </a:lnTo>
                <a:lnTo>
                  <a:pt x="1151635"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9" name="object 39"/>
          <p:cNvSpPr/>
          <p:nvPr/>
        </p:nvSpPr>
        <p:spPr>
          <a:xfrm>
            <a:off x="5237479" y="3919220"/>
            <a:ext cx="1151890" cy="541020"/>
          </a:xfrm>
          <a:custGeom>
            <a:avLst/>
            <a:gdLst/>
            <a:ahLst/>
            <a:cxnLst/>
            <a:rect l="l" t="t" r="r" b="b"/>
            <a:pathLst>
              <a:path w="1151889" h="541020">
                <a:moveTo>
                  <a:pt x="1145286" y="540512"/>
                </a:moveTo>
                <a:lnTo>
                  <a:pt x="6350" y="540512"/>
                </a:lnTo>
                <a:lnTo>
                  <a:pt x="4381" y="540207"/>
                </a:lnTo>
                <a:lnTo>
                  <a:pt x="2616" y="539292"/>
                </a:lnTo>
                <a:lnTo>
                  <a:pt x="1206" y="537895"/>
                </a:lnTo>
                <a:lnTo>
                  <a:pt x="304" y="536117"/>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17"/>
                </a:lnTo>
                <a:lnTo>
                  <a:pt x="1150416" y="537895"/>
                </a:lnTo>
                <a:lnTo>
                  <a:pt x="1149019" y="539292"/>
                </a:lnTo>
                <a:lnTo>
                  <a:pt x="1147241" y="540207"/>
                </a:lnTo>
                <a:lnTo>
                  <a:pt x="1145286" y="540512"/>
                </a:lnTo>
                <a:close/>
              </a:path>
              <a:path w="1151889" h="541020">
                <a:moveTo>
                  <a:pt x="12700" y="12700"/>
                </a:moveTo>
                <a:lnTo>
                  <a:pt x="6350" y="12700"/>
                </a:lnTo>
                <a:lnTo>
                  <a:pt x="12700" y="6350"/>
                </a:lnTo>
                <a:lnTo>
                  <a:pt x="12700" y="12700"/>
                </a:lnTo>
                <a:close/>
              </a:path>
              <a:path w="1151889" h="541020">
                <a:moveTo>
                  <a:pt x="1138936" y="12700"/>
                </a:moveTo>
                <a:lnTo>
                  <a:pt x="12700" y="12700"/>
                </a:lnTo>
                <a:lnTo>
                  <a:pt x="12700" y="6350"/>
                </a:lnTo>
                <a:lnTo>
                  <a:pt x="1138936" y="6350"/>
                </a:lnTo>
                <a:lnTo>
                  <a:pt x="1138936" y="12700"/>
                </a:lnTo>
                <a:close/>
              </a:path>
              <a:path w="1151889" h="541020">
                <a:moveTo>
                  <a:pt x="1138936" y="534162"/>
                </a:moveTo>
                <a:lnTo>
                  <a:pt x="1138936" y="6350"/>
                </a:lnTo>
                <a:lnTo>
                  <a:pt x="1145286" y="12700"/>
                </a:lnTo>
                <a:lnTo>
                  <a:pt x="1151636" y="12700"/>
                </a:lnTo>
                <a:lnTo>
                  <a:pt x="1151636" y="527812"/>
                </a:lnTo>
                <a:lnTo>
                  <a:pt x="1145286" y="527812"/>
                </a:lnTo>
                <a:lnTo>
                  <a:pt x="1138936" y="534162"/>
                </a:lnTo>
                <a:close/>
              </a:path>
              <a:path w="1151889" h="541020">
                <a:moveTo>
                  <a:pt x="1151636" y="12700"/>
                </a:moveTo>
                <a:lnTo>
                  <a:pt x="1145286" y="12700"/>
                </a:lnTo>
                <a:lnTo>
                  <a:pt x="1138936" y="6350"/>
                </a:lnTo>
                <a:lnTo>
                  <a:pt x="1151636" y="6350"/>
                </a:lnTo>
                <a:lnTo>
                  <a:pt x="1151636" y="12700"/>
                </a:lnTo>
                <a:close/>
              </a:path>
              <a:path w="1151889" h="541020">
                <a:moveTo>
                  <a:pt x="12700" y="534162"/>
                </a:moveTo>
                <a:lnTo>
                  <a:pt x="6350" y="527812"/>
                </a:lnTo>
                <a:lnTo>
                  <a:pt x="12700" y="527812"/>
                </a:lnTo>
                <a:lnTo>
                  <a:pt x="12700" y="534162"/>
                </a:lnTo>
                <a:close/>
              </a:path>
              <a:path w="1151889" h="541020">
                <a:moveTo>
                  <a:pt x="1138936" y="534162"/>
                </a:moveTo>
                <a:lnTo>
                  <a:pt x="12700" y="534162"/>
                </a:lnTo>
                <a:lnTo>
                  <a:pt x="12700" y="527812"/>
                </a:lnTo>
                <a:lnTo>
                  <a:pt x="1138936" y="527812"/>
                </a:lnTo>
                <a:lnTo>
                  <a:pt x="1138936" y="534162"/>
                </a:lnTo>
                <a:close/>
              </a:path>
              <a:path w="1151889"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1" name="object 41"/>
          <p:cNvSpPr/>
          <p:nvPr/>
        </p:nvSpPr>
        <p:spPr>
          <a:xfrm>
            <a:off x="6372859" y="3919220"/>
            <a:ext cx="1151890" cy="541020"/>
          </a:xfrm>
          <a:custGeom>
            <a:avLst/>
            <a:gdLst/>
            <a:ahLst/>
            <a:cxnLst/>
            <a:rect l="l" t="t" r="r" b="b"/>
            <a:pathLst>
              <a:path w="1151890" h="541020">
                <a:moveTo>
                  <a:pt x="1145286" y="540512"/>
                </a:moveTo>
                <a:lnTo>
                  <a:pt x="6350" y="540512"/>
                </a:lnTo>
                <a:lnTo>
                  <a:pt x="4381" y="540207"/>
                </a:lnTo>
                <a:lnTo>
                  <a:pt x="2616" y="539292"/>
                </a:lnTo>
                <a:lnTo>
                  <a:pt x="1206" y="537895"/>
                </a:lnTo>
                <a:lnTo>
                  <a:pt x="304" y="536117"/>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17"/>
                </a:lnTo>
                <a:lnTo>
                  <a:pt x="1150429" y="537895"/>
                </a:lnTo>
                <a:lnTo>
                  <a:pt x="1149019" y="539292"/>
                </a:lnTo>
                <a:lnTo>
                  <a:pt x="1147254" y="540207"/>
                </a:lnTo>
                <a:lnTo>
                  <a:pt x="1145286" y="540512"/>
                </a:lnTo>
                <a:close/>
              </a:path>
              <a:path w="1151890" h="541020">
                <a:moveTo>
                  <a:pt x="12700" y="12700"/>
                </a:moveTo>
                <a:lnTo>
                  <a:pt x="6350" y="12700"/>
                </a:lnTo>
                <a:lnTo>
                  <a:pt x="12700" y="6350"/>
                </a:lnTo>
                <a:lnTo>
                  <a:pt x="12700" y="12700"/>
                </a:lnTo>
                <a:close/>
              </a:path>
              <a:path w="1151890" h="541020">
                <a:moveTo>
                  <a:pt x="1138936" y="12700"/>
                </a:moveTo>
                <a:lnTo>
                  <a:pt x="12700" y="12700"/>
                </a:lnTo>
                <a:lnTo>
                  <a:pt x="12700" y="6350"/>
                </a:lnTo>
                <a:lnTo>
                  <a:pt x="1138936" y="6350"/>
                </a:lnTo>
                <a:lnTo>
                  <a:pt x="1138936" y="12700"/>
                </a:lnTo>
                <a:close/>
              </a:path>
              <a:path w="1151890" h="541020">
                <a:moveTo>
                  <a:pt x="1138936" y="534162"/>
                </a:moveTo>
                <a:lnTo>
                  <a:pt x="1138936" y="6350"/>
                </a:lnTo>
                <a:lnTo>
                  <a:pt x="1145286" y="12700"/>
                </a:lnTo>
                <a:lnTo>
                  <a:pt x="1151636" y="12700"/>
                </a:lnTo>
                <a:lnTo>
                  <a:pt x="1151636" y="527812"/>
                </a:lnTo>
                <a:lnTo>
                  <a:pt x="1145286" y="527812"/>
                </a:lnTo>
                <a:lnTo>
                  <a:pt x="1138936" y="534162"/>
                </a:lnTo>
                <a:close/>
              </a:path>
              <a:path w="1151890" h="541020">
                <a:moveTo>
                  <a:pt x="1151636" y="12700"/>
                </a:moveTo>
                <a:lnTo>
                  <a:pt x="1145286" y="12700"/>
                </a:lnTo>
                <a:lnTo>
                  <a:pt x="1138936" y="6350"/>
                </a:lnTo>
                <a:lnTo>
                  <a:pt x="1151636" y="6350"/>
                </a:lnTo>
                <a:lnTo>
                  <a:pt x="1151636" y="12700"/>
                </a:lnTo>
                <a:close/>
              </a:path>
              <a:path w="1151890" h="541020">
                <a:moveTo>
                  <a:pt x="12700" y="534162"/>
                </a:moveTo>
                <a:lnTo>
                  <a:pt x="6350" y="527812"/>
                </a:lnTo>
                <a:lnTo>
                  <a:pt x="12700" y="527812"/>
                </a:lnTo>
                <a:lnTo>
                  <a:pt x="12700" y="534162"/>
                </a:lnTo>
                <a:close/>
              </a:path>
              <a:path w="1151890" h="541020">
                <a:moveTo>
                  <a:pt x="1138936" y="534162"/>
                </a:moveTo>
                <a:lnTo>
                  <a:pt x="12700" y="534162"/>
                </a:lnTo>
                <a:lnTo>
                  <a:pt x="12700" y="527812"/>
                </a:lnTo>
                <a:lnTo>
                  <a:pt x="1138936" y="527812"/>
                </a:lnTo>
                <a:lnTo>
                  <a:pt x="1138936" y="534162"/>
                </a:lnTo>
                <a:close/>
              </a:path>
              <a:path w="1151890"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2" name="object 42"/>
          <p:cNvSpPr/>
          <p:nvPr/>
        </p:nvSpPr>
        <p:spPr>
          <a:xfrm>
            <a:off x="8653271" y="3940258"/>
            <a:ext cx="1126235" cy="515112"/>
          </a:xfrm>
          <a:prstGeom prst="rect">
            <a:avLst/>
          </a:prstGeom>
          <a:blipFill>
            <a:blip r:embed="rId2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43" name="object 43"/>
          <p:cNvSpPr/>
          <p:nvPr/>
        </p:nvSpPr>
        <p:spPr>
          <a:xfrm>
            <a:off x="8640571" y="3919220"/>
            <a:ext cx="1151890" cy="541020"/>
          </a:xfrm>
          <a:custGeom>
            <a:avLst/>
            <a:gdLst/>
            <a:ahLst/>
            <a:cxnLst/>
            <a:rect l="l" t="t" r="r" b="b"/>
            <a:pathLst>
              <a:path w="1151890" h="541020">
                <a:moveTo>
                  <a:pt x="1145285" y="540512"/>
                </a:moveTo>
                <a:lnTo>
                  <a:pt x="6350" y="540512"/>
                </a:lnTo>
                <a:lnTo>
                  <a:pt x="4394" y="540207"/>
                </a:lnTo>
                <a:lnTo>
                  <a:pt x="2616" y="539292"/>
                </a:lnTo>
                <a:lnTo>
                  <a:pt x="1219" y="537895"/>
                </a:lnTo>
                <a:lnTo>
                  <a:pt x="304" y="536117"/>
                </a:lnTo>
                <a:lnTo>
                  <a:pt x="0" y="534162"/>
                </a:lnTo>
                <a:lnTo>
                  <a:pt x="0" y="6350"/>
                </a:lnTo>
                <a:lnTo>
                  <a:pt x="6350" y="0"/>
                </a:lnTo>
                <a:lnTo>
                  <a:pt x="1145285" y="0"/>
                </a:lnTo>
                <a:lnTo>
                  <a:pt x="1151635" y="6350"/>
                </a:lnTo>
                <a:lnTo>
                  <a:pt x="12700" y="6350"/>
                </a:lnTo>
                <a:lnTo>
                  <a:pt x="6350" y="12700"/>
                </a:lnTo>
                <a:lnTo>
                  <a:pt x="12700" y="12700"/>
                </a:lnTo>
                <a:lnTo>
                  <a:pt x="12700" y="527812"/>
                </a:lnTo>
                <a:lnTo>
                  <a:pt x="6350" y="527812"/>
                </a:lnTo>
                <a:lnTo>
                  <a:pt x="12700" y="534162"/>
                </a:lnTo>
                <a:lnTo>
                  <a:pt x="1151635" y="534162"/>
                </a:lnTo>
                <a:lnTo>
                  <a:pt x="1151331" y="536117"/>
                </a:lnTo>
                <a:lnTo>
                  <a:pt x="1150429" y="537895"/>
                </a:lnTo>
                <a:lnTo>
                  <a:pt x="1149019" y="539292"/>
                </a:lnTo>
                <a:lnTo>
                  <a:pt x="1147254" y="540207"/>
                </a:lnTo>
                <a:lnTo>
                  <a:pt x="1145285" y="540512"/>
                </a:lnTo>
                <a:close/>
              </a:path>
              <a:path w="1151890" h="541020">
                <a:moveTo>
                  <a:pt x="12700" y="12700"/>
                </a:moveTo>
                <a:lnTo>
                  <a:pt x="6350" y="12700"/>
                </a:lnTo>
                <a:lnTo>
                  <a:pt x="12700" y="6350"/>
                </a:lnTo>
                <a:lnTo>
                  <a:pt x="12700" y="12700"/>
                </a:lnTo>
                <a:close/>
              </a:path>
              <a:path w="1151890" h="541020">
                <a:moveTo>
                  <a:pt x="1138935" y="12700"/>
                </a:moveTo>
                <a:lnTo>
                  <a:pt x="12700" y="12700"/>
                </a:lnTo>
                <a:lnTo>
                  <a:pt x="12700" y="6350"/>
                </a:lnTo>
                <a:lnTo>
                  <a:pt x="1138935" y="6350"/>
                </a:lnTo>
                <a:lnTo>
                  <a:pt x="1138935" y="12700"/>
                </a:lnTo>
                <a:close/>
              </a:path>
              <a:path w="1151890" h="541020">
                <a:moveTo>
                  <a:pt x="1138935" y="534162"/>
                </a:moveTo>
                <a:lnTo>
                  <a:pt x="1138935" y="6350"/>
                </a:lnTo>
                <a:lnTo>
                  <a:pt x="1145285" y="12700"/>
                </a:lnTo>
                <a:lnTo>
                  <a:pt x="1151635" y="12700"/>
                </a:lnTo>
                <a:lnTo>
                  <a:pt x="1151635" y="527812"/>
                </a:lnTo>
                <a:lnTo>
                  <a:pt x="1145285" y="527812"/>
                </a:lnTo>
                <a:lnTo>
                  <a:pt x="1138935" y="534162"/>
                </a:lnTo>
                <a:close/>
              </a:path>
              <a:path w="1151890" h="541020">
                <a:moveTo>
                  <a:pt x="1151635" y="12700"/>
                </a:moveTo>
                <a:lnTo>
                  <a:pt x="1145285" y="12700"/>
                </a:lnTo>
                <a:lnTo>
                  <a:pt x="1138935" y="6350"/>
                </a:lnTo>
                <a:lnTo>
                  <a:pt x="1151635" y="6350"/>
                </a:lnTo>
                <a:lnTo>
                  <a:pt x="1151635" y="12700"/>
                </a:lnTo>
                <a:close/>
              </a:path>
              <a:path w="1151890" h="541020">
                <a:moveTo>
                  <a:pt x="12700" y="534162"/>
                </a:moveTo>
                <a:lnTo>
                  <a:pt x="6350" y="527812"/>
                </a:lnTo>
                <a:lnTo>
                  <a:pt x="12700" y="527812"/>
                </a:lnTo>
                <a:lnTo>
                  <a:pt x="12700" y="534162"/>
                </a:lnTo>
                <a:close/>
              </a:path>
              <a:path w="1151890" h="541020">
                <a:moveTo>
                  <a:pt x="1138935" y="534162"/>
                </a:moveTo>
                <a:lnTo>
                  <a:pt x="12700" y="534162"/>
                </a:lnTo>
                <a:lnTo>
                  <a:pt x="12700" y="527812"/>
                </a:lnTo>
                <a:lnTo>
                  <a:pt x="1138935" y="527812"/>
                </a:lnTo>
                <a:lnTo>
                  <a:pt x="1138935" y="534162"/>
                </a:lnTo>
                <a:close/>
              </a:path>
              <a:path w="1151890" h="541020">
                <a:moveTo>
                  <a:pt x="1151635" y="534162"/>
                </a:moveTo>
                <a:lnTo>
                  <a:pt x="1138935" y="534162"/>
                </a:lnTo>
                <a:lnTo>
                  <a:pt x="1145285" y="527812"/>
                </a:lnTo>
                <a:lnTo>
                  <a:pt x="1151635" y="527812"/>
                </a:lnTo>
                <a:lnTo>
                  <a:pt x="1151635"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4" name="object 44"/>
          <p:cNvSpPr/>
          <p:nvPr/>
        </p:nvSpPr>
        <p:spPr>
          <a:xfrm>
            <a:off x="9782556" y="3940258"/>
            <a:ext cx="1126236" cy="515112"/>
          </a:xfrm>
          <a:prstGeom prst="rect">
            <a:avLst/>
          </a:prstGeom>
          <a:blipFill>
            <a:blip r:embed="rId2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45" name="object 45"/>
          <p:cNvSpPr/>
          <p:nvPr/>
        </p:nvSpPr>
        <p:spPr>
          <a:xfrm>
            <a:off x="9769856" y="3919220"/>
            <a:ext cx="1151890" cy="541020"/>
          </a:xfrm>
          <a:custGeom>
            <a:avLst/>
            <a:gdLst/>
            <a:ahLst/>
            <a:cxnLst/>
            <a:rect l="l" t="t" r="r" b="b"/>
            <a:pathLst>
              <a:path w="1151890" h="541020">
                <a:moveTo>
                  <a:pt x="1145286" y="540512"/>
                </a:moveTo>
                <a:lnTo>
                  <a:pt x="6350" y="540512"/>
                </a:lnTo>
                <a:lnTo>
                  <a:pt x="4381" y="540207"/>
                </a:lnTo>
                <a:lnTo>
                  <a:pt x="2616" y="539292"/>
                </a:lnTo>
                <a:lnTo>
                  <a:pt x="1206" y="537895"/>
                </a:lnTo>
                <a:lnTo>
                  <a:pt x="317" y="536117"/>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17"/>
                </a:lnTo>
                <a:lnTo>
                  <a:pt x="1150429" y="537895"/>
                </a:lnTo>
                <a:lnTo>
                  <a:pt x="1149019" y="539292"/>
                </a:lnTo>
                <a:lnTo>
                  <a:pt x="1147254" y="540207"/>
                </a:lnTo>
                <a:lnTo>
                  <a:pt x="1145286" y="540512"/>
                </a:lnTo>
                <a:close/>
              </a:path>
              <a:path w="1151890" h="541020">
                <a:moveTo>
                  <a:pt x="12700" y="12700"/>
                </a:moveTo>
                <a:lnTo>
                  <a:pt x="6350" y="12700"/>
                </a:lnTo>
                <a:lnTo>
                  <a:pt x="12700" y="6350"/>
                </a:lnTo>
                <a:lnTo>
                  <a:pt x="12700" y="12700"/>
                </a:lnTo>
                <a:close/>
              </a:path>
              <a:path w="1151890" h="541020">
                <a:moveTo>
                  <a:pt x="1138936" y="12700"/>
                </a:moveTo>
                <a:lnTo>
                  <a:pt x="12700" y="12700"/>
                </a:lnTo>
                <a:lnTo>
                  <a:pt x="12700" y="6350"/>
                </a:lnTo>
                <a:lnTo>
                  <a:pt x="1138936" y="6350"/>
                </a:lnTo>
                <a:lnTo>
                  <a:pt x="1138936" y="12700"/>
                </a:lnTo>
                <a:close/>
              </a:path>
              <a:path w="1151890" h="541020">
                <a:moveTo>
                  <a:pt x="1138936" y="534162"/>
                </a:moveTo>
                <a:lnTo>
                  <a:pt x="1138936" y="6350"/>
                </a:lnTo>
                <a:lnTo>
                  <a:pt x="1145286" y="12700"/>
                </a:lnTo>
                <a:lnTo>
                  <a:pt x="1151636" y="12700"/>
                </a:lnTo>
                <a:lnTo>
                  <a:pt x="1151636" y="527812"/>
                </a:lnTo>
                <a:lnTo>
                  <a:pt x="1145286" y="527812"/>
                </a:lnTo>
                <a:lnTo>
                  <a:pt x="1138936" y="534162"/>
                </a:lnTo>
                <a:close/>
              </a:path>
              <a:path w="1151890" h="541020">
                <a:moveTo>
                  <a:pt x="1151636" y="12700"/>
                </a:moveTo>
                <a:lnTo>
                  <a:pt x="1145286" y="12700"/>
                </a:lnTo>
                <a:lnTo>
                  <a:pt x="1138936" y="6350"/>
                </a:lnTo>
                <a:lnTo>
                  <a:pt x="1151636" y="6350"/>
                </a:lnTo>
                <a:lnTo>
                  <a:pt x="1151636" y="12700"/>
                </a:lnTo>
                <a:close/>
              </a:path>
              <a:path w="1151890" h="541020">
                <a:moveTo>
                  <a:pt x="12700" y="534162"/>
                </a:moveTo>
                <a:lnTo>
                  <a:pt x="6350" y="527812"/>
                </a:lnTo>
                <a:lnTo>
                  <a:pt x="12700" y="527812"/>
                </a:lnTo>
                <a:lnTo>
                  <a:pt x="12700" y="534162"/>
                </a:lnTo>
                <a:close/>
              </a:path>
              <a:path w="1151890" h="541020">
                <a:moveTo>
                  <a:pt x="1138936" y="534162"/>
                </a:moveTo>
                <a:lnTo>
                  <a:pt x="12700" y="534162"/>
                </a:lnTo>
                <a:lnTo>
                  <a:pt x="12700" y="527812"/>
                </a:lnTo>
                <a:lnTo>
                  <a:pt x="1138936" y="527812"/>
                </a:lnTo>
                <a:lnTo>
                  <a:pt x="1138936" y="534162"/>
                </a:lnTo>
                <a:close/>
              </a:path>
              <a:path w="1151890"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7" name="object 47"/>
          <p:cNvSpPr/>
          <p:nvPr/>
        </p:nvSpPr>
        <p:spPr>
          <a:xfrm>
            <a:off x="692912" y="4449571"/>
            <a:ext cx="1151890" cy="541020"/>
          </a:xfrm>
          <a:custGeom>
            <a:avLst/>
            <a:gdLst/>
            <a:ahLst/>
            <a:cxnLst/>
            <a:rect l="l" t="t" r="r" b="b"/>
            <a:pathLst>
              <a:path w="1151889" h="541020">
                <a:moveTo>
                  <a:pt x="1145286" y="540512"/>
                </a:moveTo>
                <a:lnTo>
                  <a:pt x="6350" y="540512"/>
                </a:lnTo>
                <a:lnTo>
                  <a:pt x="4381" y="540207"/>
                </a:lnTo>
                <a:lnTo>
                  <a:pt x="2616" y="539292"/>
                </a:lnTo>
                <a:lnTo>
                  <a:pt x="1206" y="537895"/>
                </a:lnTo>
                <a:lnTo>
                  <a:pt x="304" y="536117"/>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17"/>
                </a:lnTo>
                <a:lnTo>
                  <a:pt x="1150429" y="537895"/>
                </a:lnTo>
                <a:lnTo>
                  <a:pt x="1149019" y="539292"/>
                </a:lnTo>
                <a:lnTo>
                  <a:pt x="1147254" y="540207"/>
                </a:lnTo>
                <a:lnTo>
                  <a:pt x="1145286" y="540512"/>
                </a:lnTo>
                <a:close/>
              </a:path>
              <a:path w="1151889" h="541020">
                <a:moveTo>
                  <a:pt x="12700" y="12700"/>
                </a:moveTo>
                <a:lnTo>
                  <a:pt x="6350" y="12700"/>
                </a:lnTo>
                <a:lnTo>
                  <a:pt x="12700" y="6350"/>
                </a:lnTo>
                <a:lnTo>
                  <a:pt x="12700" y="12700"/>
                </a:lnTo>
                <a:close/>
              </a:path>
              <a:path w="1151889" h="541020">
                <a:moveTo>
                  <a:pt x="1138936" y="12700"/>
                </a:moveTo>
                <a:lnTo>
                  <a:pt x="12700" y="12700"/>
                </a:lnTo>
                <a:lnTo>
                  <a:pt x="12700" y="6350"/>
                </a:lnTo>
                <a:lnTo>
                  <a:pt x="1138936" y="6350"/>
                </a:lnTo>
                <a:lnTo>
                  <a:pt x="1138936" y="12700"/>
                </a:lnTo>
                <a:close/>
              </a:path>
              <a:path w="1151889" h="541020">
                <a:moveTo>
                  <a:pt x="1138936" y="534162"/>
                </a:moveTo>
                <a:lnTo>
                  <a:pt x="1138936" y="6350"/>
                </a:lnTo>
                <a:lnTo>
                  <a:pt x="1145286" y="12700"/>
                </a:lnTo>
                <a:lnTo>
                  <a:pt x="1151636" y="12700"/>
                </a:lnTo>
                <a:lnTo>
                  <a:pt x="1151636" y="527812"/>
                </a:lnTo>
                <a:lnTo>
                  <a:pt x="1145286" y="527812"/>
                </a:lnTo>
                <a:lnTo>
                  <a:pt x="1138936" y="534162"/>
                </a:lnTo>
                <a:close/>
              </a:path>
              <a:path w="1151889" h="541020">
                <a:moveTo>
                  <a:pt x="1151636" y="12700"/>
                </a:moveTo>
                <a:lnTo>
                  <a:pt x="1145286" y="12700"/>
                </a:lnTo>
                <a:lnTo>
                  <a:pt x="1138936" y="6350"/>
                </a:lnTo>
                <a:lnTo>
                  <a:pt x="1151636" y="6350"/>
                </a:lnTo>
                <a:lnTo>
                  <a:pt x="1151636" y="12700"/>
                </a:lnTo>
                <a:close/>
              </a:path>
              <a:path w="1151889" h="541020">
                <a:moveTo>
                  <a:pt x="12700" y="534162"/>
                </a:moveTo>
                <a:lnTo>
                  <a:pt x="6350" y="527812"/>
                </a:lnTo>
                <a:lnTo>
                  <a:pt x="12700" y="527812"/>
                </a:lnTo>
                <a:lnTo>
                  <a:pt x="12700" y="534162"/>
                </a:lnTo>
                <a:close/>
              </a:path>
              <a:path w="1151889" h="541020">
                <a:moveTo>
                  <a:pt x="1138936" y="534162"/>
                </a:moveTo>
                <a:lnTo>
                  <a:pt x="12700" y="534162"/>
                </a:lnTo>
                <a:lnTo>
                  <a:pt x="12700" y="527812"/>
                </a:lnTo>
                <a:lnTo>
                  <a:pt x="1138936" y="527812"/>
                </a:lnTo>
                <a:lnTo>
                  <a:pt x="1138936" y="534162"/>
                </a:lnTo>
                <a:close/>
              </a:path>
              <a:path w="1151889"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9" name="object 49"/>
          <p:cNvSpPr/>
          <p:nvPr/>
        </p:nvSpPr>
        <p:spPr>
          <a:xfrm>
            <a:off x="1832864" y="4449571"/>
            <a:ext cx="1151890" cy="541020"/>
          </a:xfrm>
          <a:custGeom>
            <a:avLst/>
            <a:gdLst/>
            <a:ahLst/>
            <a:cxnLst/>
            <a:rect l="l" t="t" r="r" b="b"/>
            <a:pathLst>
              <a:path w="1151889" h="541020">
                <a:moveTo>
                  <a:pt x="1145286" y="540512"/>
                </a:moveTo>
                <a:lnTo>
                  <a:pt x="6350" y="540512"/>
                </a:lnTo>
                <a:lnTo>
                  <a:pt x="4381" y="540207"/>
                </a:lnTo>
                <a:lnTo>
                  <a:pt x="2616" y="539292"/>
                </a:lnTo>
                <a:lnTo>
                  <a:pt x="1206" y="537895"/>
                </a:lnTo>
                <a:lnTo>
                  <a:pt x="304" y="536117"/>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17"/>
                </a:lnTo>
                <a:lnTo>
                  <a:pt x="1150429" y="537895"/>
                </a:lnTo>
                <a:lnTo>
                  <a:pt x="1149019" y="539292"/>
                </a:lnTo>
                <a:lnTo>
                  <a:pt x="1147254" y="540207"/>
                </a:lnTo>
                <a:lnTo>
                  <a:pt x="1145286" y="540512"/>
                </a:lnTo>
                <a:close/>
              </a:path>
              <a:path w="1151889" h="541020">
                <a:moveTo>
                  <a:pt x="12700" y="12700"/>
                </a:moveTo>
                <a:lnTo>
                  <a:pt x="6350" y="12700"/>
                </a:lnTo>
                <a:lnTo>
                  <a:pt x="12700" y="6350"/>
                </a:lnTo>
                <a:lnTo>
                  <a:pt x="12700" y="12700"/>
                </a:lnTo>
                <a:close/>
              </a:path>
              <a:path w="1151889" h="541020">
                <a:moveTo>
                  <a:pt x="1138936" y="12700"/>
                </a:moveTo>
                <a:lnTo>
                  <a:pt x="12700" y="12700"/>
                </a:lnTo>
                <a:lnTo>
                  <a:pt x="12700" y="6350"/>
                </a:lnTo>
                <a:lnTo>
                  <a:pt x="1138936" y="6350"/>
                </a:lnTo>
                <a:lnTo>
                  <a:pt x="1138936" y="12700"/>
                </a:lnTo>
                <a:close/>
              </a:path>
              <a:path w="1151889" h="541020">
                <a:moveTo>
                  <a:pt x="1138936" y="534162"/>
                </a:moveTo>
                <a:lnTo>
                  <a:pt x="1138936" y="6350"/>
                </a:lnTo>
                <a:lnTo>
                  <a:pt x="1145286" y="12700"/>
                </a:lnTo>
                <a:lnTo>
                  <a:pt x="1151636" y="12700"/>
                </a:lnTo>
                <a:lnTo>
                  <a:pt x="1151636" y="527812"/>
                </a:lnTo>
                <a:lnTo>
                  <a:pt x="1145286" y="527812"/>
                </a:lnTo>
                <a:lnTo>
                  <a:pt x="1138936" y="534162"/>
                </a:lnTo>
                <a:close/>
              </a:path>
              <a:path w="1151889" h="541020">
                <a:moveTo>
                  <a:pt x="1151636" y="12700"/>
                </a:moveTo>
                <a:lnTo>
                  <a:pt x="1145286" y="12700"/>
                </a:lnTo>
                <a:lnTo>
                  <a:pt x="1138936" y="6350"/>
                </a:lnTo>
                <a:lnTo>
                  <a:pt x="1151636" y="6350"/>
                </a:lnTo>
                <a:lnTo>
                  <a:pt x="1151636" y="12700"/>
                </a:lnTo>
                <a:close/>
              </a:path>
              <a:path w="1151889" h="541020">
                <a:moveTo>
                  <a:pt x="12700" y="534162"/>
                </a:moveTo>
                <a:lnTo>
                  <a:pt x="6350" y="527812"/>
                </a:lnTo>
                <a:lnTo>
                  <a:pt x="12700" y="527812"/>
                </a:lnTo>
                <a:lnTo>
                  <a:pt x="12700" y="534162"/>
                </a:lnTo>
                <a:close/>
              </a:path>
              <a:path w="1151889" h="541020">
                <a:moveTo>
                  <a:pt x="1138936" y="534162"/>
                </a:moveTo>
                <a:lnTo>
                  <a:pt x="12700" y="534162"/>
                </a:lnTo>
                <a:lnTo>
                  <a:pt x="12700" y="527812"/>
                </a:lnTo>
                <a:lnTo>
                  <a:pt x="1138936" y="527812"/>
                </a:lnTo>
                <a:lnTo>
                  <a:pt x="1138936" y="534162"/>
                </a:lnTo>
                <a:close/>
              </a:path>
              <a:path w="1151889"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0" name="object 50"/>
          <p:cNvSpPr/>
          <p:nvPr/>
        </p:nvSpPr>
        <p:spPr>
          <a:xfrm>
            <a:off x="2980944" y="4462271"/>
            <a:ext cx="1124711" cy="515112"/>
          </a:xfrm>
          <a:prstGeom prst="rect">
            <a:avLst/>
          </a:prstGeom>
          <a:blipFill>
            <a:blip r:embed="rId25"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51" name="object 51"/>
          <p:cNvSpPr/>
          <p:nvPr/>
        </p:nvSpPr>
        <p:spPr>
          <a:xfrm>
            <a:off x="2968244" y="4449571"/>
            <a:ext cx="1150620" cy="541020"/>
          </a:xfrm>
          <a:custGeom>
            <a:avLst/>
            <a:gdLst/>
            <a:ahLst/>
            <a:cxnLst/>
            <a:rect l="l" t="t" r="r" b="b"/>
            <a:pathLst>
              <a:path w="1150620" h="541020">
                <a:moveTo>
                  <a:pt x="1143761" y="540512"/>
                </a:moveTo>
                <a:lnTo>
                  <a:pt x="6350" y="540512"/>
                </a:lnTo>
                <a:lnTo>
                  <a:pt x="4381" y="540207"/>
                </a:lnTo>
                <a:lnTo>
                  <a:pt x="2616" y="539292"/>
                </a:lnTo>
                <a:lnTo>
                  <a:pt x="1206" y="537895"/>
                </a:lnTo>
                <a:lnTo>
                  <a:pt x="304" y="536117"/>
                </a:lnTo>
                <a:lnTo>
                  <a:pt x="0" y="534162"/>
                </a:lnTo>
                <a:lnTo>
                  <a:pt x="0" y="6350"/>
                </a:lnTo>
                <a:lnTo>
                  <a:pt x="6350" y="0"/>
                </a:lnTo>
                <a:lnTo>
                  <a:pt x="1143761" y="0"/>
                </a:lnTo>
                <a:lnTo>
                  <a:pt x="1150111" y="6350"/>
                </a:lnTo>
                <a:lnTo>
                  <a:pt x="12700" y="6350"/>
                </a:lnTo>
                <a:lnTo>
                  <a:pt x="6350" y="12700"/>
                </a:lnTo>
                <a:lnTo>
                  <a:pt x="12700" y="12700"/>
                </a:lnTo>
                <a:lnTo>
                  <a:pt x="12700" y="527812"/>
                </a:lnTo>
                <a:lnTo>
                  <a:pt x="6350" y="527812"/>
                </a:lnTo>
                <a:lnTo>
                  <a:pt x="12700" y="534162"/>
                </a:lnTo>
                <a:lnTo>
                  <a:pt x="1150111" y="534162"/>
                </a:lnTo>
                <a:lnTo>
                  <a:pt x="1149807" y="536117"/>
                </a:lnTo>
                <a:lnTo>
                  <a:pt x="1148892" y="537895"/>
                </a:lnTo>
                <a:lnTo>
                  <a:pt x="1147495" y="539292"/>
                </a:lnTo>
                <a:lnTo>
                  <a:pt x="1145717" y="540207"/>
                </a:lnTo>
                <a:lnTo>
                  <a:pt x="1143761" y="540512"/>
                </a:lnTo>
                <a:close/>
              </a:path>
              <a:path w="1150620" h="541020">
                <a:moveTo>
                  <a:pt x="12700" y="12700"/>
                </a:moveTo>
                <a:lnTo>
                  <a:pt x="6350" y="12700"/>
                </a:lnTo>
                <a:lnTo>
                  <a:pt x="12700" y="6350"/>
                </a:lnTo>
                <a:lnTo>
                  <a:pt x="12700" y="12700"/>
                </a:lnTo>
                <a:close/>
              </a:path>
              <a:path w="1150620" h="541020">
                <a:moveTo>
                  <a:pt x="1137411" y="12700"/>
                </a:moveTo>
                <a:lnTo>
                  <a:pt x="12700" y="12700"/>
                </a:lnTo>
                <a:lnTo>
                  <a:pt x="12700" y="6350"/>
                </a:lnTo>
                <a:lnTo>
                  <a:pt x="1137411" y="6350"/>
                </a:lnTo>
                <a:lnTo>
                  <a:pt x="1137411" y="12700"/>
                </a:lnTo>
                <a:close/>
              </a:path>
              <a:path w="1150620" h="541020">
                <a:moveTo>
                  <a:pt x="1137411" y="534162"/>
                </a:moveTo>
                <a:lnTo>
                  <a:pt x="1137411" y="6350"/>
                </a:lnTo>
                <a:lnTo>
                  <a:pt x="1143761" y="12700"/>
                </a:lnTo>
                <a:lnTo>
                  <a:pt x="1150111" y="12700"/>
                </a:lnTo>
                <a:lnTo>
                  <a:pt x="1150111" y="527812"/>
                </a:lnTo>
                <a:lnTo>
                  <a:pt x="1143761" y="527812"/>
                </a:lnTo>
                <a:lnTo>
                  <a:pt x="1137411" y="534162"/>
                </a:lnTo>
                <a:close/>
              </a:path>
              <a:path w="1150620" h="541020">
                <a:moveTo>
                  <a:pt x="1150111" y="12700"/>
                </a:moveTo>
                <a:lnTo>
                  <a:pt x="1143761" y="12700"/>
                </a:lnTo>
                <a:lnTo>
                  <a:pt x="1137411" y="6350"/>
                </a:lnTo>
                <a:lnTo>
                  <a:pt x="1150111" y="6350"/>
                </a:lnTo>
                <a:lnTo>
                  <a:pt x="1150111" y="12700"/>
                </a:lnTo>
                <a:close/>
              </a:path>
              <a:path w="1150620" h="541020">
                <a:moveTo>
                  <a:pt x="12700" y="534162"/>
                </a:moveTo>
                <a:lnTo>
                  <a:pt x="6350" y="527812"/>
                </a:lnTo>
                <a:lnTo>
                  <a:pt x="12700" y="527812"/>
                </a:lnTo>
                <a:lnTo>
                  <a:pt x="12700" y="534162"/>
                </a:lnTo>
                <a:close/>
              </a:path>
              <a:path w="1150620" h="541020">
                <a:moveTo>
                  <a:pt x="1137411" y="534162"/>
                </a:moveTo>
                <a:lnTo>
                  <a:pt x="12700" y="534162"/>
                </a:lnTo>
                <a:lnTo>
                  <a:pt x="12700" y="527812"/>
                </a:lnTo>
                <a:lnTo>
                  <a:pt x="1137411" y="527812"/>
                </a:lnTo>
                <a:lnTo>
                  <a:pt x="1137411" y="534162"/>
                </a:lnTo>
                <a:close/>
              </a:path>
              <a:path w="1150620" h="541020">
                <a:moveTo>
                  <a:pt x="1150111" y="534162"/>
                </a:moveTo>
                <a:lnTo>
                  <a:pt x="1137411" y="534162"/>
                </a:lnTo>
                <a:lnTo>
                  <a:pt x="1143761" y="527812"/>
                </a:lnTo>
                <a:lnTo>
                  <a:pt x="1150111" y="527812"/>
                </a:lnTo>
                <a:lnTo>
                  <a:pt x="1150111"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3" name="object 53"/>
          <p:cNvSpPr/>
          <p:nvPr/>
        </p:nvSpPr>
        <p:spPr>
          <a:xfrm>
            <a:off x="4102100" y="4449571"/>
            <a:ext cx="1151890" cy="541020"/>
          </a:xfrm>
          <a:custGeom>
            <a:avLst/>
            <a:gdLst/>
            <a:ahLst/>
            <a:cxnLst/>
            <a:rect l="l" t="t" r="r" b="b"/>
            <a:pathLst>
              <a:path w="1151889" h="541020">
                <a:moveTo>
                  <a:pt x="1145286" y="540512"/>
                </a:moveTo>
                <a:lnTo>
                  <a:pt x="6350" y="540512"/>
                </a:lnTo>
                <a:lnTo>
                  <a:pt x="4381" y="540207"/>
                </a:lnTo>
                <a:lnTo>
                  <a:pt x="2616" y="539292"/>
                </a:lnTo>
                <a:lnTo>
                  <a:pt x="1206" y="537895"/>
                </a:lnTo>
                <a:lnTo>
                  <a:pt x="304" y="536117"/>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17"/>
                </a:lnTo>
                <a:lnTo>
                  <a:pt x="1150429" y="537895"/>
                </a:lnTo>
                <a:lnTo>
                  <a:pt x="1149019" y="539292"/>
                </a:lnTo>
                <a:lnTo>
                  <a:pt x="1147254" y="540207"/>
                </a:lnTo>
                <a:lnTo>
                  <a:pt x="1145286" y="540512"/>
                </a:lnTo>
                <a:close/>
              </a:path>
              <a:path w="1151889" h="541020">
                <a:moveTo>
                  <a:pt x="12700" y="12700"/>
                </a:moveTo>
                <a:lnTo>
                  <a:pt x="6350" y="12700"/>
                </a:lnTo>
                <a:lnTo>
                  <a:pt x="12700" y="6350"/>
                </a:lnTo>
                <a:lnTo>
                  <a:pt x="12700" y="12700"/>
                </a:lnTo>
                <a:close/>
              </a:path>
              <a:path w="1151889" h="541020">
                <a:moveTo>
                  <a:pt x="1138936" y="12700"/>
                </a:moveTo>
                <a:lnTo>
                  <a:pt x="12700" y="12700"/>
                </a:lnTo>
                <a:lnTo>
                  <a:pt x="12700" y="6350"/>
                </a:lnTo>
                <a:lnTo>
                  <a:pt x="1138936" y="6350"/>
                </a:lnTo>
                <a:lnTo>
                  <a:pt x="1138936" y="12700"/>
                </a:lnTo>
                <a:close/>
              </a:path>
              <a:path w="1151889" h="541020">
                <a:moveTo>
                  <a:pt x="1138936" y="534162"/>
                </a:moveTo>
                <a:lnTo>
                  <a:pt x="1138936" y="6350"/>
                </a:lnTo>
                <a:lnTo>
                  <a:pt x="1145286" y="12700"/>
                </a:lnTo>
                <a:lnTo>
                  <a:pt x="1151636" y="12700"/>
                </a:lnTo>
                <a:lnTo>
                  <a:pt x="1151636" y="527812"/>
                </a:lnTo>
                <a:lnTo>
                  <a:pt x="1145286" y="527812"/>
                </a:lnTo>
                <a:lnTo>
                  <a:pt x="1138936" y="534162"/>
                </a:lnTo>
                <a:close/>
              </a:path>
              <a:path w="1151889" h="541020">
                <a:moveTo>
                  <a:pt x="1151636" y="12700"/>
                </a:moveTo>
                <a:lnTo>
                  <a:pt x="1145286" y="12700"/>
                </a:lnTo>
                <a:lnTo>
                  <a:pt x="1138936" y="6350"/>
                </a:lnTo>
                <a:lnTo>
                  <a:pt x="1151636" y="6350"/>
                </a:lnTo>
                <a:lnTo>
                  <a:pt x="1151636" y="12700"/>
                </a:lnTo>
                <a:close/>
              </a:path>
              <a:path w="1151889" h="541020">
                <a:moveTo>
                  <a:pt x="12700" y="534162"/>
                </a:moveTo>
                <a:lnTo>
                  <a:pt x="6350" y="527812"/>
                </a:lnTo>
                <a:lnTo>
                  <a:pt x="12700" y="527812"/>
                </a:lnTo>
                <a:lnTo>
                  <a:pt x="12700" y="534162"/>
                </a:lnTo>
                <a:close/>
              </a:path>
              <a:path w="1151889" h="541020">
                <a:moveTo>
                  <a:pt x="1138936" y="534162"/>
                </a:moveTo>
                <a:lnTo>
                  <a:pt x="12700" y="534162"/>
                </a:lnTo>
                <a:lnTo>
                  <a:pt x="12700" y="527812"/>
                </a:lnTo>
                <a:lnTo>
                  <a:pt x="1138936" y="527812"/>
                </a:lnTo>
                <a:lnTo>
                  <a:pt x="1138936" y="534162"/>
                </a:lnTo>
                <a:close/>
              </a:path>
              <a:path w="1151889"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6" name="object 56"/>
          <p:cNvSpPr/>
          <p:nvPr/>
        </p:nvSpPr>
        <p:spPr>
          <a:xfrm>
            <a:off x="7519416" y="4462271"/>
            <a:ext cx="1126235" cy="515112"/>
          </a:xfrm>
          <a:prstGeom prst="rect">
            <a:avLst/>
          </a:prstGeom>
          <a:blipFill>
            <a:blip r:embed="rId26"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57" name="object 57"/>
          <p:cNvSpPr/>
          <p:nvPr/>
        </p:nvSpPr>
        <p:spPr>
          <a:xfrm>
            <a:off x="7506716" y="4449571"/>
            <a:ext cx="1151890" cy="541020"/>
          </a:xfrm>
          <a:custGeom>
            <a:avLst/>
            <a:gdLst/>
            <a:ahLst/>
            <a:cxnLst/>
            <a:rect l="l" t="t" r="r" b="b"/>
            <a:pathLst>
              <a:path w="1151890" h="541020">
                <a:moveTo>
                  <a:pt x="1145285" y="540512"/>
                </a:moveTo>
                <a:lnTo>
                  <a:pt x="6350" y="540512"/>
                </a:lnTo>
                <a:lnTo>
                  <a:pt x="4381" y="540207"/>
                </a:lnTo>
                <a:lnTo>
                  <a:pt x="2616" y="539292"/>
                </a:lnTo>
                <a:lnTo>
                  <a:pt x="1206" y="537895"/>
                </a:lnTo>
                <a:lnTo>
                  <a:pt x="304" y="536117"/>
                </a:lnTo>
                <a:lnTo>
                  <a:pt x="0" y="534162"/>
                </a:lnTo>
                <a:lnTo>
                  <a:pt x="0" y="6350"/>
                </a:lnTo>
                <a:lnTo>
                  <a:pt x="6350" y="0"/>
                </a:lnTo>
                <a:lnTo>
                  <a:pt x="1145285" y="0"/>
                </a:lnTo>
                <a:lnTo>
                  <a:pt x="1151635" y="6350"/>
                </a:lnTo>
                <a:lnTo>
                  <a:pt x="12700" y="6350"/>
                </a:lnTo>
                <a:lnTo>
                  <a:pt x="6350" y="12700"/>
                </a:lnTo>
                <a:lnTo>
                  <a:pt x="12700" y="12700"/>
                </a:lnTo>
                <a:lnTo>
                  <a:pt x="12700" y="527812"/>
                </a:lnTo>
                <a:lnTo>
                  <a:pt x="6350" y="527812"/>
                </a:lnTo>
                <a:lnTo>
                  <a:pt x="12700" y="534162"/>
                </a:lnTo>
                <a:lnTo>
                  <a:pt x="1151635" y="534162"/>
                </a:lnTo>
                <a:lnTo>
                  <a:pt x="1151331" y="536117"/>
                </a:lnTo>
                <a:lnTo>
                  <a:pt x="1150416" y="537895"/>
                </a:lnTo>
                <a:lnTo>
                  <a:pt x="1149019" y="539292"/>
                </a:lnTo>
                <a:lnTo>
                  <a:pt x="1147241" y="540207"/>
                </a:lnTo>
                <a:lnTo>
                  <a:pt x="1145285" y="540512"/>
                </a:lnTo>
                <a:close/>
              </a:path>
              <a:path w="1151890" h="541020">
                <a:moveTo>
                  <a:pt x="12700" y="12700"/>
                </a:moveTo>
                <a:lnTo>
                  <a:pt x="6350" y="12700"/>
                </a:lnTo>
                <a:lnTo>
                  <a:pt x="12700" y="6350"/>
                </a:lnTo>
                <a:lnTo>
                  <a:pt x="12700" y="12700"/>
                </a:lnTo>
                <a:close/>
              </a:path>
              <a:path w="1151890" h="541020">
                <a:moveTo>
                  <a:pt x="1138935" y="12700"/>
                </a:moveTo>
                <a:lnTo>
                  <a:pt x="12700" y="12700"/>
                </a:lnTo>
                <a:lnTo>
                  <a:pt x="12700" y="6350"/>
                </a:lnTo>
                <a:lnTo>
                  <a:pt x="1138935" y="6350"/>
                </a:lnTo>
                <a:lnTo>
                  <a:pt x="1138935" y="12700"/>
                </a:lnTo>
                <a:close/>
              </a:path>
              <a:path w="1151890" h="541020">
                <a:moveTo>
                  <a:pt x="1138935" y="534162"/>
                </a:moveTo>
                <a:lnTo>
                  <a:pt x="1138935" y="6350"/>
                </a:lnTo>
                <a:lnTo>
                  <a:pt x="1145285" y="12700"/>
                </a:lnTo>
                <a:lnTo>
                  <a:pt x="1151635" y="12700"/>
                </a:lnTo>
                <a:lnTo>
                  <a:pt x="1151635" y="527812"/>
                </a:lnTo>
                <a:lnTo>
                  <a:pt x="1145285" y="527812"/>
                </a:lnTo>
                <a:lnTo>
                  <a:pt x="1138935" y="534162"/>
                </a:lnTo>
                <a:close/>
              </a:path>
              <a:path w="1151890" h="541020">
                <a:moveTo>
                  <a:pt x="1151635" y="12700"/>
                </a:moveTo>
                <a:lnTo>
                  <a:pt x="1145285" y="12700"/>
                </a:lnTo>
                <a:lnTo>
                  <a:pt x="1138935" y="6350"/>
                </a:lnTo>
                <a:lnTo>
                  <a:pt x="1151635" y="6350"/>
                </a:lnTo>
                <a:lnTo>
                  <a:pt x="1151635" y="12700"/>
                </a:lnTo>
                <a:close/>
              </a:path>
              <a:path w="1151890" h="541020">
                <a:moveTo>
                  <a:pt x="12700" y="534162"/>
                </a:moveTo>
                <a:lnTo>
                  <a:pt x="6350" y="527812"/>
                </a:lnTo>
                <a:lnTo>
                  <a:pt x="12700" y="527812"/>
                </a:lnTo>
                <a:lnTo>
                  <a:pt x="12700" y="534162"/>
                </a:lnTo>
                <a:close/>
              </a:path>
              <a:path w="1151890" h="541020">
                <a:moveTo>
                  <a:pt x="1138935" y="534162"/>
                </a:moveTo>
                <a:lnTo>
                  <a:pt x="12700" y="534162"/>
                </a:lnTo>
                <a:lnTo>
                  <a:pt x="12700" y="527812"/>
                </a:lnTo>
                <a:lnTo>
                  <a:pt x="1138935" y="527812"/>
                </a:lnTo>
                <a:lnTo>
                  <a:pt x="1138935" y="534162"/>
                </a:lnTo>
                <a:close/>
              </a:path>
              <a:path w="1151890" h="541020">
                <a:moveTo>
                  <a:pt x="1151635" y="534162"/>
                </a:moveTo>
                <a:lnTo>
                  <a:pt x="1138935" y="534162"/>
                </a:lnTo>
                <a:lnTo>
                  <a:pt x="1145285" y="527812"/>
                </a:lnTo>
                <a:lnTo>
                  <a:pt x="1151635" y="527812"/>
                </a:lnTo>
                <a:lnTo>
                  <a:pt x="1151635"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9" name="object 59"/>
          <p:cNvSpPr/>
          <p:nvPr/>
        </p:nvSpPr>
        <p:spPr>
          <a:xfrm>
            <a:off x="8640571" y="4449571"/>
            <a:ext cx="1151890" cy="541020"/>
          </a:xfrm>
          <a:custGeom>
            <a:avLst/>
            <a:gdLst/>
            <a:ahLst/>
            <a:cxnLst/>
            <a:rect l="l" t="t" r="r" b="b"/>
            <a:pathLst>
              <a:path w="1151890" h="541020">
                <a:moveTo>
                  <a:pt x="1145285" y="540512"/>
                </a:moveTo>
                <a:lnTo>
                  <a:pt x="6350" y="540512"/>
                </a:lnTo>
                <a:lnTo>
                  <a:pt x="4394" y="540207"/>
                </a:lnTo>
                <a:lnTo>
                  <a:pt x="2616" y="539292"/>
                </a:lnTo>
                <a:lnTo>
                  <a:pt x="1219" y="537895"/>
                </a:lnTo>
                <a:lnTo>
                  <a:pt x="304" y="536117"/>
                </a:lnTo>
                <a:lnTo>
                  <a:pt x="0" y="534162"/>
                </a:lnTo>
                <a:lnTo>
                  <a:pt x="0" y="6350"/>
                </a:lnTo>
                <a:lnTo>
                  <a:pt x="6350" y="0"/>
                </a:lnTo>
                <a:lnTo>
                  <a:pt x="1145285" y="0"/>
                </a:lnTo>
                <a:lnTo>
                  <a:pt x="1151635" y="6350"/>
                </a:lnTo>
                <a:lnTo>
                  <a:pt x="12700" y="6350"/>
                </a:lnTo>
                <a:lnTo>
                  <a:pt x="6350" y="12700"/>
                </a:lnTo>
                <a:lnTo>
                  <a:pt x="12700" y="12700"/>
                </a:lnTo>
                <a:lnTo>
                  <a:pt x="12700" y="527812"/>
                </a:lnTo>
                <a:lnTo>
                  <a:pt x="6350" y="527812"/>
                </a:lnTo>
                <a:lnTo>
                  <a:pt x="12700" y="534162"/>
                </a:lnTo>
                <a:lnTo>
                  <a:pt x="1151635" y="534162"/>
                </a:lnTo>
                <a:lnTo>
                  <a:pt x="1151331" y="536117"/>
                </a:lnTo>
                <a:lnTo>
                  <a:pt x="1150429" y="537895"/>
                </a:lnTo>
                <a:lnTo>
                  <a:pt x="1149019" y="539292"/>
                </a:lnTo>
                <a:lnTo>
                  <a:pt x="1147254" y="540207"/>
                </a:lnTo>
                <a:lnTo>
                  <a:pt x="1145285" y="540512"/>
                </a:lnTo>
                <a:close/>
              </a:path>
              <a:path w="1151890" h="541020">
                <a:moveTo>
                  <a:pt x="12700" y="12700"/>
                </a:moveTo>
                <a:lnTo>
                  <a:pt x="6350" y="12700"/>
                </a:lnTo>
                <a:lnTo>
                  <a:pt x="12700" y="6350"/>
                </a:lnTo>
                <a:lnTo>
                  <a:pt x="12700" y="12700"/>
                </a:lnTo>
                <a:close/>
              </a:path>
              <a:path w="1151890" h="541020">
                <a:moveTo>
                  <a:pt x="1138935" y="12700"/>
                </a:moveTo>
                <a:lnTo>
                  <a:pt x="12700" y="12700"/>
                </a:lnTo>
                <a:lnTo>
                  <a:pt x="12700" y="6350"/>
                </a:lnTo>
                <a:lnTo>
                  <a:pt x="1138935" y="6350"/>
                </a:lnTo>
                <a:lnTo>
                  <a:pt x="1138935" y="12700"/>
                </a:lnTo>
                <a:close/>
              </a:path>
              <a:path w="1151890" h="541020">
                <a:moveTo>
                  <a:pt x="1138935" y="534162"/>
                </a:moveTo>
                <a:lnTo>
                  <a:pt x="1138935" y="6350"/>
                </a:lnTo>
                <a:lnTo>
                  <a:pt x="1145285" y="12700"/>
                </a:lnTo>
                <a:lnTo>
                  <a:pt x="1151635" y="12700"/>
                </a:lnTo>
                <a:lnTo>
                  <a:pt x="1151635" y="527812"/>
                </a:lnTo>
                <a:lnTo>
                  <a:pt x="1145285" y="527812"/>
                </a:lnTo>
                <a:lnTo>
                  <a:pt x="1138935" y="534162"/>
                </a:lnTo>
                <a:close/>
              </a:path>
              <a:path w="1151890" h="541020">
                <a:moveTo>
                  <a:pt x="1151635" y="12700"/>
                </a:moveTo>
                <a:lnTo>
                  <a:pt x="1145285" y="12700"/>
                </a:lnTo>
                <a:lnTo>
                  <a:pt x="1138935" y="6350"/>
                </a:lnTo>
                <a:lnTo>
                  <a:pt x="1151635" y="6350"/>
                </a:lnTo>
                <a:lnTo>
                  <a:pt x="1151635" y="12700"/>
                </a:lnTo>
                <a:close/>
              </a:path>
              <a:path w="1151890" h="541020">
                <a:moveTo>
                  <a:pt x="12700" y="534162"/>
                </a:moveTo>
                <a:lnTo>
                  <a:pt x="6350" y="527812"/>
                </a:lnTo>
                <a:lnTo>
                  <a:pt x="12700" y="527812"/>
                </a:lnTo>
                <a:lnTo>
                  <a:pt x="12700" y="534162"/>
                </a:lnTo>
                <a:close/>
              </a:path>
              <a:path w="1151890" h="541020">
                <a:moveTo>
                  <a:pt x="1138935" y="534162"/>
                </a:moveTo>
                <a:lnTo>
                  <a:pt x="12700" y="534162"/>
                </a:lnTo>
                <a:lnTo>
                  <a:pt x="12700" y="527812"/>
                </a:lnTo>
                <a:lnTo>
                  <a:pt x="1138935" y="527812"/>
                </a:lnTo>
                <a:lnTo>
                  <a:pt x="1138935" y="534162"/>
                </a:lnTo>
                <a:close/>
              </a:path>
              <a:path w="1151890" h="541020">
                <a:moveTo>
                  <a:pt x="1151635" y="534162"/>
                </a:moveTo>
                <a:lnTo>
                  <a:pt x="1138935" y="534162"/>
                </a:lnTo>
                <a:lnTo>
                  <a:pt x="1145285" y="527812"/>
                </a:lnTo>
                <a:lnTo>
                  <a:pt x="1151635" y="527812"/>
                </a:lnTo>
                <a:lnTo>
                  <a:pt x="1151635"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60" name="object 60"/>
          <p:cNvSpPr/>
          <p:nvPr/>
        </p:nvSpPr>
        <p:spPr>
          <a:xfrm>
            <a:off x="9782556" y="4462271"/>
            <a:ext cx="1126236" cy="515112"/>
          </a:xfrm>
          <a:prstGeom prst="rect">
            <a:avLst/>
          </a:prstGeom>
          <a:blipFill>
            <a:blip r:embed="rId27"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61" name="object 61"/>
          <p:cNvSpPr/>
          <p:nvPr/>
        </p:nvSpPr>
        <p:spPr>
          <a:xfrm>
            <a:off x="9769856" y="4449571"/>
            <a:ext cx="1151890" cy="541020"/>
          </a:xfrm>
          <a:custGeom>
            <a:avLst/>
            <a:gdLst/>
            <a:ahLst/>
            <a:cxnLst/>
            <a:rect l="l" t="t" r="r" b="b"/>
            <a:pathLst>
              <a:path w="1151890" h="541020">
                <a:moveTo>
                  <a:pt x="1145286" y="540512"/>
                </a:moveTo>
                <a:lnTo>
                  <a:pt x="6350" y="540512"/>
                </a:lnTo>
                <a:lnTo>
                  <a:pt x="4381" y="540207"/>
                </a:lnTo>
                <a:lnTo>
                  <a:pt x="2616" y="539292"/>
                </a:lnTo>
                <a:lnTo>
                  <a:pt x="1206" y="537895"/>
                </a:lnTo>
                <a:lnTo>
                  <a:pt x="317" y="536117"/>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17"/>
                </a:lnTo>
                <a:lnTo>
                  <a:pt x="1150429" y="537895"/>
                </a:lnTo>
                <a:lnTo>
                  <a:pt x="1149019" y="539292"/>
                </a:lnTo>
                <a:lnTo>
                  <a:pt x="1147254" y="540207"/>
                </a:lnTo>
                <a:lnTo>
                  <a:pt x="1145286" y="540512"/>
                </a:lnTo>
                <a:close/>
              </a:path>
              <a:path w="1151890" h="541020">
                <a:moveTo>
                  <a:pt x="12700" y="12700"/>
                </a:moveTo>
                <a:lnTo>
                  <a:pt x="6350" y="12700"/>
                </a:lnTo>
                <a:lnTo>
                  <a:pt x="12700" y="6350"/>
                </a:lnTo>
                <a:lnTo>
                  <a:pt x="12700" y="12700"/>
                </a:lnTo>
                <a:close/>
              </a:path>
              <a:path w="1151890" h="541020">
                <a:moveTo>
                  <a:pt x="1138936" y="12700"/>
                </a:moveTo>
                <a:lnTo>
                  <a:pt x="12700" y="12700"/>
                </a:lnTo>
                <a:lnTo>
                  <a:pt x="12700" y="6350"/>
                </a:lnTo>
                <a:lnTo>
                  <a:pt x="1138936" y="6350"/>
                </a:lnTo>
                <a:lnTo>
                  <a:pt x="1138936" y="12700"/>
                </a:lnTo>
                <a:close/>
              </a:path>
              <a:path w="1151890" h="541020">
                <a:moveTo>
                  <a:pt x="1138936" y="534162"/>
                </a:moveTo>
                <a:lnTo>
                  <a:pt x="1138936" y="6350"/>
                </a:lnTo>
                <a:lnTo>
                  <a:pt x="1145286" y="12700"/>
                </a:lnTo>
                <a:lnTo>
                  <a:pt x="1151636" y="12700"/>
                </a:lnTo>
                <a:lnTo>
                  <a:pt x="1151636" y="527812"/>
                </a:lnTo>
                <a:lnTo>
                  <a:pt x="1145286" y="527812"/>
                </a:lnTo>
                <a:lnTo>
                  <a:pt x="1138936" y="534162"/>
                </a:lnTo>
                <a:close/>
              </a:path>
              <a:path w="1151890" h="541020">
                <a:moveTo>
                  <a:pt x="1151636" y="12700"/>
                </a:moveTo>
                <a:lnTo>
                  <a:pt x="1145286" y="12700"/>
                </a:lnTo>
                <a:lnTo>
                  <a:pt x="1138936" y="6350"/>
                </a:lnTo>
                <a:lnTo>
                  <a:pt x="1151636" y="6350"/>
                </a:lnTo>
                <a:lnTo>
                  <a:pt x="1151636" y="12700"/>
                </a:lnTo>
                <a:close/>
              </a:path>
              <a:path w="1151890" h="541020">
                <a:moveTo>
                  <a:pt x="12700" y="534162"/>
                </a:moveTo>
                <a:lnTo>
                  <a:pt x="6350" y="527812"/>
                </a:lnTo>
                <a:lnTo>
                  <a:pt x="12700" y="527812"/>
                </a:lnTo>
                <a:lnTo>
                  <a:pt x="12700" y="534162"/>
                </a:lnTo>
                <a:close/>
              </a:path>
              <a:path w="1151890" h="541020">
                <a:moveTo>
                  <a:pt x="1138936" y="534162"/>
                </a:moveTo>
                <a:lnTo>
                  <a:pt x="12700" y="534162"/>
                </a:lnTo>
                <a:lnTo>
                  <a:pt x="12700" y="527812"/>
                </a:lnTo>
                <a:lnTo>
                  <a:pt x="1138936" y="527812"/>
                </a:lnTo>
                <a:lnTo>
                  <a:pt x="1138936" y="534162"/>
                </a:lnTo>
                <a:close/>
              </a:path>
              <a:path w="1151890"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62" name="object 62"/>
          <p:cNvSpPr/>
          <p:nvPr/>
        </p:nvSpPr>
        <p:spPr>
          <a:xfrm>
            <a:off x="705612" y="4979670"/>
            <a:ext cx="1126236" cy="515112"/>
          </a:xfrm>
          <a:prstGeom prst="rect">
            <a:avLst/>
          </a:prstGeom>
          <a:blipFill>
            <a:blip r:embed="rId28"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63" name="object 63"/>
          <p:cNvSpPr/>
          <p:nvPr/>
        </p:nvSpPr>
        <p:spPr>
          <a:xfrm>
            <a:off x="692912" y="4970779"/>
            <a:ext cx="1151890" cy="541020"/>
          </a:xfrm>
          <a:custGeom>
            <a:avLst/>
            <a:gdLst/>
            <a:ahLst/>
            <a:cxnLst/>
            <a:rect l="l" t="t" r="r" b="b"/>
            <a:pathLst>
              <a:path w="1151889" h="541020">
                <a:moveTo>
                  <a:pt x="1145286" y="540512"/>
                </a:moveTo>
                <a:lnTo>
                  <a:pt x="6350" y="540512"/>
                </a:lnTo>
                <a:lnTo>
                  <a:pt x="4381" y="540207"/>
                </a:lnTo>
                <a:lnTo>
                  <a:pt x="2616" y="539305"/>
                </a:lnTo>
                <a:lnTo>
                  <a:pt x="1206" y="537895"/>
                </a:lnTo>
                <a:lnTo>
                  <a:pt x="304" y="536130"/>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30"/>
                </a:lnTo>
                <a:lnTo>
                  <a:pt x="1150429" y="537895"/>
                </a:lnTo>
                <a:lnTo>
                  <a:pt x="1149019" y="539305"/>
                </a:lnTo>
                <a:lnTo>
                  <a:pt x="1147254" y="540207"/>
                </a:lnTo>
                <a:lnTo>
                  <a:pt x="1145286" y="540512"/>
                </a:lnTo>
                <a:close/>
              </a:path>
              <a:path w="1151889" h="541020">
                <a:moveTo>
                  <a:pt x="12700" y="12700"/>
                </a:moveTo>
                <a:lnTo>
                  <a:pt x="6350" y="12700"/>
                </a:lnTo>
                <a:lnTo>
                  <a:pt x="12700" y="6350"/>
                </a:lnTo>
                <a:lnTo>
                  <a:pt x="12700" y="12700"/>
                </a:lnTo>
                <a:close/>
              </a:path>
              <a:path w="1151889" h="541020">
                <a:moveTo>
                  <a:pt x="1138936" y="12700"/>
                </a:moveTo>
                <a:lnTo>
                  <a:pt x="12700" y="12700"/>
                </a:lnTo>
                <a:lnTo>
                  <a:pt x="12700" y="6350"/>
                </a:lnTo>
                <a:lnTo>
                  <a:pt x="1138936" y="6350"/>
                </a:lnTo>
                <a:lnTo>
                  <a:pt x="1138936" y="12700"/>
                </a:lnTo>
                <a:close/>
              </a:path>
              <a:path w="1151889" h="541020">
                <a:moveTo>
                  <a:pt x="1138936" y="534162"/>
                </a:moveTo>
                <a:lnTo>
                  <a:pt x="1138936" y="6350"/>
                </a:lnTo>
                <a:lnTo>
                  <a:pt x="1145286" y="12700"/>
                </a:lnTo>
                <a:lnTo>
                  <a:pt x="1151636" y="12700"/>
                </a:lnTo>
                <a:lnTo>
                  <a:pt x="1151636" y="527812"/>
                </a:lnTo>
                <a:lnTo>
                  <a:pt x="1145286" y="527812"/>
                </a:lnTo>
                <a:lnTo>
                  <a:pt x="1138936" y="534162"/>
                </a:lnTo>
                <a:close/>
              </a:path>
              <a:path w="1151889" h="541020">
                <a:moveTo>
                  <a:pt x="1151636" y="12700"/>
                </a:moveTo>
                <a:lnTo>
                  <a:pt x="1145286" y="12700"/>
                </a:lnTo>
                <a:lnTo>
                  <a:pt x="1138936" y="6350"/>
                </a:lnTo>
                <a:lnTo>
                  <a:pt x="1151636" y="6350"/>
                </a:lnTo>
                <a:lnTo>
                  <a:pt x="1151636" y="12700"/>
                </a:lnTo>
                <a:close/>
              </a:path>
              <a:path w="1151889" h="541020">
                <a:moveTo>
                  <a:pt x="12700" y="534162"/>
                </a:moveTo>
                <a:lnTo>
                  <a:pt x="6350" y="527812"/>
                </a:lnTo>
                <a:lnTo>
                  <a:pt x="12700" y="527812"/>
                </a:lnTo>
                <a:lnTo>
                  <a:pt x="12700" y="534162"/>
                </a:lnTo>
                <a:close/>
              </a:path>
              <a:path w="1151889" h="541020">
                <a:moveTo>
                  <a:pt x="1138936" y="534162"/>
                </a:moveTo>
                <a:lnTo>
                  <a:pt x="12700" y="534162"/>
                </a:lnTo>
                <a:lnTo>
                  <a:pt x="12700" y="527812"/>
                </a:lnTo>
                <a:lnTo>
                  <a:pt x="1138936" y="527812"/>
                </a:lnTo>
                <a:lnTo>
                  <a:pt x="1138936" y="534162"/>
                </a:lnTo>
                <a:close/>
              </a:path>
              <a:path w="1151889"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64" name="object 64"/>
          <p:cNvSpPr/>
          <p:nvPr/>
        </p:nvSpPr>
        <p:spPr>
          <a:xfrm>
            <a:off x="1845564" y="4979670"/>
            <a:ext cx="1126236" cy="515112"/>
          </a:xfrm>
          <a:prstGeom prst="rect">
            <a:avLst/>
          </a:prstGeom>
          <a:blipFill>
            <a:blip r:embed="rId29"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65" name="object 65"/>
          <p:cNvSpPr/>
          <p:nvPr/>
        </p:nvSpPr>
        <p:spPr>
          <a:xfrm>
            <a:off x="1832864" y="4970779"/>
            <a:ext cx="1151890" cy="541020"/>
          </a:xfrm>
          <a:custGeom>
            <a:avLst/>
            <a:gdLst/>
            <a:ahLst/>
            <a:cxnLst/>
            <a:rect l="l" t="t" r="r" b="b"/>
            <a:pathLst>
              <a:path w="1151889" h="541020">
                <a:moveTo>
                  <a:pt x="1145286" y="540512"/>
                </a:moveTo>
                <a:lnTo>
                  <a:pt x="6350" y="540512"/>
                </a:lnTo>
                <a:lnTo>
                  <a:pt x="4381" y="540207"/>
                </a:lnTo>
                <a:lnTo>
                  <a:pt x="2616" y="539305"/>
                </a:lnTo>
                <a:lnTo>
                  <a:pt x="1206" y="537895"/>
                </a:lnTo>
                <a:lnTo>
                  <a:pt x="304" y="536130"/>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30"/>
                </a:lnTo>
                <a:lnTo>
                  <a:pt x="1150429" y="537895"/>
                </a:lnTo>
                <a:lnTo>
                  <a:pt x="1149019" y="539305"/>
                </a:lnTo>
                <a:lnTo>
                  <a:pt x="1147254" y="540207"/>
                </a:lnTo>
                <a:lnTo>
                  <a:pt x="1145286" y="540512"/>
                </a:lnTo>
                <a:close/>
              </a:path>
              <a:path w="1151889" h="541020">
                <a:moveTo>
                  <a:pt x="12700" y="12700"/>
                </a:moveTo>
                <a:lnTo>
                  <a:pt x="6350" y="12700"/>
                </a:lnTo>
                <a:lnTo>
                  <a:pt x="12700" y="6350"/>
                </a:lnTo>
                <a:lnTo>
                  <a:pt x="12700" y="12700"/>
                </a:lnTo>
                <a:close/>
              </a:path>
              <a:path w="1151889" h="541020">
                <a:moveTo>
                  <a:pt x="1138936" y="12700"/>
                </a:moveTo>
                <a:lnTo>
                  <a:pt x="12700" y="12700"/>
                </a:lnTo>
                <a:lnTo>
                  <a:pt x="12700" y="6350"/>
                </a:lnTo>
                <a:lnTo>
                  <a:pt x="1138936" y="6350"/>
                </a:lnTo>
                <a:lnTo>
                  <a:pt x="1138936" y="12700"/>
                </a:lnTo>
                <a:close/>
              </a:path>
              <a:path w="1151889" h="541020">
                <a:moveTo>
                  <a:pt x="1138936" y="534162"/>
                </a:moveTo>
                <a:lnTo>
                  <a:pt x="1138936" y="6350"/>
                </a:lnTo>
                <a:lnTo>
                  <a:pt x="1145286" y="12700"/>
                </a:lnTo>
                <a:lnTo>
                  <a:pt x="1151636" y="12700"/>
                </a:lnTo>
                <a:lnTo>
                  <a:pt x="1151636" y="527812"/>
                </a:lnTo>
                <a:lnTo>
                  <a:pt x="1145286" y="527812"/>
                </a:lnTo>
                <a:lnTo>
                  <a:pt x="1138936" y="534162"/>
                </a:lnTo>
                <a:close/>
              </a:path>
              <a:path w="1151889" h="541020">
                <a:moveTo>
                  <a:pt x="1151636" y="12700"/>
                </a:moveTo>
                <a:lnTo>
                  <a:pt x="1145286" y="12700"/>
                </a:lnTo>
                <a:lnTo>
                  <a:pt x="1138936" y="6350"/>
                </a:lnTo>
                <a:lnTo>
                  <a:pt x="1151636" y="6350"/>
                </a:lnTo>
                <a:lnTo>
                  <a:pt x="1151636" y="12700"/>
                </a:lnTo>
                <a:close/>
              </a:path>
              <a:path w="1151889" h="541020">
                <a:moveTo>
                  <a:pt x="12700" y="534162"/>
                </a:moveTo>
                <a:lnTo>
                  <a:pt x="6350" y="527812"/>
                </a:lnTo>
                <a:lnTo>
                  <a:pt x="12700" y="527812"/>
                </a:lnTo>
                <a:lnTo>
                  <a:pt x="12700" y="534162"/>
                </a:lnTo>
                <a:close/>
              </a:path>
              <a:path w="1151889" h="541020">
                <a:moveTo>
                  <a:pt x="1138936" y="534162"/>
                </a:moveTo>
                <a:lnTo>
                  <a:pt x="12700" y="534162"/>
                </a:lnTo>
                <a:lnTo>
                  <a:pt x="12700" y="527812"/>
                </a:lnTo>
                <a:lnTo>
                  <a:pt x="1138936" y="527812"/>
                </a:lnTo>
                <a:lnTo>
                  <a:pt x="1138936" y="534162"/>
                </a:lnTo>
                <a:close/>
              </a:path>
              <a:path w="1151889"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66" name="object 66"/>
          <p:cNvSpPr/>
          <p:nvPr/>
        </p:nvSpPr>
        <p:spPr>
          <a:xfrm>
            <a:off x="2980944" y="4979670"/>
            <a:ext cx="1126235" cy="515112"/>
          </a:xfrm>
          <a:prstGeom prst="rect">
            <a:avLst/>
          </a:prstGeom>
          <a:blipFill>
            <a:blip r:embed="rId30"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67" name="object 67"/>
          <p:cNvSpPr/>
          <p:nvPr/>
        </p:nvSpPr>
        <p:spPr>
          <a:xfrm>
            <a:off x="2968244" y="4970779"/>
            <a:ext cx="1151890" cy="541020"/>
          </a:xfrm>
          <a:custGeom>
            <a:avLst/>
            <a:gdLst/>
            <a:ahLst/>
            <a:cxnLst/>
            <a:rect l="l" t="t" r="r" b="b"/>
            <a:pathLst>
              <a:path w="1151889" h="541020">
                <a:moveTo>
                  <a:pt x="1145285" y="540512"/>
                </a:moveTo>
                <a:lnTo>
                  <a:pt x="6350" y="540512"/>
                </a:lnTo>
                <a:lnTo>
                  <a:pt x="4381" y="540207"/>
                </a:lnTo>
                <a:lnTo>
                  <a:pt x="2616" y="539305"/>
                </a:lnTo>
                <a:lnTo>
                  <a:pt x="1206" y="537895"/>
                </a:lnTo>
                <a:lnTo>
                  <a:pt x="304" y="536130"/>
                </a:lnTo>
                <a:lnTo>
                  <a:pt x="0" y="534162"/>
                </a:lnTo>
                <a:lnTo>
                  <a:pt x="0" y="6350"/>
                </a:lnTo>
                <a:lnTo>
                  <a:pt x="6350" y="0"/>
                </a:lnTo>
                <a:lnTo>
                  <a:pt x="1145285" y="0"/>
                </a:lnTo>
                <a:lnTo>
                  <a:pt x="1151635" y="6350"/>
                </a:lnTo>
                <a:lnTo>
                  <a:pt x="12700" y="6350"/>
                </a:lnTo>
                <a:lnTo>
                  <a:pt x="6350" y="12700"/>
                </a:lnTo>
                <a:lnTo>
                  <a:pt x="12700" y="12700"/>
                </a:lnTo>
                <a:lnTo>
                  <a:pt x="12700" y="527812"/>
                </a:lnTo>
                <a:lnTo>
                  <a:pt x="6350" y="527812"/>
                </a:lnTo>
                <a:lnTo>
                  <a:pt x="12700" y="534162"/>
                </a:lnTo>
                <a:lnTo>
                  <a:pt x="1151635" y="534162"/>
                </a:lnTo>
                <a:lnTo>
                  <a:pt x="1151331" y="536130"/>
                </a:lnTo>
                <a:lnTo>
                  <a:pt x="1150429" y="537895"/>
                </a:lnTo>
                <a:lnTo>
                  <a:pt x="1149019" y="539305"/>
                </a:lnTo>
                <a:lnTo>
                  <a:pt x="1147254" y="540207"/>
                </a:lnTo>
                <a:lnTo>
                  <a:pt x="1145285" y="540512"/>
                </a:lnTo>
                <a:close/>
              </a:path>
              <a:path w="1151889" h="541020">
                <a:moveTo>
                  <a:pt x="12700" y="12700"/>
                </a:moveTo>
                <a:lnTo>
                  <a:pt x="6350" y="12700"/>
                </a:lnTo>
                <a:lnTo>
                  <a:pt x="12700" y="6350"/>
                </a:lnTo>
                <a:lnTo>
                  <a:pt x="12700" y="12700"/>
                </a:lnTo>
                <a:close/>
              </a:path>
              <a:path w="1151889" h="541020">
                <a:moveTo>
                  <a:pt x="1138935" y="12700"/>
                </a:moveTo>
                <a:lnTo>
                  <a:pt x="12700" y="12700"/>
                </a:lnTo>
                <a:lnTo>
                  <a:pt x="12700" y="6350"/>
                </a:lnTo>
                <a:lnTo>
                  <a:pt x="1138935" y="6350"/>
                </a:lnTo>
                <a:lnTo>
                  <a:pt x="1138935" y="12700"/>
                </a:lnTo>
                <a:close/>
              </a:path>
              <a:path w="1151889" h="541020">
                <a:moveTo>
                  <a:pt x="1138935" y="534162"/>
                </a:moveTo>
                <a:lnTo>
                  <a:pt x="1138935" y="6350"/>
                </a:lnTo>
                <a:lnTo>
                  <a:pt x="1145285" y="12700"/>
                </a:lnTo>
                <a:lnTo>
                  <a:pt x="1151635" y="12700"/>
                </a:lnTo>
                <a:lnTo>
                  <a:pt x="1151635" y="527812"/>
                </a:lnTo>
                <a:lnTo>
                  <a:pt x="1145285" y="527812"/>
                </a:lnTo>
                <a:lnTo>
                  <a:pt x="1138935" y="534162"/>
                </a:lnTo>
                <a:close/>
              </a:path>
              <a:path w="1151889" h="541020">
                <a:moveTo>
                  <a:pt x="1151635" y="12700"/>
                </a:moveTo>
                <a:lnTo>
                  <a:pt x="1145285" y="12700"/>
                </a:lnTo>
                <a:lnTo>
                  <a:pt x="1138935" y="6350"/>
                </a:lnTo>
                <a:lnTo>
                  <a:pt x="1151635" y="6350"/>
                </a:lnTo>
                <a:lnTo>
                  <a:pt x="1151635" y="12700"/>
                </a:lnTo>
                <a:close/>
              </a:path>
              <a:path w="1151889" h="541020">
                <a:moveTo>
                  <a:pt x="12700" y="534162"/>
                </a:moveTo>
                <a:lnTo>
                  <a:pt x="6350" y="527812"/>
                </a:lnTo>
                <a:lnTo>
                  <a:pt x="12700" y="527812"/>
                </a:lnTo>
                <a:lnTo>
                  <a:pt x="12700" y="534162"/>
                </a:lnTo>
                <a:close/>
              </a:path>
              <a:path w="1151889" h="541020">
                <a:moveTo>
                  <a:pt x="1138935" y="534162"/>
                </a:moveTo>
                <a:lnTo>
                  <a:pt x="12700" y="534162"/>
                </a:lnTo>
                <a:lnTo>
                  <a:pt x="12700" y="527812"/>
                </a:lnTo>
                <a:lnTo>
                  <a:pt x="1138935" y="527812"/>
                </a:lnTo>
                <a:lnTo>
                  <a:pt x="1138935" y="534162"/>
                </a:lnTo>
                <a:close/>
              </a:path>
              <a:path w="1151889" h="541020">
                <a:moveTo>
                  <a:pt x="1151635" y="534162"/>
                </a:moveTo>
                <a:lnTo>
                  <a:pt x="1138935" y="534162"/>
                </a:lnTo>
                <a:lnTo>
                  <a:pt x="1145285" y="527812"/>
                </a:lnTo>
                <a:lnTo>
                  <a:pt x="1151635" y="527812"/>
                </a:lnTo>
                <a:lnTo>
                  <a:pt x="1151635"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69" name="object 69"/>
          <p:cNvSpPr/>
          <p:nvPr/>
        </p:nvSpPr>
        <p:spPr>
          <a:xfrm>
            <a:off x="4102100" y="4970779"/>
            <a:ext cx="1151890" cy="541020"/>
          </a:xfrm>
          <a:custGeom>
            <a:avLst/>
            <a:gdLst/>
            <a:ahLst/>
            <a:cxnLst/>
            <a:rect l="l" t="t" r="r" b="b"/>
            <a:pathLst>
              <a:path w="1151889" h="541020">
                <a:moveTo>
                  <a:pt x="1145286" y="540512"/>
                </a:moveTo>
                <a:lnTo>
                  <a:pt x="6350" y="540512"/>
                </a:lnTo>
                <a:lnTo>
                  <a:pt x="4381" y="540207"/>
                </a:lnTo>
                <a:lnTo>
                  <a:pt x="2616" y="539305"/>
                </a:lnTo>
                <a:lnTo>
                  <a:pt x="1206" y="537895"/>
                </a:lnTo>
                <a:lnTo>
                  <a:pt x="304" y="536130"/>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30"/>
                </a:lnTo>
                <a:lnTo>
                  <a:pt x="1150429" y="537895"/>
                </a:lnTo>
                <a:lnTo>
                  <a:pt x="1149019" y="539305"/>
                </a:lnTo>
                <a:lnTo>
                  <a:pt x="1147254" y="540207"/>
                </a:lnTo>
                <a:lnTo>
                  <a:pt x="1145286" y="540512"/>
                </a:lnTo>
                <a:close/>
              </a:path>
              <a:path w="1151889" h="541020">
                <a:moveTo>
                  <a:pt x="12700" y="12700"/>
                </a:moveTo>
                <a:lnTo>
                  <a:pt x="6350" y="12700"/>
                </a:lnTo>
                <a:lnTo>
                  <a:pt x="12700" y="6350"/>
                </a:lnTo>
                <a:lnTo>
                  <a:pt x="12700" y="12700"/>
                </a:lnTo>
                <a:close/>
              </a:path>
              <a:path w="1151889" h="541020">
                <a:moveTo>
                  <a:pt x="1138936" y="12700"/>
                </a:moveTo>
                <a:lnTo>
                  <a:pt x="12700" y="12700"/>
                </a:lnTo>
                <a:lnTo>
                  <a:pt x="12700" y="6350"/>
                </a:lnTo>
                <a:lnTo>
                  <a:pt x="1138936" y="6350"/>
                </a:lnTo>
                <a:lnTo>
                  <a:pt x="1138936" y="12700"/>
                </a:lnTo>
                <a:close/>
              </a:path>
              <a:path w="1151889" h="541020">
                <a:moveTo>
                  <a:pt x="1138936" y="534162"/>
                </a:moveTo>
                <a:lnTo>
                  <a:pt x="1138936" y="6350"/>
                </a:lnTo>
                <a:lnTo>
                  <a:pt x="1145286" y="12700"/>
                </a:lnTo>
                <a:lnTo>
                  <a:pt x="1151636" y="12700"/>
                </a:lnTo>
                <a:lnTo>
                  <a:pt x="1151636" y="527812"/>
                </a:lnTo>
                <a:lnTo>
                  <a:pt x="1145286" y="527812"/>
                </a:lnTo>
                <a:lnTo>
                  <a:pt x="1138936" y="534162"/>
                </a:lnTo>
                <a:close/>
              </a:path>
              <a:path w="1151889" h="541020">
                <a:moveTo>
                  <a:pt x="1151636" y="12700"/>
                </a:moveTo>
                <a:lnTo>
                  <a:pt x="1145286" y="12700"/>
                </a:lnTo>
                <a:lnTo>
                  <a:pt x="1138936" y="6350"/>
                </a:lnTo>
                <a:lnTo>
                  <a:pt x="1151636" y="6350"/>
                </a:lnTo>
                <a:lnTo>
                  <a:pt x="1151636" y="12700"/>
                </a:lnTo>
                <a:close/>
              </a:path>
              <a:path w="1151889" h="541020">
                <a:moveTo>
                  <a:pt x="12700" y="534162"/>
                </a:moveTo>
                <a:lnTo>
                  <a:pt x="6350" y="527812"/>
                </a:lnTo>
                <a:lnTo>
                  <a:pt x="12700" y="527812"/>
                </a:lnTo>
                <a:lnTo>
                  <a:pt x="12700" y="534162"/>
                </a:lnTo>
                <a:close/>
              </a:path>
              <a:path w="1151889" h="541020">
                <a:moveTo>
                  <a:pt x="1138936" y="534162"/>
                </a:moveTo>
                <a:lnTo>
                  <a:pt x="12700" y="534162"/>
                </a:lnTo>
                <a:lnTo>
                  <a:pt x="12700" y="527812"/>
                </a:lnTo>
                <a:lnTo>
                  <a:pt x="1138936" y="527812"/>
                </a:lnTo>
                <a:lnTo>
                  <a:pt x="1138936" y="534162"/>
                </a:lnTo>
                <a:close/>
              </a:path>
              <a:path w="1151889"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2" name="object 72"/>
          <p:cNvSpPr/>
          <p:nvPr/>
        </p:nvSpPr>
        <p:spPr>
          <a:xfrm>
            <a:off x="7519416" y="4979670"/>
            <a:ext cx="1126235" cy="515112"/>
          </a:xfrm>
          <a:prstGeom prst="rect">
            <a:avLst/>
          </a:prstGeom>
          <a:blipFill>
            <a:blip r:embed="rId31"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73" name="object 73"/>
          <p:cNvSpPr/>
          <p:nvPr/>
        </p:nvSpPr>
        <p:spPr>
          <a:xfrm>
            <a:off x="7506716" y="4970779"/>
            <a:ext cx="1151890" cy="541020"/>
          </a:xfrm>
          <a:custGeom>
            <a:avLst/>
            <a:gdLst/>
            <a:ahLst/>
            <a:cxnLst/>
            <a:rect l="l" t="t" r="r" b="b"/>
            <a:pathLst>
              <a:path w="1151890" h="541020">
                <a:moveTo>
                  <a:pt x="1145285" y="540512"/>
                </a:moveTo>
                <a:lnTo>
                  <a:pt x="6350" y="540512"/>
                </a:lnTo>
                <a:lnTo>
                  <a:pt x="4381" y="540207"/>
                </a:lnTo>
                <a:lnTo>
                  <a:pt x="2616" y="539305"/>
                </a:lnTo>
                <a:lnTo>
                  <a:pt x="1206" y="537895"/>
                </a:lnTo>
                <a:lnTo>
                  <a:pt x="304" y="536130"/>
                </a:lnTo>
                <a:lnTo>
                  <a:pt x="0" y="534162"/>
                </a:lnTo>
                <a:lnTo>
                  <a:pt x="0" y="6350"/>
                </a:lnTo>
                <a:lnTo>
                  <a:pt x="6350" y="0"/>
                </a:lnTo>
                <a:lnTo>
                  <a:pt x="1145285" y="0"/>
                </a:lnTo>
                <a:lnTo>
                  <a:pt x="1151635" y="6350"/>
                </a:lnTo>
                <a:lnTo>
                  <a:pt x="12700" y="6350"/>
                </a:lnTo>
                <a:lnTo>
                  <a:pt x="6350" y="12700"/>
                </a:lnTo>
                <a:lnTo>
                  <a:pt x="12700" y="12700"/>
                </a:lnTo>
                <a:lnTo>
                  <a:pt x="12700" y="527812"/>
                </a:lnTo>
                <a:lnTo>
                  <a:pt x="6350" y="527812"/>
                </a:lnTo>
                <a:lnTo>
                  <a:pt x="12700" y="534162"/>
                </a:lnTo>
                <a:lnTo>
                  <a:pt x="1151635" y="534162"/>
                </a:lnTo>
                <a:lnTo>
                  <a:pt x="1151331" y="536130"/>
                </a:lnTo>
                <a:lnTo>
                  <a:pt x="1150416" y="537895"/>
                </a:lnTo>
                <a:lnTo>
                  <a:pt x="1149019" y="539305"/>
                </a:lnTo>
                <a:lnTo>
                  <a:pt x="1147241" y="540207"/>
                </a:lnTo>
                <a:lnTo>
                  <a:pt x="1145285" y="540512"/>
                </a:lnTo>
                <a:close/>
              </a:path>
              <a:path w="1151890" h="541020">
                <a:moveTo>
                  <a:pt x="12700" y="12700"/>
                </a:moveTo>
                <a:lnTo>
                  <a:pt x="6350" y="12700"/>
                </a:lnTo>
                <a:lnTo>
                  <a:pt x="12700" y="6350"/>
                </a:lnTo>
                <a:lnTo>
                  <a:pt x="12700" y="12700"/>
                </a:lnTo>
                <a:close/>
              </a:path>
              <a:path w="1151890" h="541020">
                <a:moveTo>
                  <a:pt x="1138935" y="12700"/>
                </a:moveTo>
                <a:lnTo>
                  <a:pt x="12700" y="12700"/>
                </a:lnTo>
                <a:lnTo>
                  <a:pt x="12700" y="6350"/>
                </a:lnTo>
                <a:lnTo>
                  <a:pt x="1138935" y="6350"/>
                </a:lnTo>
                <a:lnTo>
                  <a:pt x="1138935" y="12700"/>
                </a:lnTo>
                <a:close/>
              </a:path>
              <a:path w="1151890" h="541020">
                <a:moveTo>
                  <a:pt x="1138935" y="534162"/>
                </a:moveTo>
                <a:lnTo>
                  <a:pt x="1138935" y="6350"/>
                </a:lnTo>
                <a:lnTo>
                  <a:pt x="1145285" y="12700"/>
                </a:lnTo>
                <a:lnTo>
                  <a:pt x="1151635" y="12700"/>
                </a:lnTo>
                <a:lnTo>
                  <a:pt x="1151635" y="527812"/>
                </a:lnTo>
                <a:lnTo>
                  <a:pt x="1145285" y="527812"/>
                </a:lnTo>
                <a:lnTo>
                  <a:pt x="1138935" y="534162"/>
                </a:lnTo>
                <a:close/>
              </a:path>
              <a:path w="1151890" h="541020">
                <a:moveTo>
                  <a:pt x="1151635" y="12700"/>
                </a:moveTo>
                <a:lnTo>
                  <a:pt x="1145285" y="12700"/>
                </a:lnTo>
                <a:lnTo>
                  <a:pt x="1138935" y="6350"/>
                </a:lnTo>
                <a:lnTo>
                  <a:pt x="1151635" y="6350"/>
                </a:lnTo>
                <a:lnTo>
                  <a:pt x="1151635" y="12700"/>
                </a:lnTo>
                <a:close/>
              </a:path>
              <a:path w="1151890" h="541020">
                <a:moveTo>
                  <a:pt x="12700" y="534162"/>
                </a:moveTo>
                <a:lnTo>
                  <a:pt x="6350" y="527812"/>
                </a:lnTo>
                <a:lnTo>
                  <a:pt x="12700" y="527812"/>
                </a:lnTo>
                <a:lnTo>
                  <a:pt x="12700" y="534162"/>
                </a:lnTo>
                <a:close/>
              </a:path>
              <a:path w="1151890" h="541020">
                <a:moveTo>
                  <a:pt x="1138935" y="534162"/>
                </a:moveTo>
                <a:lnTo>
                  <a:pt x="12700" y="534162"/>
                </a:lnTo>
                <a:lnTo>
                  <a:pt x="12700" y="527812"/>
                </a:lnTo>
                <a:lnTo>
                  <a:pt x="1138935" y="527812"/>
                </a:lnTo>
                <a:lnTo>
                  <a:pt x="1138935" y="534162"/>
                </a:lnTo>
                <a:close/>
              </a:path>
              <a:path w="1151890" h="541020">
                <a:moveTo>
                  <a:pt x="1151635" y="534162"/>
                </a:moveTo>
                <a:lnTo>
                  <a:pt x="1138935" y="534162"/>
                </a:lnTo>
                <a:lnTo>
                  <a:pt x="1145285" y="527812"/>
                </a:lnTo>
                <a:lnTo>
                  <a:pt x="1151635" y="527812"/>
                </a:lnTo>
                <a:lnTo>
                  <a:pt x="1151635"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4" name="object 74"/>
          <p:cNvSpPr/>
          <p:nvPr/>
        </p:nvSpPr>
        <p:spPr>
          <a:xfrm>
            <a:off x="8653271" y="4979670"/>
            <a:ext cx="1126235" cy="515112"/>
          </a:xfrm>
          <a:prstGeom prst="rect">
            <a:avLst/>
          </a:prstGeom>
          <a:blipFill>
            <a:blip r:embed="rId3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75" name="object 75"/>
          <p:cNvSpPr/>
          <p:nvPr/>
        </p:nvSpPr>
        <p:spPr>
          <a:xfrm>
            <a:off x="8640571" y="4970779"/>
            <a:ext cx="1151890" cy="541020"/>
          </a:xfrm>
          <a:custGeom>
            <a:avLst/>
            <a:gdLst/>
            <a:ahLst/>
            <a:cxnLst/>
            <a:rect l="l" t="t" r="r" b="b"/>
            <a:pathLst>
              <a:path w="1151890" h="541020">
                <a:moveTo>
                  <a:pt x="1145285" y="540512"/>
                </a:moveTo>
                <a:lnTo>
                  <a:pt x="6350" y="540512"/>
                </a:lnTo>
                <a:lnTo>
                  <a:pt x="4394" y="540207"/>
                </a:lnTo>
                <a:lnTo>
                  <a:pt x="2616" y="539305"/>
                </a:lnTo>
                <a:lnTo>
                  <a:pt x="1219" y="537895"/>
                </a:lnTo>
                <a:lnTo>
                  <a:pt x="304" y="536130"/>
                </a:lnTo>
                <a:lnTo>
                  <a:pt x="0" y="534162"/>
                </a:lnTo>
                <a:lnTo>
                  <a:pt x="0" y="6350"/>
                </a:lnTo>
                <a:lnTo>
                  <a:pt x="6350" y="0"/>
                </a:lnTo>
                <a:lnTo>
                  <a:pt x="1145285" y="0"/>
                </a:lnTo>
                <a:lnTo>
                  <a:pt x="1151635" y="6350"/>
                </a:lnTo>
                <a:lnTo>
                  <a:pt x="12700" y="6350"/>
                </a:lnTo>
                <a:lnTo>
                  <a:pt x="6350" y="12700"/>
                </a:lnTo>
                <a:lnTo>
                  <a:pt x="12700" y="12700"/>
                </a:lnTo>
                <a:lnTo>
                  <a:pt x="12700" y="527812"/>
                </a:lnTo>
                <a:lnTo>
                  <a:pt x="6350" y="527812"/>
                </a:lnTo>
                <a:lnTo>
                  <a:pt x="12700" y="534162"/>
                </a:lnTo>
                <a:lnTo>
                  <a:pt x="1151635" y="534162"/>
                </a:lnTo>
                <a:lnTo>
                  <a:pt x="1151331" y="536130"/>
                </a:lnTo>
                <a:lnTo>
                  <a:pt x="1150429" y="537895"/>
                </a:lnTo>
                <a:lnTo>
                  <a:pt x="1149019" y="539305"/>
                </a:lnTo>
                <a:lnTo>
                  <a:pt x="1147254" y="540207"/>
                </a:lnTo>
                <a:lnTo>
                  <a:pt x="1145285" y="540512"/>
                </a:lnTo>
                <a:close/>
              </a:path>
              <a:path w="1151890" h="541020">
                <a:moveTo>
                  <a:pt x="12700" y="12700"/>
                </a:moveTo>
                <a:lnTo>
                  <a:pt x="6350" y="12700"/>
                </a:lnTo>
                <a:lnTo>
                  <a:pt x="12700" y="6350"/>
                </a:lnTo>
                <a:lnTo>
                  <a:pt x="12700" y="12700"/>
                </a:lnTo>
                <a:close/>
              </a:path>
              <a:path w="1151890" h="541020">
                <a:moveTo>
                  <a:pt x="1138935" y="12700"/>
                </a:moveTo>
                <a:lnTo>
                  <a:pt x="12700" y="12700"/>
                </a:lnTo>
                <a:lnTo>
                  <a:pt x="12700" y="6350"/>
                </a:lnTo>
                <a:lnTo>
                  <a:pt x="1138935" y="6350"/>
                </a:lnTo>
                <a:lnTo>
                  <a:pt x="1138935" y="12700"/>
                </a:lnTo>
                <a:close/>
              </a:path>
              <a:path w="1151890" h="541020">
                <a:moveTo>
                  <a:pt x="1138935" y="534162"/>
                </a:moveTo>
                <a:lnTo>
                  <a:pt x="1138935" y="6350"/>
                </a:lnTo>
                <a:lnTo>
                  <a:pt x="1145285" y="12700"/>
                </a:lnTo>
                <a:lnTo>
                  <a:pt x="1151635" y="12700"/>
                </a:lnTo>
                <a:lnTo>
                  <a:pt x="1151635" y="527812"/>
                </a:lnTo>
                <a:lnTo>
                  <a:pt x="1145285" y="527812"/>
                </a:lnTo>
                <a:lnTo>
                  <a:pt x="1138935" y="534162"/>
                </a:lnTo>
                <a:close/>
              </a:path>
              <a:path w="1151890" h="541020">
                <a:moveTo>
                  <a:pt x="1151635" y="12700"/>
                </a:moveTo>
                <a:lnTo>
                  <a:pt x="1145285" y="12700"/>
                </a:lnTo>
                <a:lnTo>
                  <a:pt x="1138935" y="6350"/>
                </a:lnTo>
                <a:lnTo>
                  <a:pt x="1151635" y="6350"/>
                </a:lnTo>
                <a:lnTo>
                  <a:pt x="1151635" y="12700"/>
                </a:lnTo>
                <a:close/>
              </a:path>
              <a:path w="1151890" h="541020">
                <a:moveTo>
                  <a:pt x="12700" y="534162"/>
                </a:moveTo>
                <a:lnTo>
                  <a:pt x="6350" y="527812"/>
                </a:lnTo>
                <a:lnTo>
                  <a:pt x="12700" y="527812"/>
                </a:lnTo>
                <a:lnTo>
                  <a:pt x="12700" y="534162"/>
                </a:lnTo>
                <a:close/>
              </a:path>
              <a:path w="1151890" h="541020">
                <a:moveTo>
                  <a:pt x="1138935" y="534162"/>
                </a:moveTo>
                <a:lnTo>
                  <a:pt x="12700" y="534162"/>
                </a:lnTo>
                <a:lnTo>
                  <a:pt x="12700" y="527812"/>
                </a:lnTo>
                <a:lnTo>
                  <a:pt x="1138935" y="527812"/>
                </a:lnTo>
                <a:lnTo>
                  <a:pt x="1138935" y="534162"/>
                </a:lnTo>
                <a:close/>
              </a:path>
              <a:path w="1151890" h="541020">
                <a:moveTo>
                  <a:pt x="1151635" y="534162"/>
                </a:moveTo>
                <a:lnTo>
                  <a:pt x="1138935" y="534162"/>
                </a:lnTo>
                <a:lnTo>
                  <a:pt x="1145285" y="527812"/>
                </a:lnTo>
                <a:lnTo>
                  <a:pt x="1151635" y="527812"/>
                </a:lnTo>
                <a:lnTo>
                  <a:pt x="1151635"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6" name="object 76"/>
          <p:cNvSpPr/>
          <p:nvPr/>
        </p:nvSpPr>
        <p:spPr>
          <a:xfrm>
            <a:off x="9782556" y="4979670"/>
            <a:ext cx="1126236" cy="515112"/>
          </a:xfrm>
          <a:prstGeom prst="rect">
            <a:avLst/>
          </a:prstGeom>
          <a:blipFill>
            <a:blip r:embed="rId3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77" name="object 77"/>
          <p:cNvSpPr/>
          <p:nvPr/>
        </p:nvSpPr>
        <p:spPr>
          <a:xfrm>
            <a:off x="9769856" y="4970779"/>
            <a:ext cx="1151890" cy="541020"/>
          </a:xfrm>
          <a:custGeom>
            <a:avLst/>
            <a:gdLst/>
            <a:ahLst/>
            <a:cxnLst/>
            <a:rect l="l" t="t" r="r" b="b"/>
            <a:pathLst>
              <a:path w="1151890" h="541020">
                <a:moveTo>
                  <a:pt x="1145286" y="540512"/>
                </a:moveTo>
                <a:lnTo>
                  <a:pt x="6350" y="540512"/>
                </a:lnTo>
                <a:lnTo>
                  <a:pt x="4381" y="540207"/>
                </a:lnTo>
                <a:lnTo>
                  <a:pt x="2616" y="539305"/>
                </a:lnTo>
                <a:lnTo>
                  <a:pt x="1206" y="537895"/>
                </a:lnTo>
                <a:lnTo>
                  <a:pt x="317" y="536130"/>
                </a:lnTo>
                <a:lnTo>
                  <a:pt x="0" y="534162"/>
                </a:lnTo>
                <a:lnTo>
                  <a:pt x="0" y="6350"/>
                </a:lnTo>
                <a:lnTo>
                  <a:pt x="6350" y="0"/>
                </a:lnTo>
                <a:lnTo>
                  <a:pt x="1145286" y="0"/>
                </a:lnTo>
                <a:lnTo>
                  <a:pt x="1151636" y="6350"/>
                </a:lnTo>
                <a:lnTo>
                  <a:pt x="12700" y="6350"/>
                </a:lnTo>
                <a:lnTo>
                  <a:pt x="6350" y="12700"/>
                </a:lnTo>
                <a:lnTo>
                  <a:pt x="12700" y="12700"/>
                </a:lnTo>
                <a:lnTo>
                  <a:pt x="12700" y="527812"/>
                </a:lnTo>
                <a:lnTo>
                  <a:pt x="6350" y="527812"/>
                </a:lnTo>
                <a:lnTo>
                  <a:pt x="12700" y="534162"/>
                </a:lnTo>
                <a:lnTo>
                  <a:pt x="1151636" y="534162"/>
                </a:lnTo>
                <a:lnTo>
                  <a:pt x="1151331" y="536130"/>
                </a:lnTo>
                <a:lnTo>
                  <a:pt x="1150429" y="537895"/>
                </a:lnTo>
                <a:lnTo>
                  <a:pt x="1149019" y="539305"/>
                </a:lnTo>
                <a:lnTo>
                  <a:pt x="1147254" y="540207"/>
                </a:lnTo>
                <a:lnTo>
                  <a:pt x="1145286" y="540512"/>
                </a:lnTo>
                <a:close/>
              </a:path>
              <a:path w="1151890" h="541020">
                <a:moveTo>
                  <a:pt x="12700" y="12700"/>
                </a:moveTo>
                <a:lnTo>
                  <a:pt x="6350" y="12700"/>
                </a:lnTo>
                <a:lnTo>
                  <a:pt x="12700" y="6350"/>
                </a:lnTo>
                <a:lnTo>
                  <a:pt x="12700" y="12700"/>
                </a:lnTo>
                <a:close/>
              </a:path>
              <a:path w="1151890" h="541020">
                <a:moveTo>
                  <a:pt x="1138936" y="12700"/>
                </a:moveTo>
                <a:lnTo>
                  <a:pt x="12700" y="12700"/>
                </a:lnTo>
                <a:lnTo>
                  <a:pt x="12700" y="6350"/>
                </a:lnTo>
                <a:lnTo>
                  <a:pt x="1138936" y="6350"/>
                </a:lnTo>
                <a:lnTo>
                  <a:pt x="1138936" y="12700"/>
                </a:lnTo>
                <a:close/>
              </a:path>
              <a:path w="1151890" h="541020">
                <a:moveTo>
                  <a:pt x="1138936" y="534162"/>
                </a:moveTo>
                <a:lnTo>
                  <a:pt x="1138936" y="6350"/>
                </a:lnTo>
                <a:lnTo>
                  <a:pt x="1145286" y="12700"/>
                </a:lnTo>
                <a:lnTo>
                  <a:pt x="1151636" y="12700"/>
                </a:lnTo>
                <a:lnTo>
                  <a:pt x="1151636" y="527812"/>
                </a:lnTo>
                <a:lnTo>
                  <a:pt x="1145286" y="527812"/>
                </a:lnTo>
                <a:lnTo>
                  <a:pt x="1138936" y="534162"/>
                </a:lnTo>
                <a:close/>
              </a:path>
              <a:path w="1151890" h="541020">
                <a:moveTo>
                  <a:pt x="1151636" y="12700"/>
                </a:moveTo>
                <a:lnTo>
                  <a:pt x="1145286" y="12700"/>
                </a:lnTo>
                <a:lnTo>
                  <a:pt x="1138936" y="6350"/>
                </a:lnTo>
                <a:lnTo>
                  <a:pt x="1151636" y="6350"/>
                </a:lnTo>
                <a:lnTo>
                  <a:pt x="1151636" y="12700"/>
                </a:lnTo>
                <a:close/>
              </a:path>
              <a:path w="1151890" h="541020">
                <a:moveTo>
                  <a:pt x="12700" y="534162"/>
                </a:moveTo>
                <a:lnTo>
                  <a:pt x="6350" y="527812"/>
                </a:lnTo>
                <a:lnTo>
                  <a:pt x="12700" y="527812"/>
                </a:lnTo>
                <a:lnTo>
                  <a:pt x="12700" y="534162"/>
                </a:lnTo>
                <a:close/>
              </a:path>
              <a:path w="1151890" h="541020">
                <a:moveTo>
                  <a:pt x="1138936" y="534162"/>
                </a:moveTo>
                <a:lnTo>
                  <a:pt x="12700" y="534162"/>
                </a:lnTo>
                <a:lnTo>
                  <a:pt x="12700" y="527812"/>
                </a:lnTo>
                <a:lnTo>
                  <a:pt x="1138936" y="527812"/>
                </a:lnTo>
                <a:lnTo>
                  <a:pt x="1138936" y="534162"/>
                </a:lnTo>
                <a:close/>
              </a:path>
              <a:path w="1151890" h="541020">
                <a:moveTo>
                  <a:pt x="1151636" y="534162"/>
                </a:moveTo>
                <a:lnTo>
                  <a:pt x="1138936" y="534162"/>
                </a:lnTo>
                <a:lnTo>
                  <a:pt x="1145286" y="527812"/>
                </a:lnTo>
                <a:lnTo>
                  <a:pt x="1151636" y="527812"/>
                </a:lnTo>
                <a:lnTo>
                  <a:pt x="1151636"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8" name="object 78"/>
          <p:cNvSpPr/>
          <p:nvPr/>
        </p:nvSpPr>
        <p:spPr>
          <a:xfrm>
            <a:off x="705612" y="5502446"/>
            <a:ext cx="1124712" cy="515112"/>
          </a:xfrm>
          <a:prstGeom prst="rect">
            <a:avLst/>
          </a:prstGeom>
          <a:blipFill>
            <a:blip r:embed="rId3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79" name="object 79"/>
          <p:cNvSpPr/>
          <p:nvPr/>
        </p:nvSpPr>
        <p:spPr>
          <a:xfrm>
            <a:off x="692912" y="5490464"/>
            <a:ext cx="1150620" cy="541020"/>
          </a:xfrm>
          <a:custGeom>
            <a:avLst/>
            <a:gdLst/>
            <a:ahLst/>
            <a:cxnLst/>
            <a:rect l="l" t="t" r="r" b="b"/>
            <a:pathLst>
              <a:path w="1150620" h="541020">
                <a:moveTo>
                  <a:pt x="1143762" y="540512"/>
                </a:moveTo>
                <a:lnTo>
                  <a:pt x="6350" y="540512"/>
                </a:lnTo>
                <a:lnTo>
                  <a:pt x="4381" y="540194"/>
                </a:lnTo>
                <a:lnTo>
                  <a:pt x="2616" y="539292"/>
                </a:lnTo>
                <a:lnTo>
                  <a:pt x="1206" y="537895"/>
                </a:lnTo>
                <a:lnTo>
                  <a:pt x="304" y="536117"/>
                </a:lnTo>
                <a:lnTo>
                  <a:pt x="0" y="534162"/>
                </a:lnTo>
                <a:lnTo>
                  <a:pt x="0" y="6350"/>
                </a:lnTo>
                <a:lnTo>
                  <a:pt x="6350" y="0"/>
                </a:lnTo>
                <a:lnTo>
                  <a:pt x="1143762" y="0"/>
                </a:lnTo>
                <a:lnTo>
                  <a:pt x="1150112" y="6350"/>
                </a:lnTo>
                <a:lnTo>
                  <a:pt x="12700" y="6350"/>
                </a:lnTo>
                <a:lnTo>
                  <a:pt x="6350" y="12700"/>
                </a:lnTo>
                <a:lnTo>
                  <a:pt x="12700" y="12700"/>
                </a:lnTo>
                <a:lnTo>
                  <a:pt x="12700" y="527812"/>
                </a:lnTo>
                <a:lnTo>
                  <a:pt x="6350" y="527812"/>
                </a:lnTo>
                <a:lnTo>
                  <a:pt x="12700" y="534162"/>
                </a:lnTo>
                <a:lnTo>
                  <a:pt x="1150112" y="534162"/>
                </a:lnTo>
                <a:lnTo>
                  <a:pt x="1149807" y="536117"/>
                </a:lnTo>
                <a:lnTo>
                  <a:pt x="1148905" y="537895"/>
                </a:lnTo>
                <a:lnTo>
                  <a:pt x="1147495" y="539292"/>
                </a:lnTo>
                <a:lnTo>
                  <a:pt x="1145730" y="540194"/>
                </a:lnTo>
                <a:lnTo>
                  <a:pt x="1143762" y="540512"/>
                </a:lnTo>
                <a:close/>
              </a:path>
              <a:path w="1150620" h="541020">
                <a:moveTo>
                  <a:pt x="12700" y="12700"/>
                </a:moveTo>
                <a:lnTo>
                  <a:pt x="6350" y="12700"/>
                </a:lnTo>
                <a:lnTo>
                  <a:pt x="12700" y="6350"/>
                </a:lnTo>
                <a:lnTo>
                  <a:pt x="12700" y="12700"/>
                </a:lnTo>
                <a:close/>
              </a:path>
              <a:path w="1150620" h="541020">
                <a:moveTo>
                  <a:pt x="1137412" y="12700"/>
                </a:moveTo>
                <a:lnTo>
                  <a:pt x="12700" y="12700"/>
                </a:lnTo>
                <a:lnTo>
                  <a:pt x="12700" y="6350"/>
                </a:lnTo>
                <a:lnTo>
                  <a:pt x="1137412" y="6350"/>
                </a:lnTo>
                <a:lnTo>
                  <a:pt x="1137412" y="12700"/>
                </a:lnTo>
                <a:close/>
              </a:path>
              <a:path w="1150620" h="541020">
                <a:moveTo>
                  <a:pt x="1137412" y="534162"/>
                </a:moveTo>
                <a:lnTo>
                  <a:pt x="1137412" y="6350"/>
                </a:lnTo>
                <a:lnTo>
                  <a:pt x="1143762" y="12700"/>
                </a:lnTo>
                <a:lnTo>
                  <a:pt x="1150112" y="12700"/>
                </a:lnTo>
                <a:lnTo>
                  <a:pt x="1150112" y="527812"/>
                </a:lnTo>
                <a:lnTo>
                  <a:pt x="1143762" y="527812"/>
                </a:lnTo>
                <a:lnTo>
                  <a:pt x="1137412" y="534162"/>
                </a:lnTo>
                <a:close/>
              </a:path>
              <a:path w="1150620" h="541020">
                <a:moveTo>
                  <a:pt x="1150112" y="12700"/>
                </a:moveTo>
                <a:lnTo>
                  <a:pt x="1143762" y="12700"/>
                </a:lnTo>
                <a:lnTo>
                  <a:pt x="1137412" y="6350"/>
                </a:lnTo>
                <a:lnTo>
                  <a:pt x="1150112" y="6350"/>
                </a:lnTo>
                <a:lnTo>
                  <a:pt x="1150112" y="12700"/>
                </a:lnTo>
                <a:close/>
              </a:path>
              <a:path w="1150620" h="541020">
                <a:moveTo>
                  <a:pt x="12700" y="534162"/>
                </a:moveTo>
                <a:lnTo>
                  <a:pt x="6350" y="527812"/>
                </a:lnTo>
                <a:lnTo>
                  <a:pt x="12700" y="527812"/>
                </a:lnTo>
                <a:lnTo>
                  <a:pt x="12700" y="534162"/>
                </a:lnTo>
                <a:close/>
              </a:path>
              <a:path w="1150620" h="541020">
                <a:moveTo>
                  <a:pt x="1137412" y="534162"/>
                </a:moveTo>
                <a:lnTo>
                  <a:pt x="12700" y="534162"/>
                </a:lnTo>
                <a:lnTo>
                  <a:pt x="12700" y="527812"/>
                </a:lnTo>
                <a:lnTo>
                  <a:pt x="1137412" y="527812"/>
                </a:lnTo>
                <a:lnTo>
                  <a:pt x="1137412" y="534162"/>
                </a:lnTo>
                <a:close/>
              </a:path>
              <a:path w="1150620" h="541020">
                <a:moveTo>
                  <a:pt x="1150112" y="534162"/>
                </a:moveTo>
                <a:lnTo>
                  <a:pt x="1137412" y="534162"/>
                </a:lnTo>
                <a:lnTo>
                  <a:pt x="1143762" y="527812"/>
                </a:lnTo>
                <a:lnTo>
                  <a:pt x="1150112" y="527812"/>
                </a:lnTo>
                <a:lnTo>
                  <a:pt x="1150112"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1" name="object 81"/>
          <p:cNvSpPr/>
          <p:nvPr/>
        </p:nvSpPr>
        <p:spPr>
          <a:xfrm>
            <a:off x="1834388" y="5490464"/>
            <a:ext cx="1150620" cy="541020"/>
          </a:xfrm>
          <a:custGeom>
            <a:avLst/>
            <a:gdLst/>
            <a:ahLst/>
            <a:cxnLst/>
            <a:rect l="l" t="t" r="r" b="b"/>
            <a:pathLst>
              <a:path w="1150620" h="541020">
                <a:moveTo>
                  <a:pt x="1143762" y="540512"/>
                </a:moveTo>
                <a:lnTo>
                  <a:pt x="6350" y="540512"/>
                </a:lnTo>
                <a:lnTo>
                  <a:pt x="4381" y="540194"/>
                </a:lnTo>
                <a:lnTo>
                  <a:pt x="2616" y="539292"/>
                </a:lnTo>
                <a:lnTo>
                  <a:pt x="1206" y="537895"/>
                </a:lnTo>
                <a:lnTo>
                  <a:pt x="304" y="536117"/>
                </a:lnTo>
                <a:lnTo>
                  <a:pt x="0" y="534162"/>
                </a:lnTo>
                <a:lnTo>
                  <a:pt x="0" y="6350"/>
                </a:lnTo>
                <a:lnTo>
                  <a:pt x="6350" y="0"/>
                </a:lnTo>
                <a:lnTo>
                  <a:pt x="1143762" y="0"/>
                </a:lnTo>
                <a:lnTo>
                  <a:pt x="1150112" y="6350"/>
                </a:lnTo>
                <a:lnTo>
                  <a:pt x="12700" y="6350"/>
                </a:lnTo>
                <a:lnTo>
                  <a:pt x="6350" y="12700"/>
                </a:lnTo>
                <a:lnTo>
                  <a:pt x="12700" y="12700"/>
                </a:lnTo>
                <a:lnTo>
                  <a:pt x="12700" y="527812"/>
                </a:lnTo>
                <a:lnTo>
                  <a:pt x="6350" y="527812"/>
                </a:lnTo>
                <a:lnTo>
                  <a:pt x="12700" y="534162"/>
                </a:lnTo>
                <a:lnTo>
                  <a:pt x="1150112" y="534162"/>
                </a:lnTo>
                <a:lnTo>
                  <a:pt x="1149807" y="536117"/>
                </a:lnTo>
                <a:lnTo>
                  <a:pt x="1148892" y="537895"/>
                </a:lnTo>
                <a:lnTo>
                  <a:pt x="1147495" y="539292"/>
                </a:lnTo>
                <a:lnTo>
                  <a:pt x="1145717" y="540194"/>
                </a:lnTo>
                <a:lnTo>
                  <a:pt x="1143762" y="540512"/>
                </a:lnTo>
                <a:close/>
              </a:path>
              <a:path w="1150620" h="541020">
                <a:moveTo>
                  <a:pt x="12700" y="12700"/>
                </a:moveTo>
                <a:lnTo>
                  <a:pt x="6350" y="12700"/>
                </a:lnTo>
                <a:lnTo>
                  <a:pt x="12700" y="6350"/>
                </a:lnTo>
                <a:lnTo>
                  <a:pt x="12700" y="12700"/>
                </a:lnTo>
                <a:close/>
              </a:path>
              <a:path w="1150620" h="541020">
                <a:moveTo>
                  <a:pt x="1137412" y="12700"/>
                </a:moveTo>
                <a:lnTo>
                  <a:pt x="12700" y="12700"/>
                </a:lnTo>
                <a:lnTo>
                  <a:pt x="12700" y="6350"/>
                </a:lnTo>
                <a:lnTo>
                  <a:pt x="1137412" y="6350"/>
                </a:lnTo>
                <a:lnTo>
                  <a:pt x="1137412" y="12700"/>
                </a:lnTo>
                <a:close/>
              </a:path>
              <a:path w="1150620" h="541020">
                <a:moveTo>
                  <a:pt x="1137412" y="534162"/>
                </a:moveTo>
                <a:lnTo>
                  <a:pt x="1137412" y="6350"/>
                </a:lnTo>
                <a:lnTo>
                  <a:pt x="1143762" y="12700"/>
                </a:lnTo>
                <a:lnTo>
                  <a:pt x="1150112" y="12700"/>
                </a:lnTo>
                <a:lnTo>
                  <a:pt x="1150112" y="527812"/>
                </a:lnTo>
                <a:lnTo>
                  <a:pt x="1143762" y="527812"/>
                </a:lnTo>
                <a:lnTo>
                  <a:pt x="1137412" y="534162"/>
                </a:lnTo>
                <a:close/>
              </a:path>
              <a:path w="1150620" h="541020">
                <a:moveTo>
                  <a:pt x="1150112" y="12700"/>
                </a:moveTo>
                <a:lnTo>
                  <a:pt x="1143762" y="12700"/>
                </a:lnTo>
                <a:lnTo>
                  <a:pt x="1137412" y="6350"/>
                </a:lnTo>
                <a:lnTo>
                  <a:pt x="1150112" y="6350"/>
                </a:lnTo>
                <a:lnTo>
                  <a:pt x="1150112" y="12700"/>
                </a:lnTo>
                <a:close/>
              </a:path>
              <a:path w="1150620" h="541020">
                <a:moveTo>
                  <a:pt x="12700" y="534162"/>
                </a:moveTo>
                <a:lnTo>
                  <a:pt x="6350" y="527812"/>
                </a:lnTo>
                <a:lnTo>
                  <a:pt x="12700" y="527812"/>
                </a:lnTo>
                <a:lnTo>
                  <a:pt x="12700" y="534162"/>
                </a:lnTo>
                <a:close/>
              </a:path>
              <a:path w="1150620" h="541020">
                <a:moveTo>
                  <a:pt x="1137412" y="534162"/>
                </a:moveTo>
                <a:lnTo>
                  <a:pt x="12700" y="534162"/>
                </a:lnTo>
                <a:lnTo>
                  <a:pt x="12700" y="527812"/>
                </a:lnTo>
                <a:lnTo>
                  <a:pt x="1137412" y="527812"/>
                </a:lnTo>
                <a:lnTo>
                  <a:pt x="1137412" y="534162"/>
                </a:lnTo>
                <a:close/>
              </a:path>
              <a:path w="1150620" h="541020">
                <a:moveTo>
                  <a:pt x="1150112" y="534162"/>
                </a:moveTo>
                <a:lnTo>
                  <a:pt x="1137412" y="534162"/>
                </a:lnTo>
                <a:lnTo>
                  <a:pt x="1143762" y="527812"/>
                </a:lnTo>
                <a:lnTo>
                  <a:pt x="1150112" y="527812"/>
                </a:lnTo>
                <a:lnTo>
                  <a:pt x="1150112"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2" name="object 82"/>
          <p:cNvSpPr/>
          <p:nvPr/>
        </p:nvSpPr>
        <p:spPr>
          <a:xfrm>
            <a:off x="2980944" y="5502446"/>
            <a:ext cx="1124711" cy="515112"/>
          </a:xfrm>
          <a:prstGeom prst="rect">
            <a:avLst/>
          </a:prstGeom>
          <a:blipFill>
            <a:blip r:embed="rId35"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83" name="object 83"/>
          <p:cNvSpPr/>
          <p:nvPr/>
        </p:nvSpPr>
        <p:spPr>
          <a:xfrm>
            <a:off x="2968244" y="5490464"/>
            <a:ext cx="1150620" cy="541020"/>
          </a:xfrm>
          <a:custGeom>
            <a:avLst/>
            <a:gdLst/>
            <a:ahLst/>
            <a:cxnLst/>
            <a:rect l="l" t="t" r="r" b="b"/>
            <a:pathLst>
              <a:path w="1150620" h="541020">
                <a:moveTo>
                  <a:pt x="1143761" y="540512"/>
                </a:moveTo>
                <a:lnTo>
                  <a:pt x="6350" y="540512"/>
                </a:lnTo>
                <a:lnTo>
                  <a:pt x="4381" y="540194"/>
                </a:lnTo>
                <a:lnTo>
                  <a:pt x="2616" y="539292"/>
                </a:lnTo>
                <a:lnTo>
                  <a:pt x="1206" y="537895"/>
                </a:lnTo>
                <a:lnTo>
                  <a:pt x="304" y="536117"/>
                </a:lnTo>
                <a:lnTo>
                  <a:pt x="0" y="534162"/>
                </a:lnTo>
                <a:lnTo>
                  <a:pt x="0" y="6350"/>
                </a:lnTo>
                <a:lnTo>
                  <a:pt x="6350" y="0"/>
                </a:lnTo>
                <a:lnTo>
                  <a:pt x="1143761" y="0"/>
                </a:lnTo>
                <a:lnTo>
                  <a:pt x="1150111" y="6350"/>
                </a:lnTo>
                <a:lnTo>
                  <a:pt x="12700" y="6350"/>
                </a:lnTo>
                <a:lnTo>
                  <a:pt x="6350" y="12700"/>
                </a:lnTo>
                <a:lnTo>
                  <a:pt x="12700" y="12700"/>
                </a:lnTo>
                <a:lnTo>
                  <a:pt x="12700" y="527812"/>
                </a:lnTo>
                <a:lnTo>
                  <a:pt x="6350" y="527812"/>
                </a:lnTo>
                <a:lnTo>
                  <a:pt x="12700" y="534162"/>
                </a:lnTo>
                <a:lnTo>
                  <a:pt x="1150111" y="534162"/>
                </a:lnTo>
                <a:lnTo>
                  <a:pt x="1149807" y="536117"/>
                </a:lnTo>
                <a:lnTo>
                  <a:pt x="1148892" y="537895"/>
                </a:lnTo>
                <a:lnTo>
                  <a:pt x="1147495" y="539292"/>
                </a:lnTo>
                <a:lnTo>
                  <a:pt x="1145717" y="540194"/>
                </a:lnTo>
                <a:lnTo>
                  <a:pt x="1143761" y="540512"/>
                </a:lnTo>
                <a:close/>
              </a:path>
              <a:path w="1150620" h="541020">
                <a:moveTo>
                  <a:pt x="12700" y="12700"/>
                </a:moveTo>
                <a:lnTo>
                  <a:pt x="6350" y="12700"/>
                </a:lnTo>
                <a:lnTo>
                  <a:pt x="12700" y="6350"/>
                </a:lnTo>
                <a:lnTo>
                  <a:pt x="12700" y="12700"/>
                </a:lnTo>
                <a:close/>
              </a:path>
              <a:path w="1150620" h="541020">
                <a:moveTo>
                  <a:pt x="1137411" y="12700"/>
                </a:moveTo>
                <a:lnTo>
                  <a:pt x="12700" y="12700"/>
                </a:lnTo>
                <a:lnTo>
                  <a:pt x="12700" y="6350"/>
                </a:lnTo>
                <a:lnTo>
                  <a:pt x="1137411" y="6350"/>
                </a:lnTo>
                <a:lnTo>
                  <a:pt x="1137411" y="12700"/>
                </a:lnTo>
                <a:close/>
              </a:path>
              <a:path w="1150620" h="541020">
                <a:moveTo>
                  <a:pt x="1137411" y="534162"/>
                </a:moveTo>
                <a:lnTo>
                  <a:pt x="1137411" y="6350"/>
                </a:lnTo>
                <a:lnTo>
                  <a:pt x="1143761" y="12700"/>
                </a:lnTo>
                <a:lnTo>
                  <a:pt x="1150111" y="12700"/>
                </a:lnTo>
                <a:lnTo>
                  <a:pt x="1150111" y="527812"/>
                </a:lnTo>
                <a:lnTo>
                  <a:pt x="1143761" y="527812"/>
                </a:lnTo>
                <a:lnTo>
                  <a:pt x="1137411" y="534162"/>
                </a:lnTo>
                <a:close/>
              </a:path>
              <a:path w="1150620" h="541020">
                <a:moveTo>
                  <a:pt x="1150111" y="12700"/>
                </a:moveTo>
                <a:lnTo>
                  <a:pt x="1143761" y="12700"/>
                </a:lnTo>
                <a:lnTo>
                  <a:pt x="1137411" y="6350"/>
                </a:lnTo>
                <a:lnTo>
                  <a:pt x="1150111" y="6350"/>
                </a:lnTo>
                <a:lnTo>
                  <a:pt x="1150111" y="12700"/>
                </a:lnTo>
                <a:close/>
              </a:path>
              <a:path w="1150620" h="541020">
                <a:moveTo>
                  <a:pt x="12700" y="534162"/>
                </a:moveTo>
                <a:lnTo>
                  <a:pt x="6350" y="527812"/>
                </a:lnTo>
                <a:lnTo>
                  <a:pt x="12700" y="527812"/>
                </a:lnTo>
                <a:lnTo>
                  <a:pt x="12700" y="534162"/>
                </a:lnTo>
                <a:close/>
              </a:path>
              <a:path w="1150620" h="541020">
                <a:moveTo>
                  <a:pt x="1137411" y="534162"/>
                </a:moveTo>
                <a:lnTo>
                  <a:pt x="12700" y="534162"/>
                </a:lnTo>
                <a:lnTo>
                  <a:pt x="12700" y="527812"/>
                </a:lnTo>
                <a:lnTo>
                  <a:pt x="1137411" y="527812"/>
                </a:lnTo>
                <a:lnTo>
                  <a:pt x="1137411" y="534162"/>
                </a:lnTo>
                <a:close/>
              </a:path>
              <a:path w="1150620" h="541020">
                <a:moveTo>
                  <a:pt x="1150111" y="534162"/>
                </a:moveTo>
                <a:lnTo>
                  <a:pt x="1137411" y="534162"/>
                </a:lnTo>
                <a:lnTo>
                  <a:pt x="1143761" y="527812"/>
                </a:lnTo>
                <a:lnTo>
                  <a:pt x="1150111" y="527812"/>
                </a:lnTo>
                <a:lnTo>
                  <a:pt x="1150111"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7" name="object 87"/>
          <p:cNvSpPr/>
          <p:nvPr/>
        </p:nvSpPr>
        <p:spPr>
          <a:xfrm>
            <a:off x="5237479" y="5490464"/>
            <a:ext cx="1150620" cy="541020"/>
          </a:xfrm>
          <a:custGeom>
            <a:avLst/>
            <a:gdLst/>
            <a:ahLst/>
            <a:cxnLst/>
            <a:rect l="l" t="t" r="r" b="b"/>
            <a:pathLst>
              <a:path w="1150620" h="541020">
                <a:moveTo>
                  <a:pt x="1143762" y="540512"/>
                </a:moveTo>
                <a:lnTo>
                  <a:pt x="6350" y="540512"/>
                </a:lnTo>
                <a:lnTo>
                  <a:pt x="4381" y="540194"/>
                </a:lnTo>
                <a:lnTo>
                  <a:pt x="2616" y="539292"/>
                </a:lnTo>
                <a:lnTo>
                  <a:pt x="1206" y="537895"/>
                </a:lnTo>
                <a:lnTo>
                  <a:pt x="304" y="536117"/>
                </a:lnTo>
                <a:lnTo>
                  <a:pt x="0" y="534162"/>
                </a:lnTo>
                <a:lnTo>
                  <a:pt x="0" y="6350"/>
                </a:lnTo>
                <a:lnTo>
                  <a:pt x="6350" y="0"/>
                </a:lnTo>
                <a:lnTo>
                  <a:pt x="1143762" y="0"/>
                </a:lnTo>
                <a:lnTo>
                  <a:pt x="1150112" y="6350"/>
                </a:lnTo>
                <a:lnTo>
                  <a:pt x="12700" y="6350"/>
                </a:lnTo>
                <a:lnTo>
                  <a:pt x="6350" y="12700"/>
                </a:lnTo>
                <a:lnTo>
                  <a:pt x="12700" y="12700"/>
                </a:lnTo>
                <a:lnTo>
                  <a:pt x="12700" y="527812"/>
                </a:lnTo>
                <a:lnTo>
                  <a:pt x="6350" y="527812"/>
                </a:lnTo>
                <a:lnTo>
                  <a:pt x="12700" y="534162"/>
                </a:lnTo>
                <a:lnTo>
                  <a:pt x="1150112" y="534162"/>
                </a:lnTo>
                <a:lnTo>
                  <a:pt x="1149807" y="536117"/>
                </a:lnTo>
                <a:lnTo>
                  <a:pt x="1148905" y="537895"/>
                </a:lnTo>
                <a:lnTo>
                  <a:pt x="1147495" y="539292"/>
                </a:lnTo>
                <a:lnTo>
                  <a:pt x="1145730" y="540194"/>
                </a:lnTo>
                <a:lnTo>
                  <a:pt x="1143762" y="540512"/>
                </a:lnTo>
                <a:close/>
              </a:path>
              <a:path w="1150620" h="541020">
                <a:moveTo>
                  <a:pt x="12700" y="12700"/>
                </a:moveTo>
                <a:lnTo>
                  <a:pt x="6350" y="12700"/>
                </a:lnTo>
                <a:lnTo>
                  <a:pt x="12700" y="6350"/>
                </a:lnTo>
                <a:lnTo>
                  <a:pt x="12700" y="12700"/>
                </a:lnTo>
                <a:close/>
              </a:path>
              <a:path w="1150620" h="541020">
                <a:moveTo>
                  <a:pt x="1137412" y="12700"/>
                </a:moveTo>
                <a:lnTo>
                  <a:pt x="12700" y="12700"/>
                </a:lnTo>
                <a:lnTo>
                  <a:pt x="12700" y="6350"/>
                </a:lnTo>
                <a:lnTo>
                  <a:pt x="1137412" y="6350"/>
                </a:lnTo>
                <a:lnTo>
                  <a:pt x="1137412" y="12700"/>
                </a:lnTo>
                <a:close/>
              </a:path>
              <a:path w="1150620" h="541020">
                <a:moveTo>
                  <a:pt x="1137412" y="534162"/>
                </a:moveTo>
                <a:lnTo>
                  <a:pt x="1137412" y="6350"/>
                </a:lnTo>
                <a:lnTo>
                  <a:pt x="1143762" y="12700"/>
                </a:lnTo>
                <a:lnTo>
                  <a:pt x="1150112" y="12700"/>
                </a:lnTo>
                <a:lnTo>
                  <a:pt x="1150112" y="527812"/>
                </a:lnTo>
                <a:lnTo>
                  <a:pt x="1143762" y="527812"/>
                </a:lnTo>
                <a:lnTo>
                  <a:pt x="1137412" y="534162"/>
                </a:lnTo>
                <a:close/>
              </a:path>
              <a:path w="1150620" h="541020">
                <a:moveTo>
                  <a:pt x="1150112" y="12700"/>
                </a:moveTo>
                <a:lnTo>
                  <a:pt x="1143762" y="12700"/>
                </a:lnTo>
                <a:lnTo>
                  <a:pt x="1137412" y="6350"/>
                </a:lnTo>
                <a:lnTo>
                  <a:pt x="1150112" y="6350"/>
                </a:lnTo>
                <a:lnTo>
                  <a:pt x="1150112" y="12700"/>
                </a:lnTo>
                <a:close/>
              </a:path>
              <a:path w="1150620" h="541020">
                <a:moveTo>
                  <a:pt x="12700" y="534162"/>
                </a:moveTo>
                <a:lnTo>
                  <a:pt x="6350" y="527812"/>
                </a:lnTo>
                <a:lnTo>
                  <a:pt x="12700" y="527812"/>
                </a:lnTo>
                <a:lnTo>
                  <a:pt x="12700" y="534162"/>
                </a:lnTo>
                <a:close/>
              </a:path>
              <a:path w="1150620" h="541020">
                <a:moveTo>
                  <a:pt x="1137412" y="534162"/>
                </a:moveTo>
                <a:lnTo>
                  <a:pt x="12700" y="534162"/>
                </a:lnTo>
                <a:lnTo>
                  <a:pt x="12700" y="527812"/>
                </a:lnTo>
                <a:lnTo>
                  <a:pt x="1137412" y="527812"/>
                </a:lnTo>
                <a:lnTo>
                  <a:pt x="1137412" y="534162"/>
                </a:lnTo>
                <a:close/>
              </a:path>
              <a:path w="1150620" h="541020">
                <a:moveTo>
                  <a:pt x="1150112" y="534162"/>
                </a:moveTo>
                <a:lnTo>
                  <a:pt x="1137412" y="534162"/>
                </a:lnTo>
                <a:lnTo>
                  <a:pt x="1143762" y="527812"/>
                </a:lnTo>
                <a:lnTo>
                  <a:pt x="1150112" y="527812"/>
                </a:lnTo>
                <a:lnTo>
                  <a:pt x="1150112"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1" name="object 91"/>
          <p:cNvSpPr/>
          <p:nvPr/>
        </p:nvSpPr>
        <p:spPr>
          <a:xfrm>
            <a:off x="8640571" y="5490464"/>
            <a:ext cx="1150620" cy="541020"/>
          </a:xfrm>
          <a:custGeom>
            <a:avLst/>
            <a:gdLst/>
            <a:ahLst/>
            <a:cxnLst/>
            <a:rect l="l" t="t" r="r" b="b"/>
            <a:pathLst>
              <a:path w="1150620" h="541020">
                <a:moveTo>
                  <a:pt x="1143761" y="540512"/>
                </a:moveTo>
                <a:lnTo>
                  <a:pt x="6350" y="540512"/>
                </a:lnTo>
                <a:lnTo>
                  <a:pt x="4381" y="540194"/>
                </a:lnTo>
                <a:lnTo>
                  <a:pt x="2616" y="539292"/>
                </a:lnTo>
                <a:lnTo>
                  <a:pt x="1206" y="537895"/>
                </a:lnTo>
                <a:lnTo>
                  <a:pt x="304" y="536117"/>
                </a:lnTo>
                <a:lnTo>
                  <a:pt x="0" y="534162"/>
                </a:lnTo>
                <a:lnTo>
                  <a:pt x="0" y="6350"/>
                </a:lnTo>
                <a:lnTo>
                  <a:pt x="6350" y="0"/>
                </a:lnTo>
                <a:lnTo>
                  <a:pt x="1143761" y="0"/>
                </a:lnTo>
                <a:lnTo>
                  <a:pt x="1150111" y="6350"/>
                </a:lnTo>
                <a:lnTo>
                  <a:pt x="12700" y="6350"/>
                </a:lnTo>
                <a:lnTo>
                  <a:pt x="6350" y="12700"/>
                </a:lnTo>
                <a:lnTo>
                  <a:pt x="12700" y="12700"/>
                </a:lnTo>
                <a:lnTo>
                  <a:pt x="12700" y="527812"/>
                </a:lnTo>
                <a:lnTo>
                  <a:pt x="6350" y="527812"/>
                </a:lnTo>
                <a:lnTo>
                  <a:pt x="12700" y="534162"/>
                </a:lnTo>
                <a:lnTo>
                  <a:pt x="1150111" y="534162"/>
                </a:lnTo>
                <a:lnTo>
                  <a:pt x="1149807" y="536117"/>
                </a:lnTo>
                <a:lnTo>
                  <a:pt x="1148892" y="537895"/>
                </a:lnTo>
                <a:lnTo>
                  <a:pt x="1147495" y="539292"/>
                </a:lnTo>
                <a:lnTo>
                  <a:pt x="1145717" y="540194"/>
                </a:lnTo>
                <a:lnTo>
                  <a:pt x="1143761" y="540512"/>
                </a:lnTo>
                <a:close/>
              </a:path>
              <a:path w="1150620" h="541020">
                <a:moveTo>
                  <a:pt x="12700" y="12700"/>
                </a:moveTo>
                <a:lnTo>
                  <a:pt x="6350" y="12700"/>
                </a:lnTo>
                <a:lnTo>
                  <a:pt x="12700" y="6350"/>
                </a:lnTo>
                <a:lnTo>
                  <a:pt x="12700" y="12700"/>
                </a:lnTo>
                <a:close/>
              </a:path>
              <a:path w="1150620" h="541020">
                <a:moveTo>
                  <a:pt x="1137411" y="12700"/>
                </a:moveTo>
                <a:lnTo>
                  <a:pt x="12700" y="12700"/>
                </a:lnTo>
                <a:lnTo>
                  <a:pt x="12700" y="6350"/>
                </a:lnTo>
                <a:lnTo>
                  <a:pt x="1137411" y="6350"/>
                </a:lnTo>
                <a:lnTo>
                  <a:pt x="1137411" y="12700"/>
                </a:lnTo>
                <a:close/>
              </a:path>
              <a:path w="1150620" h="541020">
                <a:moveTo>
                  <a:pt x="1137411" y="534162"/>
                </a:moveTo>
                <a:lnTo>
                  <a:pt x="1137411" y="6350"/>
                </a:lnTo>
                <a:lnTo>
                  <a:pt x="1143761" y="12700"/>
                </a:lnTo>
                <a:lnTo>
                  <a:pt x="1150111" y="12700"/>
                </a:lnTo>
                <a:lnTo>
                  <a:pt x="1150111" y="527812"/>
                </a:lnTo>
                <a:lnTo>
                  <a:pt x="1143761" y="527812"/>
                </a:lnTo>
                <a:lnTo>
                  <a:pt x="1137411" y="534162"/>
                </a:lnTo>
                <a:close/>
              </a:path>
              <a:path w="1150620" h="541020">
                <a:moveTo>
                  <a:pt x="1150111" y="12700"/>
                </a:moveTo>
                <a:lnTo>
                  <a:pt x="1143761" y="12700"/>
                </a:lnTo>
                <a:lnTo>
                  <a:pt x="1137411" y="6350"/>
                </a:lnTo>
                <a:lnTo>
                  <a:pt x="1150111" y="6350"/>
                </a:lnTo>
                <a:lnTo>
                  <a:pt x="1150111" y="12700"/>
                </a:lnTo>
                <a:close/>
              </a:path>
              <a:path w="1150620" h="541020">
                <a:moveTo>
                  <a:pt x="12700" y="534162"/>
                </a:moveTo>
                <a:lnTo>
                  <a:pt x="6350" y="527812"/>
                </a:lnTo>
                <a:lnTo>
                  <a:pt x="12700" y="527812"/>
                </a:lnTo>
                <a:lnTo>
                  <a:pt x="12700" y="534162"/>
                </a:lnTo>
                <a:close/>
              </a:path>
              <a:path w="1150620" h="541020">
                <a:moveTo>
                  <a:pt x="1137411" y="534162"/>
                </a:moveTo>
                <a:lnTo>
                  <a:pt x="12700" y="534162"/>
                </a:lnTo>
                <a:lnTo>
                  <a:pt x="12700" y="527812"/>
                </a:lnTo>
                <a:lnTo>
                  <a:pt x="1137411" y="527812"/>
                </a:lnTo>
                <a:lnTo>
                  <a:pt x="1137411" y="534162"/>
                </a:lnTo>
                <a:close/>
              </a:path>
              <a:path w="1150620" h="541020">
                <a:moveTo>
                  <a:pt x="1150111" y="534162"/>
                </a:moveTo>
                <a:lnTo>
                  <a:pt x="1137411" y="534162"/>
                </a:lnTo>
                <a:lnTo>
                  <a:pt x="1143761" y="527812"/>
                </a:lnTo>
                <a:lnTo>
                  <a:pt x="1150111" y="527812"/>
                </a:lnTo>
                <a:lnTo>
                  <a:pt x="1150111"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2" name="object 92"/>
          <p:cNvSpPr/>
          <p:nvPr/>
        </p:nvSpPr>
        <p:spPr>
          <a:xfrm>
            <a:off x="5258849" y="3940258"/>
            <a:ext cx="1124711" cy="515112"/>
          </a:xfrm>
          <a:prstGeom prst="rect">
            <a:avLst/>
          </a:prstGeom>
          <a:blipFill>
            <a:blip r:embed="rId36"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93" name="object 93"/>
          <p:cNvSpPr/>
          <p:nvPr/>
        </p:nvSpPr>
        <p:spPr>
          <a:xfrm>
            <a:off x="9769856" y="5490464"/>
            <a:ext cx="1150620" cy="541020"/>
          </a:xfrm>
          <a:custGeom>
            <a:avLst/>
            <a:gdLst/>
            <a:ahLst/>
            <a:cxnLst/>
            <a:rect l="l" t="t" r="r" b="b"/>
            <a:pathLst>
              <a:path w="1150620" h="541020">
                <a:moveTo>
                  <a:pt x="1143762" y="540512"/>
                </a:moveTo>
                <a:lnTo>
                  <a:pt x="6350" y="540512"/>
                </a:lnTo>
                <a:lnTo>
                  <a:pt x="4381" y="540194"/>
                </a:lnTo>
                <a:lnTo>
                  <a:pt x="2616" y="539292"/>
                </a:lnTo>
                <a:lnTo>
                  <a:pt x="1206" y="537895"/>
                </a:lnTo>
                <a:lnTo>
                  <a:pt x="317" y="536117"/>
                </a:lnTo>
                <a:lnTo>
                  <a:pt x="0" y="534162"/>
                </a:lnTo>
                <a:lnTo>
                  <a:pt x="0" y="6350"/>
                </a:lnTo>
                <a:lnTo>
                  <a:pt x="6350" y="0"/>
                </a:lnTo>
                <a:lnTo>
                  <a:pt x="1143762" y="0"/>
                </a:lnTo>
                <a:lnTo>
                  <a:pt x="1150112" y="6350"/>
                </a:lnTo>
                <a:lnTo>
                  <a:pt x="12700" y="6350"/>
                </a:lnTo>
                <a:lnTo>
                  <a:pt x="6350" y="12700"/>
                </a:lnTo>
                <a:lnTo>
                  <a:pt x="12700" y="12700"/>
                </a:lnTo>
                <a:lnTo>
                  <a:pt x="12700" y="527812"/>
                </a:lnTo>
                <a:lnTo>
                  <a:pt x="6350" y="527812"/>
                </a:lnTo>
                <a:lnTo>
                  <a:pt x="12700" y="534162"/>
                </a:lnTo>
                <a:lnTo>
                  <a:pt x="1150112" y="534162"/>
                </a:lnTo>
                <a:lnTo>
                  <a:pt x="1149807" y="536117"/>
                </a:lnTo>
                <a:lnTo>
                  <a:pt x="1148905" y="537895"/>
                </a:lnTo>
                <a:lnTo>
                  <a:pt x="1147495" y="539292"/>
                </a:lnTo>
                <a:lnTo>
                  <a:pt x="1145730" y="540194"/>
                </a:lnTo>
                <a:lnTo>
                  <a:pt x="1143762" y="540512"/>
                </a:lnTo>
                <a:close/>
              </a:path>
              <a:path w="1150620" h="541020">
                <a:moveTo>
                  <a:pt x="12700" y="12700"/>
                </a:moveTo>
                <a:lnTo>
                  <a:pt x="6350" y="12700"/>
                </a:lnTo>
                <a:lnTo>
                  <a:pt x="12700" y="6350"/>
                </a:lnTo>
                <a:lnTo>
                  <a:pt x="12700" y="12700"/>
                </a:lnTo>
                <a:close/>
              </a:path>
              <a:path w="1150620" h="541020">
                <a:moveTo>
                  <a:pt x="1137412" y="12700"/>
                </a:moveTo>
                <a:lnTo>
                  <a:pt x="12700" y="12700"/>
                </a:lnTo>
                <a:lnTo>
                  <a:pt x="12700" y="6350"/>
                </a:lnTo>
                <a:lnTo>
                  <a:pt x="1137412" y="6350"/>
                </a:lnTo>
                <a:lnTo>
                  <a:pt x="1137412" y="12700"/>
                </a:lnTo>
                <a:close/>
              </a:path>
              <a:path w="1150620" h="541020">
                <a:moveTo>
                  <a:pt x="1137412" y="534162"/>
                </a:moveTo>
                <a:lnTo>
                  <a:pt x="1137412" y="6350"/>
                </a:lnTo>
                <a:lnTo>
                  <a:pt x="1143762" y="12700"/>
                </a:lnTo>
                <a:lnTo>
                  <a:pt x="1150112" y="12700"/>
                </a:lnTo>
                <a:lnTo>
                  <a:pt x="1150112" y="527812"/>
                </a:lnTo>
                <a:lnTo>
                  <a:pt x="1143762" y="527812"/>
                </a:lnTo>
                <a:lnTo>
                  <a:pt x="1137412" y="534162"/>
                </a:lnTo>
                <a:close/>
              </a:path>
              <a:path w="1150620" h="541020">
                <a:moveTo>
                  <a:pt x="1150112" y="12700"/>
                </a:moveTo>
                <a:lnTo>
                  <a:pt x="1143762" y="12700"/>
                </a:lnTo>
                <a:lnTo>
                  <a:pt x="1137412" y="6350"/>
                </a:lnTo>
                <a:lnTo>
                  <a:pt x="1150112" y="6350"/>
                </a:lnTo>
                <a:lnTo>
                  <a:pt x="1150112" y="12700"/>
                </a:lnTo>
                <a:close/>
              </a:path>
              <a:path w="1150620" h="541020">
                <a:moveTo>
                  <a:pt x="12700" y="534162"/>
                </a:moveTo>
                <a:lnTo>
                  <a:pt x="6350" y="527812"/>
                </a:lnTo>
                <a:lnTo>
                  <a:pt x="12700" y="527812"/>
                </a:lnTo>
                <a:lnTo>
                  <a:pt x="12700" y="534162"/>
                </a:lnTo>
                <a:close/>
              </a:path>
              <a:path w="1150620" h="541020">
                <a:moveTo>
                  <a:pt x="1137412" y="534162"/>
                </a:moveTo>
                <a:lnTo>
                  <a:pt x="12700" y="534162"/>
                </a:lnTo>
                <a:lnTo>
                  <a:pt x="12700" y="527812"/>
                </a:lnTo>
                <a:lnTo>
                  <a:pt x="1137412" y="527812"/>
                </a:lnTo>
                <a:lnTo>
                  <a:pt x="1137412" y="534162"/>
                </a:lnTo>
                <a:close/>
              </a:path>
              <a:path w="1150620" h="541020">
                <a:moveTo>
                  <a:pt x="1150112" y="534162"/>
                </a:moveTo>
                <a:lnTo>
                  <a:pt x="1137412" y="534162"/>
                </a:lnTo>
                <a:lnTo>
                  <a:pt x="1143762" y="527812"/>
                </a:lnTo>
                <a:lnTo>
                  <a:pt x="1150112" y="527812"/>
                </a:lnTo>
                <a:lnTo>
                  <a:pt x="1150112" y="53416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8" name="object 98"/>
          <p:cNvSpPr/>
          <p:nvPr/>
        </p:nvSpPr>
        <p:spPr>
          <a:xfrm>
            <a:off x="10911840" y="4978908"/>
            <a:ext cx="1126236" cy="516636"/>
          </a:xfrm>
          <a:prstGeom prst="rect">
            <a:avLst/>
          </a:prstGeom>
          <a:blipFill>
            <a:blip r:embed="rId37"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99" name="object 99"/>
          <p:cNvSpPr/>
          <p:nvPr/>
        </p:nvSpPr>
        <p:spPr>
          <a:xfrm>
            <a:off x="10899140" y="4966208"/>
            <a:ext cx="1151890" cy="542290"/>
          </a:xfrm>
          <a:custGeom>
            <a:avLst/>
            <a:gdLst/>
            <a:ahLst/>
            <a:cxnLst/>
            <a:rect l="l" t="t" r="r" b="b"/>
            <a:pathLst>
              <a:path w="1151890" h="542289">
                <a:moveTo>
                  <a:pt x="1145285" y="542036"/>
                </a:moveTo>
                <a:lnTo>
                  <a:pt x="6350" y="542036"/>
                </a:lnTo>
                <a:lnTo>
                  <a:pt x="4381" y="541731"/>
                </a:lnTo>
                <a:lnTo>
                  <a:pt x="2616" y="540829"/>
                </a:lnTo>
                <a:lnTo>
                  <a:pt x="1206" y="539419"/>
                </a:lnTo>
                <a:lnTo>
                  <a:pt x="304" y="537654"/>
                </a:lnTo>
                <a:lnTo>
                  <a:pt x="0" y="535686"/>
                </a:lnTo>
                <a:lnTo>
                  <a:pt x="0" y="6350"/>
                </a:lnTo>
                <a:lnTo>
                  <a:pt x="6350" y="0"/>
                </a:lnTo>
                <a:lnTo>
                  <a:pt x="1145285" y="0"/>
                </a:lnTo>
                <a:lnTo>
                  <a:pt x="1151635" y="6350"/>
                </a:lnTo>
                <a:lnTo>
                  <a:pt x="12700" y="6350"/>
                </a:lnTo>
                <a:lnTo>
                  <a:pt x="6350" y="12700"/>
                </a:lnTo>
                <a:lnTo>
                  <a:pt x="12700" y="12700"/>
                </a:lnTo>
                <a:lnTo>
                  <a:pt x="12700" y="529336"/>
                </a:lnTo>
                <a:lnTo>
                  <a:pt x="6350" y="529336"/>
                </a:lnTo>
                <a:lnTo>
                  <a:pt x="12700" y="535686"/>
                </a:lnTo>
                <a:lnTo>
                  <a:pt x="1151635" y="535686"/>
                </a:lnTo>
                <a:lnTo>
                  <a:pt x="1151318" y="537654"/>
                </a:lnTo>
                <a:lnTo>
                  <a:pt x="1150416" y="539419"/>
                </a:lnTo>
                <a:lnTo>
                  <a:pt x="1149019" y="540829"/>
                </a:lnTo>
                <a:lnTo>
                  <a:pt x="1147241" y="541731"/>
                </a:lnTo>
                <a:lnTo>
                  <a:pt x="1145285" y="542036"/>
                </a:lnTo>
                <a:close/>
              </a:path>
              <a:path w="1151890" h="542289">
                <a:moveTo>
                  <a:pt x="12700" y="12700"/>
                </a:moveTo>
                <a:lnTo>
                  <a:pt x="6350" y="12700"/>
                </a:lnTo>
                <a:lnTo>
                  <a:pt x="12700" y="6350"/>
                </a:lnTo>
                <a:lnTo>
                  <a:pt x="12700" y="12700"/>
                </a:lnTo>
                <a:close/>
              </a:path>
              <a:path w="1151890" h="542289">
                <a:moveTo>
                  <a:pt x="1138935" y="12700"/>
                </a:moveTo>
                <a:lnTo>
                  <a:pt x="12700" y="12700"/>
                </a:lnTo>
                <a:lnTo>
                  <a:pt x="12700" y="6350"/>
                </a:lnTo>
                <a:lnTo>
                  <a:pt x="1138935" y="6350"/>
                </a:lnTo>
                <a:lnTo>
                  <a:pt x="1138935" y="12700"/>
                </a:lnTo>
                <a:close/>
              </a:path>
              <a:path w="1151890" h="542289">
                <a:moveTo>
                  <a:pt x="1138935" y="535686"/>
                </a:moveTo>
                <a:lnTo>
                  <a:pt x="1138935" y="6350"/>
                </a:lnTo>
                <a:lnTo>
                  <a:pt x="1145285" y="12700"/>
                </a:lnTo>
                <a:lnTo>
                  <a:pt x="1151635" y="12700"/>
                </a:lnTo>
                <a:lnTo>
                  <a:pt x="1151635" y="529336"/>
                </a:lnTo>
                <a:lnTo>
                  <a:pt x="1145285" y="529336"/>
                </a:lnTo>
                <a:lnTo>
                  <a:pt x="1138935" y="535686"/>
                </a:lnTo>
                <a:close/>
              </a:path>
              <a:path w="1151890" h="542289">
                <a:moveTo>
                  <a:pt x="1151635" y="12700"/>
                </a:moveTo>
                <a:lnTo>
                  <a:pt x="1145285" y="12700"/>
                </a:lnTo>
                <a:lnTo>
                  <a:pt x="1138935" y="6350"/>
                </a:lnTo>
                <a:lnTo>
                  <a:pt x="1151635" y="6350"/>
                </a:lnTo>
                <a:lnTo>
                  <a:pt x="1151635" y="12700"/>
                </a:lnTo>
                <a:close/>
              </a:path>
              <a:path w="1151890" h="542289">
                <a:moveTo>
                  <a:pt x="12700" y="535686"/>
                </a:moveTo>
                <a:lnTo>
                  <a:pt x="6350" y="529336"/>
                </a:lnTo>
                <a:lnTo>
                  <a:pt x="12700" y="529336"/>
                </a:lnTo>
                <a:lnTo>
                  <a:pt x="12700" y="535686"/>
                </a:lnTo>
                <a:close/>
              </a:path>
              <a:path w="1151890" h="542289">
                <a:moveTo>
                  <a:pt x="1138935" y="535686"/>
                </a:moveTo>
                <a:lnTo>
                  <a:pt x="12700" y="535686"/>
                </a:lnTo>
                <a:lnTo>
                  <a:pt x="12700" y="529336"/>
                </a:lnTo>
                <a:lnTo>
                  <a:pt x="1138935" y="529336"/>
                </a:lnTo>
                <a:lnTo>
                  <a:pt x="1138935" y="535686"/>
                </a:lnTo>
                <a:close/>
              </a:path>
              <a:path w="1151890" h="542289">
                <a:moveTo>
                  <a:pt x="1151635" y="535686"/>
                </a:moveTo>
                <a:lnTo>
                  <a:pt x="1138935" y="535686"/>
                </a:lnTo>
                <a:lnTo>
                  <a:pt x="1145285" y="529336"/>
                </a:lnTo>
                <a:lnTo>
                  <a:pt x="1151635" y="529336"/>
                </a:lnTo>
                <a:lnTo>
                  <a:pt x="1151635" y="535686"/>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6" name="object 106"/>
          <p:cNvSpPr/>
          <p:nvPr/>
        </p:nvSpPr>
        <p:spPr>
          <a:xfrm>
            <a:off x="7516368" y="3939496"/>
            <a:ext cx="1126235" cy="516636"/>
          </a:xfrm>
          <a:prstGeom prst="rect">
            <a:avLst/>
          </a:prstGeom>
          <a:blipFill>
            <a:blip r:embed="rId38"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07" name="object 107"/>
          <p:cNvSpPr/>
          <p:nvPr/>
        </p:nvSpPr>
        <p:spPr>
          <a:xfrm>
            <a:off x="7503668" y="3919220"/>
            <a:ext cx="1151890" cy="542290"/>
          </a:xfrm>
          <a:custGeom>
            <a:avLst/>
            <a:gdLst/>
            <a:ahLst/>
            <a:cxnLst/>
            <a:rect l="l" t="t" r="r" b="b"/>
            <a:pathLst>
              <a:path w="1151890" h="542289">
                <a:moveTo>
                  <a:pt x="1145285" y="542035"/>
                </a:moveTo>
                <a:lnTo>
                  <a:pt x="6350" y="542035"/>
                </a:lnTo>
                <a:lnTo>
                  <a:pt x="4394" y="541731"/>
                </a:lnTo>
                <a:lnTo>
                  <a:pt x="2616" y="540829"/>
                </a:lnTo>
                <a:lnTo>
                  <a:pt x="1219" y="539419"/>
                </a:lnTo>
                <a:lnTo>
                  <a:pt x="317" y="537654"/>
                </a:lnTo>
                <a:lnTo>
                  <a:pt x="0" y="535685"/>
                </a:lnTo>
                <a:lnTo>
                  <a:pt x="0" y="6350"/>
                </a:lnTo>
                <a:lnTo>
                  <a:pt x="6350" y="0"/>
                </a:lnTo>
                <a:lnTo>
                  <a:pt x="1145285" y="0"/>
                </a:lnTo>
                <a:lnTo>
                  <a:pt x="1151635" y="6350"/>
                </a:lnTo>
                <a:lnTo>
                  <a:pt x="12700" y="6350"/>
                </a:lnTo>
                <a:lnTo>
                  <a:pt x="6350" y="12700"/>
                </a:lnTo>
                <a:lnTo>
                  <a:pt x="12700" y="12700"/>
                </a:lnTo>
                <a:lnTo>
                  <a:pt x="12700" y="529335"/>
                </a:lnTo>
                <a:lnTo>
                  <a:pt x="6350" y="529335"/>
                </a:lnTo>
                <a:lnTo>
                  <a:pt x="12700" y="535685"/>
                </a:lnTo>
                <a:lnTo>
                  <a:pt x="1151635" y="535685"/>
                </a:lnTo>
                <a:lnTo>
                  <a:pt x="1151331" y="537654"/>
                </a:lnTo>
                <a:lnTo>
                  <a:pt x="1150429" y="539419"/>
                </a:lnTo>
                <a:lnTo>
                  <a:pt x="1149019" y="540829"/>
                </a:lnTo>
                <a:lnTo>
                  <a:pt x="1147254" y="541731"/>
                </a:lnTo>
                <a:lnTo>
                  <a:pt x="1145285" y="542035"/>
                </a:lnTo>
                <a:close/>
              </a:path>
              <a:path w="1151890" h="542289">
                <a:moveTo>
                  <a:pt x="12700" y="12700"/>
                </a:moveTo>
                <a:lnTo>
                  <a:pt x="6350" y="12700"/>
                </a:lnTo>
                <a:lnTo>
                  <a:pt x="12700" y="6350"/>
                </a:lnTo>
                <a:lnTo>
                  <a:pt x="12700" y="12700"/>
                </a:lnTo>
                <a:close/>
              </a:path>
              <a:path w="1151890" h="542289">
                <a:moveTo>
                  <a:pt x="1138935" y="12700"/>
                </a:moveTo>
                <a:lnTo>
                  <a:pt x="12700" y="12700"/>
                </a:lnTo>
                <a:lnTo>
                  <a:pt x="12700" y="6350"/>
                </a:lnTo>
                <a:lnTo>
                  <a:pt x="1138935" y="6350"/>
                </a:lnTo>
                <a:lnTo>
                  <a:pt x="1138935" y="12700"/>
                </a:lnTo>
                <a:close/>
              </a:path>
              <a:path w="1151890" h="542289">
                <a:moveTo>
                  <a:pt x="1138935" y="535685"/>
                </a:moveTo>
                <a:lnTo>
                  <a:pt x="1138935" y="6350"/>
                </a:lnTo>
                <a:lnTo>
                  <a:pt x="1145285" y="12700"/>
                </a:lnTo>
                <a:lnTo>
                  <a:pt x="1151635" y="12700"/>
                </a:lnTo>
                <a:lnTo>
                  <a:pt x="1151635" y="529335"/>
                </a:lnTo>
                <a:lnTo>
                  <a:pt x="1145285" y="529335"/>
                </a:lnTo>
                <a:lnTo>
                  <a:pt x="1138935" y="535685"/>
                </a:lnTo>
                <a:close/>
              </a:path>
              <a:path w="1151890" h="542289">
                <a:moveTo>
                  <a:pt x="1151635" y="12700"/>
                </a:moveTo>
                <a:lnTo>
                  <a:pt x="1145285" y="12700"/>
                </a:lnTo>
                <a:lnTo>
                  <a:pt x="1138935" y="6350"/>
                </a:lnTo>
                <a:lnTo>
                  <a:pt x="1151635" y="6350"/>
                </a:lnTo>
                <a:lnTo>
                  <a:pt x="1151635" y="12700"/>
                </a:lnTo>
                <a:close/>
              </a:path>
              <a:path w="1151890" h="542289">
                <a:moveTo>
                  <a:pt x="12700" y="535685"/>
                </a:moveTo>
                <a:lnTo>
                  <a:pt x="6350" y="529335"/>
                </a:lnTo>
                <a:lnTo>
                  <a:pt x="12700" y="529335"/>
                </a:lnTo>
                <a:lnTo>
                  <a:pt x="12700" y="535685"/>
                </a:lnTo>
                <a:close/>
              </a:path>
              <a:path w="1151890" h="542289">
                <a:moveTo>
                  <a:pt x="1138935" y="535685"/>
                </a:moveTo>
                <a:lnTo>
                  <a:pt x="12700" y="535685"/>
                </a:lnTo>
                <a:lnTo>
                  <a:pt x="12700" y="529335"/>
                </a:lnTo>
                <a:lnTo>
                  <a:pt x="1138935" y="529335"/>
                </a:lnTo>
                <a:lnTo>
                  <a:pt x="1138935" y="535685"/>
                </a:lnTo>
                <a:close/>
              </a:path>
              <a:path w="1151890" h="542289">
                <a:moveTo>
                  <a:pt x="1151635" y="535685"/>
                </a:moveTo>
                <a:lnTo>
                  <a:pt x="1138935" y="535685"/>
                </a:lnTo>
                <a:lnTo>
                  <a:pt x="1145285" y="529335"/>
                </a:lnTo>
                <a:lnTo>
                  <a:pt x="1151635" y="529335"/>
                </a:lnTo>
                <a:lnTo>
                  <a:pt x="1151635" y="535685"/>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8" name="object 108"/>
          <p:cNvSpPr txBox="1">
            <a:spLocks noGrp="1"/>
          </p:cNvSpPr>
          <p:nvPr>
            <p:ph type="sldNum" sz="quarter" idx="7"/>
          </p:nvPr>
        </p:nvSpPr>
        <p:spPr>
          <a:xfrm>
            <a:off x="10463530" y="6816725"/>
            <a:ext cx="1445260"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latin typeface="微软雅黑" panose="020B0503020204020204" charset="-122"/>
                <a:ea typeface="微软雅黑" panose="020B0503020204020204" charset="-122"/>
              </a:rPr>
              <a:t>23</a:t>
            </a:fld>
            <a:endParaRPr sz="1000" spc="10" dirty="0">
              <a:latin typeface="微软雅黑" panose="020B0503020204020204" charset="-122"/>
              <a:ea typeface="微软雅黑" panose="020B0503020204020204" charset="-122"/>
            </a:endParaRPr>
          </a:p>
        </p:txBody>
      </p:sp>
      <p:pic>
        <p:nvPicPr>
          <p:cNvPr id="110" name="图片 109"/>
          <p:cNvPicPr>
            <a:picLocks noChangeAspect="1"/>
          </p:cNvPicPr>
          <p:nvPr/>
        </p:nvPicPr>
        <p:blipFill>
          <a:blip r:embed="rId39"/>
          <a:stretch>
            <a:fillRect/>
          </a:stretch>
        </p:blipFill>
        <p:spPr>
          <a:xfrm>
            <a:off x="5257800" y="4461553"/>
            <a:ext cx="1126808" cy="516549"/>
          </a:xfrm>
          <a:prstGeom prst="rect">
            <a:avLst/>
          </a:prstGeom>
          <a:ln w="12700" cmpd="sng">
            <a:solidFill>
              <a:schemeClr val="bg1">
                <a:lumMod val="85000"/>
              </a:schemeClr>
            </a:solidFill>
            <a:prstDash val="solid"/>
          </a:ln>
        </p:spPr>
      </p:pic>
      <p:pic>
        <p:nvPicPr>
          <p:cNvPr id="111" name="图片 110"/>
          <p:cNvPicPr>
            <a:picLocks noChangeAspect="1"/>
          </p:cNvPicPr>
          <p:nvPr/>
        </p:nvPicPr>
        <p:blipFill>
          <a:blip r:embed="rId40"/>
          <a:stretch>
            <a:fillRect/>
          </a:stretch>
        </p:blipFill>
        <p:spPr>
          <a:xfrm>
            <a:off x="5253990" y="5501727"/>
            <a:ext cx="1126808" cy="516549"/>
          </a:xfrm>
          <a:prstGeom prst="rect">
            <a:avLst/>
          </a:prstGeom>
          <a:ln w="12700" cmpd="sng">
            <a:solidFill>
              <a:schemeClr val="bg1">
                <a:lumMod val="85000"/>
              </a:schemeClr>
            </a:solidFill>
            <a:prstDash val="solid"/>
          </a:ln>
        </p:spPr>
      </p:pic>
      <p:pic>
        <p:nvPicPr>
          <p:cNvPr id="112" name="图片 111"/>
          <p:cNvPicPr>
            <a:picLocks noChangeAspect="1"/>
          </p:cNvPicPr>
          <p:nvPr/>
        </p:nvPicPr>
        <p:blipFill>
          <a:blip r:embed="rId41"/>
          <a:stretch>
            <a:fillRect/>
          </a:stretch>
        </p:blipFill>
        <p:spPr>
          <a:xfrm>
            <a:off x="10911268" y="5501727"/>
            <a:ext cx="1126808" cy="516549"/>
          </a:xfrm>
          <a:prstGeom prst="rect">
            <a:avLst/>
          </a:prstGeom>
          <a:ln w="12700" cmpd="sng">
            <a:solidFill>
              <a:schemeClr val="bg1">
                <a:lumMod val="85000"/>
              </a:schemeClr>
            </a:solidFill>
            <a:prstDash val="solid"/>
          </a:ln>
        </p:spPr>
      </p:pic>
      <p:pic>
        <p:nvPicPr>
          <p:cNvPr id="113" name="图片 112"/>
          <p:cNvPicPr>
            <a:picLocks noChangeAspect="1"/>
          </p:cNvPicPr>
          <p:nvPr/>
        </p:nvPicPr>
        <p:blipFill>
          <a:blip r:embed="rId42"/>
          <a:stretch>
            <a:fillRect/>
          </a:stretch>
        </p:blipFill>
        <p:spPr>
          <a:xfrm>
            <a:off x="4114514" y="3939540"/>
            <a:ext cx="1126808" cy="516549"/>
          </a:xfrm>
          <a:prstGeom prst="rect">
            <a:avLst/>
          </a:prstGeom>
          <a:ln w="12700" cmpd="sng">
            <a:solidFill>
              <a:schemeClr val="bg1">
                <a:lumMod val="85000"/>
              </a:schemeClr>
            </a:solidFill>
            <a:prstDash val="solid"/>
          </a:ln>
        </p:spPr>
      </p:pic>
      <p:pic>
        <p:nvPicPr>
          <p:cNvPr id="114" name="图片 113"/>
          <p:cNvPicPr>
            <a:picLocks noChangeAspect="1"/>
          </p:cNvPicPr>
          <p:nvPr/>
        </p:nvPicPr>
        <p:blipFill>
          <a:blip r:embed="rId43"/>
          <a:stretch>
            <a:fillRect/>
          </a:stretch>
        </p:blipFill>
        <p:spPr>
          <a:xfrm>
            <a:off x="10910570" y="3939540"/>
            <a:ext cx="1126808" cy="516549"/>
          </a:xfrm>
          <a:prstGeom prst="rect">
            <a:avLst/>
          </a:prstGeom>
          <a:ln w="12700" cmpd="sng">
            <a:solidFill>
              <a:schemeClr val="bg1">
                <a:lumMod val="85000"/>
              </a:schemeClr>
            </a:solidFill>
            <a:prstDash val="solid"/>
          </a:ln>
        </p:spPr>
      </p:pic>
      <p:pic>
        <p:nvPicPr>
          <p:cNvPr id="115" name="图片 114"/>
          <p:cNvPicPr>
            <a:picLocks noChangeAspect="1"/>
          </p:cNvPicPr>
          <p:nvPr/>
        </p:nvPicPr>
        <p:blipFill>
          <a:blip r:embed="rId44"/>
          <a:stretch>
            <a:fillRect/>
          </a:stretch>
        </p:blipFill>
        <p:spPr>
          <a:xfrm>
            <a:off x="4117340" y="5501727"/>
            <a:ext cx="1126808" cy="516549"/>
          </a:xfrm>
          <a:prstGeom prst="rect">
            <a:avLst/>
          </a:prstGeom>
          <a:ln w="12700" cmpd="sng">
            <a:solidFill>
              <a:schemeClr val="bg1">
                <a:lumMod val="85000"/>
              </a:schemeClr>
            </a:solidFill>
            <a:prstDash val="solid"/>
          </a:ln>
        </p:spPr>
      </p:pic>
      <p:pic>
        <p:nvPicPr>
          <p:cNvPr id="117" name="图片 116"/>
          <p:cNvPicPr>
            <a:picLocks noChangeAspect="1"/>
          </p:cNvPicPr>
          <p:nvPr/>
        </p:nvPicPr>
        <p:blipFill>
          <a:blip r:embed="rId45"/>
          <a:stretch>
            <a:fillRect/>
          </a:stretch>
        </p:blipFill>
        <p:spPr>
          <a:xfrm>
            <a:off x="6377940" y="4461553"/>
            <a:ext cx="1126808" cy="516549"/>
          </a:xfrm>
          <a:prstGeom prst="rect">
            <a:avLst/>
          </a:prstGeom>
          <a:ln w="12700" cmpd="sng">
            <a:solidFill>
              <a:schemeClr val="bg1">
                <a:lumMod val="85000"/>
              </a:schemeClr>
            </a:solidFill>
            <a:prstDash val="solid"/>
          </a:ln>
        </p:spPr>
      </p:pic>
      <p:pic>
        <p:nvPicPr>
          <p:cNvPr id="119" name="图片 118"/>
          <p:cNvPicPr>
            <a:picLocks noChangeAspect="1"/>
          </p:cNvPicPr>
          <p:nvPr/>
        </p:nvPicPr>
        <p:blipFill>
          <a:blip r:embed="rId46"/>
          <a:stretch>
            <a:fillRect/>
          </a:stretch>
        </p:blipFill>
        <p:spPr>
          <a:xfrm>
            <a:off x="7513955" y="5501727"/>
            <a:ext cx="1126808" cy="516549"/>
          </a:xfrm>
          <a:prstGeom prst="rect">
            <a:avLst/>
          </a:prstGeom>
          <a:ln w="12700" cmpd="sng">
            <a:solidFill>
              <a:schemeClr val="bg1">
                <a:lumMod val="85000"/>
              </a:schemeClr>
            </a:solidFill>
            <a:prstDash val="solid"/>
          </a:ln>
        </p:spPr>
      </p:pic>
      <p:sp>
        <p:nvSpPr>
          <p:cNvPr id="121" name="object 20"/>
          <p:cNvSpPr txBox="1"/>
          <p:nvPr/>
        </p:nvSpPr>
        <p:spPr>
          <a:xfrm>
            <a:off x="330200" y="6113780"/>
            <a:ext cx="11811000" cy="258532"/>
          </a:xfrm>
          <a:prstGeom prst="rect">
            <a:avLst/>
          </a:prstGeom>
        </p:spPr>
        <p:txBody>
          <a:bodyPr vert="horz" wrap="square" lIns="0" tIns="0" rIns="0" bIns="0" rtlCol="0">
            <a:spAutoFit/>
          </a:bodyPr>
          <a:lstStyle/>
          <a:p>
            <a:pPr marL="12700" marR="5080" indent="304800" algn="ctr">
              <a:lnSpc>
                <a:spcPct val="140000"/>
              </a:lnSpc>
            </a:pPr>
            <a:r>
              <a:rPr lang="zh-CN" altLang="en-US" sz="1200" b="1" dirty="0">
                <a:solidFill>
                  <a:srgbClr val="FA646A"/>
                </a:solidFill>
                <a:latin typeface="微软雅黑" panose="020B0503020204020204" charset="-122"/>
                <a:ea typeface="微软雅黑" panose="020B0503020204020204" charset="-122"/>
                <a:cs typeface="微软雅黑" panose="020B0503020204020204" charset="-122"/>
              </a:rPr>
              <a:t>淘璞与共青团系统建立了深度的合作关系，已经</a:t>
            </a:r>
            <a:r>
              <a:rPr lang="zh-CN" altLang="en-US" sz="1200" b="1" dirty="0" smtClean="0">
                <a:solidFill>
                  <a:srgbClr val="FA646A"/>
                </a:solidFill>
                <a:latin typeface="微软雅黑" panose="020B0503020204020204" charset="-122"/>
                <a:ea typeface="微软雅黑" panose="020B0503020204020204" charset="-122"/>
                <a:cs typeface="微软雅黑" panose="020B0503020204020204" charset="-122"/>
              </a:rPr>
              <a:t>成为上海团市委“青春上海”亲子</a:t>
            </a:r>
            <a:r>
              <a:rPr lang="zh-CN" altLang="en-US" sz="1200" b="1" dirty="0">
                <a:solidFill>
                  <a:srgbClr val="FA646A"/>
                </a:solidFill>
                <a:latin typeface="微软雅黑" panose="020B0503020204020204" charset="-122"/>
                <a:ea typeface="微软雅黑" panose="020B0503020204020204" charset="-122"/>
                <a:cs typeface="微软雅黑" panose="020B0503020204020204" charset="-122"/>
              </a:rPr>
              <a:t>活动战略合作伙伴</a:t>
            </a:r>
            <a:r>
              <a:rPr lang="zh-CN" altLang="en-US" sz="1200" b="1" dirty="0" smtClean="0">
                <a:solidFill>
                  <a:srgbClr val="FA646A"/>
                </a:solidFill>
                <a:latin typeface="微软雅黑" panose="020B0503020204020204" charset="-122"/>
                <a:ea typeface="微软雅黑" panose="020B0503020204020204" charset="-122"/>
                <a:cs typeface="微软雅黑" panose="020B0503020204020204" charset="-122"/>
              </a:rPr>
              <a:t>，淘璞空间将发展成为团中央青少年事务发展中心挂牌的亲子实践基地</a:t>
            </a:r>
            <a:endParaRPr lang="zh-CN" altLang="en-US" sz="1200" b="1" dirty="0">
              <a:solidFill>
                <a:srgbClr val="FA646A"/>
              </a:solidFill>
              <a:latin typeface="微软雅黑" panose="020B0503020204020204" charset="-122"/>
              <a:ea typeface="微软雅黑" panose="020B0503020204020204" charset="-122"/>
              <a:cs typeface="微软雅黑" panose="020B0503020204020204" charset="-122"/>
            </a:endParaRPr>
          </a:p>
        </p:txBody>
      </p:sp>
      <p:pic>
        <p:nvPicPr>
          <p:cNvPr id="36" name="图片 35"/>
          <p:cNvPicPr>
            <a:picLocks noChangeAspect="1"/>
          </p:cNvPicPr>
          <p:nvPr/>
        </p:nvPicPr>
        <p:blipFill>
          <a:blip r:embed="rId47"/>
          <a:stretch>
            <a:fillRect/>
          </a:stretch>
        </p:blipFill>
        <p:spPr>
          <a:xfrm>
            <a:off x="9709150" y="2411793"/>
            <a:ext cx="1098550" cy="575945"/>
          </a:xfrm>
          <a:prstGeom prst="rect">
            <a:avLst/>
          </a:prstGeom>
        </p:spPr>
      </p:pic>
      <p:pic>
        <p:nvPicPr>
          <p:cNvPr id="34" name="图片 33"/>
          <p:cNvPicPr>
            <a:picLocks noChangeAspect="1"/>
          </p:cNvPicPr>
          <p:nvPr/>
        </p:nvPicPr>
        <p:blipFill>
          <a:blip r:embed="rId48"/>
          <a:stretch>
            <a:fillRect/>
          </a:stretch>
        </p:blipFill>
        <p:spPr>
          <a:xfrm>
            <a:off x="6382384" y="5502600"/>
            <a:ext cx="1123000" cy="514804"/>
          </a:xfrm>
          <a:prstGeom prst="rect">
            <a:avLst/>
          </a:prstGeom>
          <a:ln w="12700" cmpd="sng">
            <a:solidFill>
              <a:schemeClr val="bg1">
                <a:lumMod val="85000"/>
              </a:schemeClr>
            </a:solidFill>
            <a:prstDash val="solid"/>
          </a:ln>
        </p:spPr>
      </p:pic>
      <p:pic>
        <p:nvPicPr>
          <p:cNvPr id="38" name="图片 37"/>
          <p:cNvPicPr>
            <a:picLocks noChangeAspect="1"/>
          </p:cNvPicPr>
          <p:nvPr/>
        </p:nvPicPr>
        <p:blipFill>
          <a:blip r:embed="rId49"/>
          <a:stretch>
            <a:fillRect/>
          </a:stretch>
        </p:blipFill>
        <p:spPr>
          <a:xfrm>
            <a:off x="9784174" y="5502600"/>
            <a:ext cx="1123000" cy="514804"/>
          </a:xfrm>
          <a:prstGeom prst="rect">
            <a:avLst/>
          </a:prstGeom>
          <a:ln w="12700" cmpd="sng">
            <a:solidFill>
              <a:schemeClr val="bg1">
                <a:lumMod val="85000"/>
              </a:schemeClr>
            </a:solidFill>
            <a:prstDash val="solid"/>
          </a:ln>
        </p:spPr>
      </p:pic>
      <p:pic>
        <p:nvPicPr>
          <p:cNvPr id="40" name="图片 39"/>
          <p:cNvPicPr>
            <a:picLocks noChangeAspect="1"/>
          </p:cNvPicPr>
          <p:nvPr/>
        </p:nvPicPr>
        <p:blipFill>
          <a:blip r:embed="rId50"/>
          <a:stretch>
            <a:fillRect/>
          </a:stretch>
        </p:blipFill>
        <p:spPr>
          <a:xfrm>
            <a:off x="6379844" y="3940413"/>
            <a:ext cx="1123000" cy="514804"/>
          </a:xfrm>
          <a:prstGeom prst="rect">
            <a:avLst/>
          </a:prstGeom>
          <a:ln w="12700" cmpd="sng">
            <a:solidFill>
              <a:schemeClr val="bg1">
                <a:lumMod val="85000"/>
              </a:schemeClr>
            </a:solidFill>
            <a:prstDash val="solid"/>
          </a:ln>
        </p:spPr>
      </p:pic>
      <p:pic>
        <p:nvPicPr>
          <p:cNvPr id="46" name="图片 45"/>
          <p:cNvPicPr>
            <a:picLocks noChangeAspect="1"/>
          </p:cNvPicPr>
          <p:nvPr/>
        </p:nvPicPr>
        <p:blipFill>
          <a:blip r:embed="rId51"/>
          <a:stretch>
            <a:fillRect/>
          </a:stretch>
        </p:blipFill>
        <p:spPr>
          <a:xfrm>
            <a:off x="4116418" y="4979824"/>
            <a:ext cx="1123000" cy="514804"/>
          </a:xfrm>
          <a:prstGeom prst="rect">
            <a:avLst/>
          </a:prstGeom>
          <a:ln w="12700" cmpd="sng">
            <a:solidFill>
              <a:schemeClr val="bg1">
                <a:lumMod val="85000"/>
              </a:schemeClr>
            </a:solidFill>
            <a:prstDash val="solid"/>
          </a:ln>
        </p:spPr>
      </p:pic>
      <p:pic>
        <p:nvPicPr>
          <p:cNvPr id="48" name="图片 47"/>
          <p:cNvPicPr>
            <a:picLocks noChangeAspect="1"/>
          </p:cNvPicPr>
          <p:nvPr/>
        </p:nvPicPr>
        <p:blipFill>
          <a:blip r:embed="rId52"/>
          <a:stretch>
            <a:fillRect/>
          </a:stretch>
        </p:blipFill>
        <p:spPr>
          <a:xfrm>
            <a:off x="1847182" y="5502600"/>
            <a:ext cx="1123000" cy="514804"/>
          </a:xfrm>
          <a:prstGeom prst="rect">
            <a:avLst/>
          </a:prstGeom>
          <a:ln w="12700" cmpd="sng">
            <a:solidFill>
              <a:schemeClr val="bg1">
                <a:lumMod val="85000"/>
              </a:schemeClr>
            </a:solidFill>
            <a:prstDash val="solid"/>
          </a:ln>
        </p:spPr>
      </p:pic>
      <p:pic>
        <p:nvPicPr>
          <p:cNvPr id="54" name="图片 53"/>
          <p:cNvPicPr>
            <a:picLocks noChangeAspect="1"/>
          </p:cNvPicPr>
          <p:nvPr/>
        </p:nvPicPr>
        <p:blipFill>
          <a:blip r:embed="rId53"/>
          <a:stretch>
            <a:fillRect/>
          </a:stretch>
        </p:blipFill>
        <p:spPr>
          <a:xfrm>
            <a:off x="2981799" y="3940413"/>
            <a:ext cx="1123000" cy="514804"/>
          </a:xfrm>
          <a:prstGeom prst="rect">
            <a:avLst/>
          </a:prstGeom>
          <a:ln w="12700" cmpd="sng">
            <a:solidFill>
              <a:schemeClr val="bg1">
                <a:lumMod val="85000"/>
              </a:schemeClr>
            </a:solidFill>
            <a:prstDash val="solid"/>
          </a:ln>
        </p:spPr>
      </p:pic>
      <p:pic>
        <p:nvPicPr>
          <p:cNvPr id="55" name="图片 54"/>
          <p:cNvPicPr>
            <a:picLocks noChangeAspect="1"/>
          </p:cNvPicPr>
          <p:nvPr/>
        </p:nvPicPr>
        <p:blipFill>
          <a:blip r:embed="rId54"/>
          <a:stretch>
            <a:fillRect/>
          </a:stretch>
        </p:blipFill>
        <p:spPr>
          <a:xfrm>
            <a:off x="10912474" y="4462425"/>
            <a:ext cx="1123000" cy="514804"/>
          </a:xfrm>
          <a:prstGeom prst="rect">
            <a:avLst/>
          </a:prstGeom>
          <a:ln w="12700" cmpd="sng">
            <a:solidFill>
              <a:schemeClr val="bg1">
                <a:lumMod val="85000"/>
              </a:schemeClr>
            </a:solidFill>
            <a:prstDash val="solid"/>
          </a:ln>
        </p:spPr>
      </p:pic>
      <p:pic>
        <p:nvPicPr>
          <p:cNvPr id="58" name="图片 57"/>
          <p:cNvPicPr>
            <a:picLocks noChangeAspect="1"/>
          </p:cNvPicPr>
          <p:nvPr/>
        </p:nvPicPr>
        <p:blipFill>
          <a:blip r:embed="rId55"/>
          <a:stretch>
            <a:fillRect/>
          </a:stretch>
        </p:blipFill>
        <p:spPr>
          <a:xfrm>
            <a:off x="8654888" y="4462425"/>
            <a:ext cx="1123000" cy="514804"/>
          </a:xfrm>
          <a:prstGeom prst="rect">
            <a:avLst/>
          </a:prstGeom>
          <a:ln w="12700" cmpd="sng">
            <a:solidFill>
              <a:schemeClr val="bg1">
                <a:lumMod val="85000"/>
              </a:schemeClr>
            </a:solidFill>
            <a:prstDash val="soli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7467" y="2202179"/>
            <a:ext cx="6335267" cy="5030470"/>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txBox="1">
            <a:spLocks noGrp="1"/>
          </p:cNvSpPr>
          <p:nvPr>
            <p:ph type="body" idx="1"/>
          </p:nvPr>
        </p:nvSpPr>
        <p:spPr>
          <a:xfrm>
            <a:off x="57137" y="1600200"/>
            <a:ext cx="12744475" cy="1838964"/>
          </a:xfrm>
          <a:prstGeom prst="rect">
            <a:avLst/>
          </a:prstGeom>
        </p:spPr>
        <p:txBody>
          <a:bodyPr vert="horz" wrap="square" lIns="0" tIns="106679" rIns="0" bIns="0" rtlCol="0">
            <a:spAutoFit/>
          </a:bodyPr>
          <a:lstStyle/>
          <a:p>
            <a:pPr marL="1020445">
              <a:lnSpc>
                <a:spcPct val="100000"/>
              </a:lnSpc>
              <a:tabLst>
                <a:tab pos="5958840" algn="l"/>
              </a:tabLst>
            </a:pPr>
            <a:r>
              <a:rPr spc="595" dirty="0">
                <a:solidFill>
                  <a:srgbClr val="2DCC92"/>
                </a:solidFill>
                <a:ea typeface="微软雅黑" panose="020B0503020204020204" charset="-122"/>
              </a:rPr>
              <a:t>TH</a:t>
            </a:r>
            <a:r>
              <a:rPr spc="595" dirty="0">
                <a:solidFill>
                  <a:srgbClr val="86BBFF"/>
                </a:solidFill>
                <a:ea typeface="微软雅黑" panose="020B0503020204020204" charset="-122"/>
              </a:rPr>
              <a:t>AN</a:t>
            </a:r>
            <a:r>
              <a:rPr spc="-5" dirty="0">
                <a:ea typeface="微软雅黑" panose="020B0503020204020204" charset="-122"/>
              </a:rPr>
              <a:t>K</a:t>
            </a:r>
            <a:r>
              <a:rPr dirty="0">
                <a:ea typeface="微软雅黑" panose="020B0503020204020204" charset="-122"/>
              </a:rPr>
              <a:t>	</a:t>
            </a:r>
            <a:r>
              <a:rPr spc="600" dirty="0">
                <a:ea typeface="微软雅黑" panose="020B0503020204020204" charset="-122"/>
              </a:rPr>
              <a:t>Y</a:t>
            </a:r>
            <a:r>
              <a:rPr spc="595" dirty="0">
                <a:solidFill>
                  <a:srgbClr val="FA646A"/>
                </a:solidFill>
                <a:ea typeface="微软雅黑" panose="020B0503020204020204" charset="-122"/>
              </a:rPr>
              <a:t>O</a:t>
            </a:r>
            <a:r>
              <a:rPr dirty="0">
                <a:solidFill>
                  <a:srgbClr val="FA646A"/>
                </a:solidFill>
                <a:ea typeface="微软雅黑" panose="020B0503020204020204" charset="-122"/>
              </a:rPr>
              <a:t>U</a:t>
            </a:r>
          </a:p>
          <a:p>
            <a:pPr marL="1065530">
              <a:lnSpc>
                <a:spcPct val="100000"/>
              </a:lnSpc>
              <a:spcBef>
                <a:spcPts val="1455"/>
              </a:spcBef>
              <a:tabLst>
                <a:tab pos="2815590" algn="l"/>
              </a:tabLst>
            </a:pPr>
            <a:r>
              <a:rPr lang="zh-CN" altLang="en-US" sz="2000" dirty="0" smtClean="0">
                <a:solidFill>
                  <a:srgbClr val="2DCC92"/>
                </a:solidFill>
                <a:ea typeface="微软雅黑" panose="020B0503020204020204" charset="-122"/>
              </a:rPr>
              <a:t>让中国儿童的本地化美好生活从淘</a:t>
            </a:r>
            <a:r>
              <a:rPr lang="zh-CN" altLang="en-US" sz="2000" smtClean="0">
                <a:solidFill>
                  <a:srgbClr val="2DCC92"/>
                </a:solidFill>
                <a:ea typeface="微软雅黑" panose="020B0503020204020204" charset="-122"/>
              </a:rPr>
              <a:t>璞开始！</a:t>
            </a:r>
            <a:endParaRPr sz="2000" dirty="0">
              <a:ea typeface="微软雅黑" panose="020B0503020204020204" charset="-122"/>
            </a:endParaRPr>
          </a:p>
        </p:txBody>
      </p:sp>
      <p:sp>
        <p:nvSpPr>
          <p:cNvPr id="4" name="object 4"/>
          <p:cNvSpPr txBox="1"/>
          <p:nvPr/>
        </p:nvSpPr>
        <p:spPr>
          <a:xfrm>
            <a:off x="9112250" y="5963920"/>
            <a:ext cx="787400" cy="195580"/>
          </a:xfrm>
          <a:prstGeom prst="rect">
            <a:avLst/>
          </a:prstGeom>
        </p:spPr>
        <p:txBody>
          <a:bodyPr vert="horz" wrap="square" lIns="0" tIns="0" rIns="0" bIns="0" rtlCol="0">
            <a:spAutoFit/>
          </a:bodyPr>
          <a:lstStyle/>
          <a:p>
            <a:pPr marL="12700">
              <a:lnSpc>
                <a:spcPct val="100000"/>
              </a:lnSpc>
            </a:pPr>
            <a:r>
              <a:rPr sz="1200" dirty="0">
                <a:solidFill>
                  <a:srgbClr val="808080"/>
                </a:solidFill>
                <a:latin typeface="微软雅黑" panose="020B0503020204020204" charset="-122"/>
                <a:ea typeface="微软雅黑" panose="020B0503020204020204" charset="-122"/>
                <a:cs typeface="微软雅黑" panose="020B0503020204020204" charset="-122"/>
              </a:rPr>
              <a:t>淘璞服务号</a:t>
            </a:r>
          </a:p>
        </p:txBody>
      </p:sp>
      <p:sp>
        <p:nvSpPr>
          <p:cNvPr id="5" name="object 5"/>
          <p:cNvSpPr txBox="1"/>
          <p:nvPr/>
        </p:nvSpPr>
        <p:spPr>
          <a:xfrm>
            <a:off x="10840084" y="5963920"/>
            <a:ext cx="929005" cy="195580"/>
          </a:xfrm>
          <a:prstGeom prst="rect">
            <a:avLst/>
          </a:prstGeom>
        </p:spPr>
        <p:txBody>
          <a:bodyPr vert="horz" wrap="square" lIns="0" tIns="0" rIns="0" bIns="0" rtlCol="0">
            <a:spAutoFit/>
          </a:bodyPr>
          <a:lstStyle/>
          <a:p>
            <a:pPr marL="12700">
              <a:lnSpc>
                <a:spcPct val="100000"/>
              </a:lnSpc>
            </a:pPr>
            <a:r>
              <a:rPr sz="1200" spc="-5" dirty="0">
                <a:solidFill>
                  <a:srgbClr val="808080"/>
                </a:solidFill>
                <a:latin typeface="微软雅黑" panose="020B0503020204020204" charset="-122"/>
                <a:ea typeface="微软雅黑" panose="020B0503020204020204" charset="-122"/>
                <a:cs typeface="微软雅黑" panose="020B0503020204020204" charset="-122"/>
              </a:rPr>
              <a:t>淘璞APP下载</a:t>
            </a:r>
          </a:p>
        </p:txBody>
      </p:sp>
      <p:sp>
        <p:nvSpPr>
          <p:cNvPr id="6" name="object 6"/>
          <p:cNvSpPr/>
          <p:nvPr/>
        </p:nvSpPr>
        <p:spPr>
          <a:xfrm>
            <a:off x="8822435" y="4553711"/>
            <a:ext cx="1367027" cy="1367027"/>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7" name="object 7"/>
          <p:cNvSpPr/>
          <p:nvPr/>
        </p:nvSpPr>
        <p:spPr>
          <a:xfrm>
            <a:off x="10686288" y="4619244"/>
            <a:ext cx="1235963" cy="1235964"/>
          </a:xfrm>
          <a:prstGeom prst="rect">
            <a:avLst/>
          </a:prstGeom>
          <a:blipFill>
            <a:blip r:embed="rId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8" name="object 8"/>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 name="object 9"/>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11"/>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2" name="object 12"/>
          <p:cNvSpPr txBox="1">
            <a:spLocks noGrp="1"/>
          </p:cNvSpPr>
          <p:nvPr>
            <p:ph type="sldNum" sz="quarter" idx="7"/>
          </p:nvPr>
        </p:nvSpPr>
        <p:spPr>
          <a:xfrm>
            <a:off x="10026015" y="6816725"/>
            <a:ext cx="1882775" cy="166370"/>
          </a:xfrm>
          <a:prstGeom prst="rect">
            <a:avLst/>
          </a:prstGeom>
        </p:spPr>
        <p:txBody>
          <a:bodyPr vert="horz" wrap="square" lIns="0" tIns="0" rIns="0" bIns="0" rtlCol="0">
            <a:spAutoFit/>
          </a:bodyPr>
          <a:lstStyle/>
          <a:p>
            <a:pPr marL="25400" algn="r">
              <a:lnSpc>
                <a:spcPts val="1300"/>
              </a:lnSpc>
            </a:pPr>
            <a:fld id="{81D60167-4931-47E6-BA6A-407CBD079E47}" type="slidenum">
              <a:rPr sz="1000" spc="10" dirty="0">
                <a:solidFill>
                  <a:schemeClr val="bg1">
                    <a:lumMod val="50000"/>
                  </a:schemeClr>
                </a:solidFill>
                <a:latin typeface="微软雅黑" panose="020B0503020204020204" charset="-122"/>
                <a:ea typeface="微软雅黑" panose="020B0503020204020204" charset="-122"/>
              </a:rPr>
              <a:t>24</a:t>
            </a:fld>
            <a:endParaRPr sz="1000" spc="1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4" name="object 34"/>
          <p:cNvSpPr txBox="1">
            <a:spLocks noGrp="1"/>
          </p:cNvSpPr>
          <p:nvPr>
            <p:ph type="sldNum" sz="quarter" idx="7"/>
          </p:nvPr>
        </p:nvSpPr>
        <p:spPr>
          <a:xfrm>
            <a:off x="10474325" y="6816725"/>
            <a:ext cx="1434465" cy="166370"/>
          </a:xfrm>
          <a:prstGeom prst="rect">
            <a:avLst/>
          </a:prstGeom>
        </p:spPr>
        <p:txBody>
          <a:bodyPr vert="horz" wrap="square" lIns="0" tIns="0" rIns="0" bIns="0" rtlCol="0">
            <a:spAutoFit/>
          </a:bodyPr>
          <a:lstStyle/>
          <a:p>
            <a:pPr marL="107315" algn="r">
              <a:lnSpc>
                <a:spcPts val="1300"/>
              </a:lnSpc>
            </a:pPr>
            <a:fld id="{81D60167-4931-47E6-BA6A-407CBD079E47}" type="slidenum">
              <a:rPr sz="1000" spc="10" dirty="0">
                <a:solidFill>
                  <a:schemeClr val="bg1"/>
                </a:solidFill>
                <a:latin typeface="微软雅黑" panose="020B0503020204020204" charset="-122"/>
                <a:ea typeface="微软雅黑" panose="020B0503020204020204" charset="-122"/>
              </a:rPr>
              <a:t>3</a:t>
            </a:fld>
            <a:endParaRPr sz="1000" spc="10" dirty="0">
              <a:solidFill>
                <a:schemeClr val="bg1"/>
              </a:solidFill>
              <a:latin typeface="微软雅黑" panose="020B0503020204020204" charset="-122"/>
              <a:ea typeface="微软雅黑" panose="020B0503020204020204" charset="-122"/>
            </a:endParaRPr>
          </a:p>
        </p:txBody>
      </p:sp>
      <p:sp>
        <p:nvSpPr>
          <p:cNvPr id="4" name="object 4"/>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 name="object 5"/>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5BA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6" name="object 6"/>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 name="object 7"/>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 name="object 8"/>
          <p:cNvSpPr txBox="1"/>
          <p:nvPr/>
        </p:nvSpPr>
        <p:spPr>
          <a:xfrm>
            <a:off x="3073400" y="1102995"/>
            <a:ext cx="4902200" cy="368935"/>
          </a:xfrm>
          <a:prstGeom prst="rect">
            <a:avLst/>
          </a:prstGeom>
        </p:spPr>
        <p:txBody>
          <a:bodyPr vert="horz" wrap="square" lIns="0" tIns="0" rIns="0" bIns="0" rtlCol="0">
            <a:spAutoFit/>
          </a:bodyPr>
          <a:lstStyle/>
          <a:p>
            <a:pPr marL="12700">
              <a:lnSpc>
                <a:spcPct val="100000"/>
              </a:lnSpc>
            </a:pPr>
            <a:r>
              <a:rPr sz="2400" b="1" dirty="0" err="1" smtClean="0">
                <a:solidFill>
                  <a:srgbClr val="2DCC92"/>
                </a:solidFill>
                <a:latin typeface="微软雅黑" panose="020B0503020204020204" charset="-122"/>
                <a:ea typeface="微软雅黑" panose="020B0503020204020204" charset="-122"/>
                <a:cs typeface="微软雅黑" panose="020B0503020204020204" charset="-122"/>
              </a:rPr>
              <a:t>中国领先的本地化</a:t>
            </a:r>
            <a:r>
              <a:rPr lang="zh-CN" altLang="en-US" sz="2400" b="1" dirty="0" smtClean="0">
                <a:solidFill>
                  <a:srgbClr val="2DCC92"/>
                </a:solidFill>
                <a:latin typeface="微软雅黑" panose="020B0503020204020204" charset="-122"/>
                <a:ea typeface="微软雅黑" panose="020B0503020204020204" charset="-122"/>
                <a:cs typeface="微软雅黑" panose="020B0503020204020204" charset="-122"/>
              </a:rPr>
              <a:t>亲子服务平台</a:t>
            </a:r>
          </a:p>
        </p:txBody>
      </p:sp>
      <p:sp>
        <p:nvSpPr>
          <p:cNvPr id="9" name="object 9"/>
          <p:cNvSpPr txBox="1">
            <a:spLocks noGrp="1"/>
          </p:cNvSpPr>
          <p:nvPr>
            <p:ph type="title"/>
          </p:nvPr>
        </p:nvSpPr>
        <p:spPr>
          <a:xfrm>
            <a:off x="705612" y="963167"/>
            <a:ext cx="1998345" cy="693420"/>
          </a:xfrm>
          <a:prstGeom prst="rect">
            <a:avLst/>
          </a:prstGeom>
          <a:solidFill>
            <a:srgbClr val="2DCC92"/>
          </a:solidFill>
        </p:spPr>
        <p:txBody>
          <a:bodyPr vert="horz" wrap="square" lIns="0" tIns="108585" rIns="0" bIns="0" rtlCol="0">
            <a:spAutoFit/>
          </a:bodyPr>
          <a:lstStyle/>
          <a:p>
            <a:pPr marL="287655">
              <a:lnSpc>
                <a:spcPct val="100000"/>
              </a:lnSpc>
              <a:spcBef>
                <a:spcPts val="855"/>
              </a:spcBef>
            </a:pPr>
            <a:r>
              <a:rPr sz="2800" b="1" spc="-5" dirty="0">
                <a:solidFill>
                  <a:srgbClr val="FFFFFF"/>
                </a:solidFill>
                <a:latin typeface="微软雅黑" panose="020B0503020204020204" charset="-122"/>
                <a:ea typeface="微软雅黑" panose="020B0503020204020204" charset="-122"/>
                <a:cs typeface="微软雅黑" panose="020B0503020204020204" charset="-122"/>
              </a:rPr>
              <a:t>我们是谁</a:t>
            </a:r>
          </a:p>
        </p:txBody>
      </p:sp>
      <p:sp>
        <p:nvSpPr>
          <p:cNvPr id="15" name="object 15"/>
          <p:cNvSpPr/>
          <p:nvPr/>
        </p:nvSpPr>
        <p:spPr>
          <a:xfrm>
            <a:off x="10893552" y="1065275"/>
            <a:ext cx="1153668" cy="489203"/>
          </a:xfrm>
          <a:prstGeom prst="rect">
            <a:avLst/>
          </a:prstGeom>
          <a:blipFill>
            <a:blip r:embed="rId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txBox="1"/>
          <p:nvPr/>
        </p:nvSpPr>
        <p:spPr>
          <a:xfrm>
            <a:off x="6328027" y="3926840"/>
            <a:ext cx="5581015" cy="215265"/>
          </a:xfrm>
          <a:prstGeom prst="rect">
            <a:avLst/>
          </a:prstGeom>
        </p:spPr>
        <p:txBody>
          <a:bodyPr vert="horz" wrap="square" lIns="0" tIns="0" rIns="0" bIns="0" rtlCol="0">
            <a:spAutoFit/>
          </a:bodyPr>
          <a:lstStyle/>
          <a:p>
            <a:pPr marL="12700">
              <a:lnSpc>
                <a:spcPct val="100000"/>
              </a:lnSpc>
            </a:pPr>
            <a:r>
              <a:rPr lang="zh-CN" altLang="en-US" sz="1400" spc="-5" dirty="0" smtClean="0">
                <a:solidFill>
                  <a:srgbClr val="808080"/>
                </a:solidFill>
                <a:latin typeface="微软雅黑" panose="020B0503020204020204" charset="-122"/>
                <a:ea typeface="微软雅黑" panose="020B0503020204020204" charset="-122"/>
                <a:cs typeface="微软雅黑" panose="020B0503020204020204" charset="-122"/>
              </a:rPr>
              <a:t>专业的运营工具</a:t>
            </a:r>
            <a:r>
              <a:rPr sz="1400" spc="-5" dirty="0" smtClean="0">
                <a:solidFill>
                  <a:srgbClr val="808080"/>
                </a:solidFill>
                <a:latin typeface="微软雅黑" panose="020B0503020204020204" charset="-122"/>
                <a:ea typeface="微软雅黑" panose="020B0503020204020204" charset="-122"/>
                <a:cs typeface="微软雅黑" panose="020B0503020204020204" charset="-122"/>
              </a:rPr>
              <a:t>，</a:t>
            </a:r>
            <a:r>
              <a:rPr lang="zh-CN" altLang="en-US" sz="1400" spc="-5" dirty="0" smtClean="0">
                <a:solidFill>
                  <a:srgbClr val="808080"/>
                </a:solidFill>
                <a:latin typeface="微软雅黑" panose="020B0503020204020204" charset="-122"/>
                <a:ea typeface="微软雅黑" panose="020B0503020204020204" charset="-122"/>
                <a:cs typeface="微软雅黑" panose="020B0503020204020204" charset="-122"/>
              </a:rPr>
              <a:t>实现门店互联网运营和产业资源共享</a:t>
            </a:r>
            <a:endParaRPr sz="1400" dirty="0">
              <a:latin typeface="微软雅黑" panose="020B0503020204020204" charset="-122"/>
              <a:ea typeface="微软雅黑" panose="020B0503020204020204" charset="-122"/>
              <a:cs typeface="微软雅黑" panose="020B0503020204020204" charset="-122"/>
            </a:endParaRPr>
          </a:p>
        </p:txBody>
      </p:sp>
      <p:sp>
        <p:nvSpPr>
          <p:cNvPr id="11" name="object 11"/>
          <p:cNvSpPr txBox="1"/>
          <p:nvPr/>
        </p:nvSpPr>
        <p:spPr>
          <a:xfrm>
            <a:off x="6328028" y="4495166"/>
            <a:ext cx="4471035" cy="215444"/>
          </a:xfrm>
          <a:prstGeom prst="rect">
            <a:avLst/>
          </a:prstGeom>
        </p:spPr>
        <p:txBody>
          <a:bodyPr vert="horz" wrap="square" lIns="0" tIns="0" rIns="0" bIns="0" rtlCol="0">
            <a:spAutoFit/>
          </a:bodyPr>
          <a:lstStyle/>
          <a:p>
            <a:pPr marL="12700">
              <a:lnSpc>
                <a:spcPct val="100000"/>
              </a:lnSpc>
            </a:pPr>
            <a:r>
              <a:rPr lang="zh-CN" altLang="en-US" sz="1400" dirty="0" smtClean="0">
                <a:solidFill>
                  <a:srgbClr val="808080"/>
                </a:solidFill>
                <a:latin typeface="微软雅黑" panose="020B0503020204020204" charset="-122"/>
                <a:ea typeface="微软雅黑" panose="020B0503020204020204" charset="-122"/>
                <a:cs typeface="微软雅黑" panose="020B0503020204020204" charset="-122"/>
              </a:rPr>
              <a:t>丰富的亲子活动，实现品牌、渠道和消费者的深度互动</a:t>
            </a:r>
            <a:endParaRPr sz="1400" dirty="0">
              <a:latin typeface="微软雅黑" panose="020B0503020204020204" charset="-122"/>
              <a:ea typeface="微软雅黑" panose="020B0503020204020204" charset="-122"/>
              <a:cs typeface="微软雅黑" panose="020B0503020204020204" charset="-122"/>
            </a:endParaRPr>
          </a:p>
        </p:txBody>
      </p:sp>
      <p:sp>
        <p:nvSpPr>
          <p:cNvPr id="12" name="object 12"/>
          <p:cNvSpPr txBox="1"/>
          <p:nvPr/>
        </p:nvSpPr>
        <p:spPr>
          <a:xfrm>
            <a:off x="6328028" y="5043806"/>
            <a:ext cx="4860290" cy="215265"/>
          </a:xfrm>
          <a:prstGeom prst="rect">
            <a:avLst/>
          </a:prstGeom>
        </p:spPr>
        <p:txBody>
          <a:bodyPr vert="horz" wrap="square" lIns="0" tIns="0" rIns="0" bIns="0" rtlCol="0">
            <a:spAutoFit/>
          </a:bodyPr>
          <a:lstStyle/>
          <a:p>
            <a:pPr marL="12700">
              <a:lnSpc>
                <a:spcPct val="100000"/>
              </a:lnSpc>
            </a:pPr>
            <a:r>
              <a:rPr sz="1400" spc="-5" dirty="0" err="1" smtClean="0">
                <a:solidFill>
                  <a:srgbClr val="808080"/>
                </a:solidFill>
                <a:latin typeface="微软雅黑" panose="020B0503020204020204" charset="-122"/>
                <a:ea typeface="微软雅黑" panose="020B0503020204020204" charset="-122"/>
                <a:cs typeface="微软雅黑" panose="020B0503020204020204" charset="-122"/>
              </a:rPr>
              <a:t>本地</a:t>
            </a:r>
            <a:r>
              <a:rPr lang="zh-CN" altLang="en-US" sz="1400" spc="-5" dirty="0" smtClean="0">
                <a:solidFill>
                  <a:srgbClr val="808080"/>
                </a:solidFill>
                <a:latin typeface="微软雅黑" panose="020B0503020204020204" charset="-122"/>
                <a:ea typeface="微软雅黑" panose="020B0503020204020204" charset="-122"/>
                <a:cs typeface="微软雅黑" panose="020B0503020204020204" charset="-122"/>
              </a:rPr>
              <a:t>化</a:t>
            </a:r>
            <a:r>
              <a:rPr sz="1400" spc="-5" dirty="0" smtClean="0">
                <a:solidFill>
                  <a:srgbClr val="808080"/>
                </a:solidFill>
                <a:latin typeface="微软雅黑" panose="020B0503020204020204" charset="-122"/>
                <a:ea typeface="微软雅黑" panose="020B0503020204020204" charset="-122"/>
                <a:cs typeface="微软雅黑" panose="020B0503020204020204" charset="-122"/>
              </a:rPr>
              <a:t>的</a:t>
            </a:r>
            <a:r>
              <a:rPr lang="zh-CN" altLang="en-US" sz="1400" spc="-5" dirty="0" smtClean="0">
                <a:solidFill>
                  <a:srgbClr val="808080"/>
                </a:solidFill>
                <a:latin typeface="微软雅黑" panose="020B0503020204020204" charset="-122"/>
                <a:ea typeface="微软雅黑" panose="020B0503020204020204" charset="-122"/>
                <a:cs typeface="微软雅黑" panose="020B0503020204020204" charset="-122"/>
              </a:rPr>
              <a:t>产业</a:t>
            </a:r>
            <a:r>
              <a:rPr sz="1400" spc="-5" dirty="0" err="1" smtClean="0">
                <a:solidFill>
                  <a:srgbClr val="808080"/>
                </a:solidFill>
                <a:latin typeface="微软雅黑" panose="020B0503020204020204" charset="-122"/>
                <a:ea typeface="微软雅黑" panose="020B0503020204020204" charset="-122"/>
                <a:cs typeface="微软雅黑" panose="020B0503020204020204" charset="-122"/>
              </a:rPr>
              <a:t>生态</a:t>
            </a:r>
            <a:r>
              <a:rPr sz="1400" spc="-5" dirty="0" smtClean="0">
                <a:solidFill>
                  <a:srgbClr val="808080"/>
                </a:solidFill>
                <a:latin typeface="微软雅黑" panose="020B0503020204020204" charset="-122"/>
                <a:ea typeface="微软雅黑" panose="020B0503020204020204" charset="-122"/>
                <a:cs typeface="微软雅黑" panose="020B0503020204020204" charset="-122"/>
              </a:rPr>
              <a:t>，</a:t>
            </a:r>
            <a:r>
              <a:rPr lang="zh-CN" altLang="en-US" sz="1400" spc="-5" dirty="0" smtClean="0">
                <a:solidFill>
                  <a:srgbClr val="808080"/>
                </a:solidFill>
                <a:latin typeface="微软雅黑" panose="020B0503020204020204" charset="-122"/>
                <a:ea typeface="微软雅黑" panose="020B0503020204020204" charset="-122"/>
                <a:cs typeface="微软雅黑" panose="020B0503020204020204" charset="-122"/>
              </a:rPr>
              <a:t>实现</a:t>
            </a:r>
            <a:r>
              <a:rPr sz="1400" spc="-5" dirty="0" smtClean="0">
                <a:solidFill>
                  <a:srgbClr val="808080"/>
                </a:solidFill>
                <a:latin typeface="微软雅黑" panose="020B0503020204020204" charset="-122"/>
                <a:ea typeface="微软雅黑" panose="020B0503020204020204" charset="-122"/>
                <a:cs typeface="微软雅黑" panose="020B0503020204020204" charset="-122"/>
              </a:rPr>
              <a:t>为</a:t>
            </a:r>
            <a:r>
              <a:rPr sz="1400" spc="-5" dirty="0">
                <a:solidFill>
                  <a:srgbClr val="808080"/>
                </a:solidFill>
                <a:latin typeface="微软雅黑" panose="020B0503020204020204" charset="-122"/>
                <a:ea typeface="微软雅黑" panose="020B0503020204020204" charset="-122"/>
                <a:cs typeface="微软雅黑" panose="020B0503020204020204" charset="-122"/>
              </a:rPr>
              <a:t>0-14</a:t>
            </a:r>
            <a:r>
              <a:rPr sz="1400" spc="-5" dirty="0" smtClean="0">
                <a:solidFill>
                  <a:srgbClr val="808080"/>
                </a:solidFill>
                <a:latin typeface="微软雅黑" panose="020B0503020204020204" charset="-122"/>
                <a:ea typeface="微软雅黑" panose="020B0503020204020204" charset="-122"/>
                <a:cs typeface="微软雅黑" panose="020B0503020204020204" charset="-122"/>
              </a:rPr>
              <a:t>岁婴童</a:t>
            </a:r>
            <a:r>
              <a:rPr lang="zh-CN" altLang="en-US" sz="1400" spc="-5" dirty="0" smtClean="0">
                <a:solidFill>
                  <a:srgbClr val="808080"/>
                </a:solidFill>
                <a:latin typeface="微软雅黑" panose="020B0503020204020204" charset="-122"/>
                <a:ea typeface="微软雅黑" panose="020B0503020204020204" charset="-122"/>
                <a:cs typeface="微软雅黑" panose="020B0503020204020204" charset="-122"/>
              </a:rPr>
              <a:t>消费</a:t>
            </a:r>
            <a:r>
              <a:rPr lang="en-US" altLang="zh-CN" sz="1400" spc="-5" dirty="0" smtClean="0">
                <a:solidFill>
                  <a:srgbClr val="808080"/>
                </a:solidFill>
                <a:latin typeface="微软雅黑" panose="020B0503020204020204" charset="-122"/>
                <a:ea typeface="微软雅黑" panose="020B0503020204020204" charset="-122"/>
                <a:cs typeface="微软雅黑" panose="020B0503020204020204" charset="-122"/>
              </a:rPr>
              <a:t>&amp;</a:t>
            </a:r>
            <a:r>
              <a:rPr lang="zh-CN" altLang="en-US" sz="1400" spc="-5" dirty="0" smtClean="0">
                <a:solidFill>
                  <a:srgbClr val="808080"/>
                </a:solidFill>
                <a:latin typeface="微软雅黑" panose="020B0503020204020204" charset="-122"/>
                <a:ea typeface="微软雅黑" panose="020B0503020204020204" charset="-122"/>
                <a:cs typeface="微软雅黑" panose="020B0503020204020204" charset="-122"/>
              </a:rPr>
              <a:t>服务一站式满足</a:t>
            </a:r>
            <a:endParaRPr sz="1400" spc="-5" dirty="0">
              <a:solidFill>
                <a:srgbClr val="808080"/>
              </a:solidFill>
              <a:latin typeface="微软雅黑" panose="020B0503020204020204" charset="-122"/>
              <a:ea typeface="微软雅黑" panose="020B0503020204020204" charset="-122"/>
              <a:cs typeface="微软雅黑" panose="020B0503020204020204" charset="-122"/>
            </a:endParaRPr>
          </a:p>
        </p:txBody>
      </p:sp>
      <p:sp>
        <p:nvSpPr>
          <p:cNvPr id="14" name="object 14"/>
          <p:cNvSpPr txBox="1"/>
          <p:nvPr/>
        </p:nvSpPr>
        <p:spPr>
          <a:xfrm>
            <a:off x="5975603" y="2531109"/>
            <a:ext cx="5933440" cy="1107996"/>
          </a:xfrm>
          <a:prstGeom prst="rect">
            <a:avLst/>
          </a:prstGeom>
        </p:spPr>
        <p:txBody>
          <a:bodyPr vert="horz" wrap="square" lIns="0" tIns="0" rIns="0" bIns="0" rtlCol="0">
            <a:spAutoFit/>
          </a:bodyPr>
          <a:lstStyle/>
          <a:p>
            <a:pPr marL="12700" marR="5080" algn="just">
              <a:lnSpc>
                <a:spcPct val="150000"/>
              </a:lnSpc>
            </a:pPr>
            <a:r>
              <a:rPr lang="zh-CN" altLang="en-US" sz="1600" b="1" spc="-5" dirty="0" smtClean="0">
                <a:solidFill>
                  <a:srgbClr val="FA646A"/>
                </a:solidFill>
                <a:latin typeface="微软雅黑" panose="020B0503020204020204" charset="-122"/>
                <a:ea typeface="微软雅黑" panose="020B0503020204020204" charset="-122"/>
                <a:cs typeface="微软雅黑" panose="020B0503020204020204" charset="-122"/>
              </a:rPr>
              <a:t>公司独立开发的</a:t>
            </a:r>
            <a:r>
              <a:rPr sz="1600" b="1" spc="-5" dirty="0" smtClean="0">
                <a:solidFill>
                  <a:srgbClr val="FA646A"/>
                </a:solidFill>
                <a:latin typeface="微软雅黑" panose="020B0503020204020204" charset="-122"/>
                <a:ea typeface="微软雅黑" panose="020B0503020204020204" charset="-122"/>
                <a:cs typeface="微软雅黑" panose="020B0503020204020204" charset="-122"/>
              </a:rPr>
              <a:t>淘璞</a:t>
            </a:r>
            <a:r>
              <a:rPr lang="zh-CN" altLang="en-US" sz="1600" b="1" spc="-5" dirty="0" smtClean="0">
                <a:solidFill>
                  <a:srgbClr val="FA646A"/>
                </a:solidFill>
                <a:latin typeface="微软雅黑" panose="020B0503020204020204" charset="-122"/>
                <a:ea typeface="微软雅黑" panose="020B0503020204020204" charset="-122"/>
                <a:cs typeface="微软雅黑" panose="020B0503020204020204" charset="-122"/>
              </a:rPr>
              <a:t>平台</a:t>
            </a:r>
            <a:r>
              <a:rPr sz="1600" b="1" spc="-5" dirty="0" smtClean="0">
                <a:solidFill>
                  <a:srgbClr val="FA646A"/>
                </a:solidFill>
                <a:latin typeface="微软雅黑" panose="020B0503020204020204" charset="-122"/>
                <a:ea typeface="微软雅黑" panose="020B0503020204020204" charset="-122"/>
                <a:cs typeface="微软雅黑" panose="020B0503020204020204" charset="-122"/>
              </a:rPr>
              <a:t>2016</a:t>
            </a:r>
            <a:r>
              <a:rPr sz="1600" b="1" spc="-5" dirty="0">
                <a:solidFill>
                  <a:srgbClr val="FA646A"/>
                </a:solidFill>
                <a:latin typeface="微软雅黑" panose="020B0503020204020204" charset="-122"/>
                <a:ea typeface="微软雅黑" panose="020B0503020204020204" charset="-122"/>
                <a:cs typeface="微软雅黑" panose="020B0503020204020204" charset="-122"/>
              </a:rPr>
              <a:t>年2月启动运行</a:t>
            </a:r>
            <a:r>
              <a:rPr sz="1600" b="1" spc="-5" dirty="0" smtClean="0">
                <a:solidFill>
                  <a:srgbClr val="FA646A"/>
                </a:solidFill>
                <a:latin typeface="微软雅黑" panose="020B0503020204020204" charset="-122"/>
                <a:ea typeface="微软雅黑" panose="020B0503020204020204" charset="-122"/>
                <a:cs typeface="微软雅黑" panose="020B0503020204020204" charset="-122"/>
              </a:rPr>
              <a:t>，</a:t>
            </a:r>
            <a:r>
              <a:rPr lang="zh-CN" altLang="en-US" sz="1600" b="1" spc="-5" dirty="0" smtClean="0">
                <a:solidFill>
                  <a:srgbClr val="FA646A"/>
                </a:solidFill>
                <a:latin typeface="微软雅黑" panose="020B0503020204020204" charset="-122"/>
                <a:ea typeface="微软雅黑" panose="020B0503020204020204" charset="-122"/>
                <a:cs typeface="微软雅黑" panose="020B0503020204020204" charset="-122"/>
              </a:rPr>
              <a:t>利用互联网工具实现品牌实体渠道新零售</a:t>
            </a:r>
            <a:r>
              <a:rPr lang="en-US" altLang="zh-CN" sz="1600" b="1" spc="-5" dirty="0" smtClean="0">
                <a:solidFill>
                  <a:srgbClr val="FA646A"/>
                </a:solidFill>
                <a:latin typeface="微软雅黑" panose="020B0503020204020204" charset="-122"/>
                <a:ea typeface="微软雅黑" panose="020B0503020204020204" charset="-122"/>
                <a:cs typeface="微软雅黑" panose="020B0503020204020204" charset="-122"/>
              </a:rPr>
              <a:t>&amp;</a:t>
            </a:r>
            <a:r>
              <a:rPr lang="zh-CN" altLang="en-US" sz="1600" b="1" spc="-5" dirty="0" smtClean="0">
                <a:solidFill>
                  <a:srgbClr val="FA646A"/>
                </a:solidFill>
                <a:latin typeface="微软雅黑" panose="020B0503020204020204" charset="-122"/>
                <a:ea typeface="微软雅黑" panose="020B0503020204020204" charset="-122"/>
                <a:cs typeface="微软雅黑" panose="020B0503020204020204" charset="-122"/>
              </a:rPr>
              <a:t>新服务的升级发展，构建本地化的婴童产业生态，致力于成为中国最大的</a:t>
            </a:r>
            <a:r>
              <a:rPr lang="zh-CN" altLang="en-US" sz="1600" b="1" spc="-5" dirty="0">
                <a:solidFill>
                  <a:srgbClr val="FA646A"/>
                </a:solidFill>
                <a:latin typeface="微软雅黑" panose="020B0503020204020204" charset="-122"/>
                <a:ea typeface="微软雅黑" panose="020B0503020204020204" charset="-122"/>
                <a:cs typeface="微软雅黑" panose="020B0503020204020204" charset="-122"/>
              </a:rPr>
              <a:t>婴童</a:t>
            </a:r>
            <a:r>
              <a:rPr lang="zh-CN" altLang="en-US" sz="1600" b="1" spc="-5" dirty="0" smtClean="0">
                <a:solidFill>
                  <a:srgbClr val="FA646A"/>
                </a:solidFill>
                <a:latin typeface="微软雅黑" panose="020B0503020204020204" charset="-122"/>
                <a:ea typeface="微软雅黑" panose="020B0503020204020204" charset="-122"/>
                <a:cs typeface="微软雅黑" panose="020B0503020204020204" charset="-122"/>
              </a:rPr>
              <a:t>产业运营商</a:t>
            </a:r>
            <a:endParaRPr sz="1600" dirty="0">
              <a:latin typeface="微软雅黑" panose="020B0503020204020204" charset="-122"/>
              <a:ea typeface="微软雅黑" panose="020B0503020204020204" charset="-122"/>
              <a:cs typeface="微软雅黑" panose="020B0503020204020204" charset="-122"/>
            </a:endParaRPr>
          </a:p>
        </p:txBody>
      </p:sp>
      <p:sp>
        <p:nvSpPr>
          <p:cNvPr id="30" name="object 30"/>
          <p:cNvSpPr/>
          <p:nvPr/>
        </p:nvSpPr>
        <p:spPr>
          <a:xfrm>
            <a:off x="6014592" y="3941827"/>
            <a:ext cx="215265" cy="215265"/>
          </a:xfrm>
          <a:custGeom>
            <a:avLst/>
            <a:gdLst/>
            <a:ahLst/>
            <a:cxnLst/>
            <a:rect l="l" t="t" r="r" b="b"/>
            <a:pathLst>
              <a:path w="215265" h="215264">
                <a:moveTo>
                  <a:pt x="0" y="214883"/>
                </a:moveTo>
                <a:lnTo>
                  <a:pt x="0" y="0"/>
                </a:lnTo>
                <a:lnTo>
                  <a:pt x="214884" y="108203"/>
                </a:lnTo>
                <a:lnTo>
                  <a:pt x="0" y="21488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1" name="object 31"/>
          <p:cNvSpPr/>
          <p:nvPr/>
        </p:nvSpPr>
        <p:spPr>
          <a:xfrm>
            <a:off x="6014592" y="4494911"/>
            <a:ext cx="215265" cy="215265"/>
          </a:xfrm>
          <a:custGeom>
            <a:avLst/>
            <a:gdLst/>
            <a:ahLst/>
            <a:cxnLst/>
            <a:rect l="l" t="t" r="r" b="b"/>
            <a:pathLst>
              <a:path w="215265" h="215264">
                <a:moveTo>
                  <a:pt x="0" y="214884"/>
                </a:moveTo>
                <a:lnTo>
                  <a:pt x="0" y="0"/>
                </a:lnTo>
                <a:lnTo>
                  <a:pt x="214884" y="108203"/>
                </a:lnTo>
                <a:lnTo>
                  <a:pt x="0" y="214884"/>
                </a:lnTo>
                <a:close/>
              </a:path>
            </a:pathLst>
          </a:custGeom>
          <a:solidFill>
            <a:srgbClr val="F9BA2D"/>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2" name="object 32"/>
          <p:cNvSpPr/>
          <p:nvPr/>
        </p:nvSpPr>
        <p:spPr>
          <a:xfrm>
            <a:off x="6014592" y="5035932"/>
            <a:ext cx="215265" cy="216535"/>
          </a:xfrm>
          <a:custGeom>
            <a:avLst/>
            <a:gdLst/>
            <a:ahLst/>
            <a:cxnLst/>
            <a:rect l="l" t="t" r="r" b="b"/>
            <a:pathLst>
              <a:path w="215265" h="216535">
                <a:moveTo>
                  <a:pt x="0" y="216407"/>
                </a:moveTo>
                <a:lnTo>
                  <a:pt x="0" y="0"/>
                </a:lnTo>
                <a:lnTo>
                  <a:pt x="214884" y="108203"/>
                </a:lnTo>
                <a:lnTo>
                  <a:pt x="0" y="216407"/>
                </a:lnTo>
                <a:close/>
              </a:path>
            </a:pathLst>
          </a:custGeom>
          <a:solidFill>
            <a:srgbClr val="86BCFF"/>
          </a:solidFill>
        </p:spPr>
        <p:txBody>
          <a:bodyPr wrap="square" lIns="0" tIns="0" rIns="0" bIns="0" rtlCol="0"/>
          <a:lstStyle/>
          <a:p>
            <a:endParaRPr>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8146415" y="5800725"/>
            <a:ext cx="3394710" cy="57213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2"/>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4" name="object 34"/>
          <p:cNvSpPr txBox="1">
            <a:spLocks noGrp="1"/>
          </p:cNvSpPr>
          <p:nvPr>
            <p:ph type="sldNum" sz="quarter" idx="7"/>
          </p:nvPr>
        </p:nvSpPr>
        <p:spPr>
          <a:xfrm>
            <a:off x="10474325" y="6816725"/>
            <a:ext cx="1434465" cy="166370"/>
          </a:xfrm>
          <a:prstGeom prst="rect">
            <a:avLst/>
          </a:prstGeom>
        </p:spPr>
        <p:txBody>
          <a:bodyPr vert="horz" wrap="square" lIns="0" tIns="0" rIns="0" bIns="0" rtlCol="0">
            <a:spAutoFit/>
          </a:bodyPr>
          <a:lstStyle/>
          <a:p>
            <a:pPr marL="107315" algn="r">
              <a:lnSpc>
                <a:spcPts val="1300"/>
              </a:lnSpc>
            </a:pPr>
            <a:fld id="{81D60167-4931-47E6-BA6A-407CBD079E47}" type="slidenum">
              <a:rPr sz="1000" spc="10" dirty="0">
                <a:solidFill>
                  <a:schemeClr val="bg1"/>
                </a:solidFill>
                <a:latin typeface="微软雅黑" panose="020B0503020204020204" charset="-122"/>
                <a:ea typeface="微软雅黑" panose="020B0503020204020204" charset="-122"/>
              </a:rPr>
              <a:t>4</a:t>
            </a:fld>
            <a:endParaRPr sz="1000" spc="10" dirty="0">
              <a:solidFill>
                <a:schemeClr val="bg1"/>
              </a:solidFill>
              <a:latin typeface="微软雅黑" panose="020B0503020204020204" charset="-122"/>
              <a:ea typeface="微软雅黑" panose="020B0503020204020204" charset="-122"/>
            </a:endParaRPr>
          </a:p>
        </p:txBody>
      </p:sp>
      <p:sp>
        <p:nvSpPr>
          <p:cNvPr id="47" name="矩形 46"/>
          <p:cNvSpPr/>
          <p:nvPr/>
        </p:nvSpPr>
        <p:spPr>
          <a:xfrm>
            <a:off x="1336675" y="5800725"/>
            <a:ext cx="3394710" cy="57213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object 20"/>
          <p:cNvSpPr txBox="1"/>
          <p:nvPr/>
        </p:nvSpPr>
        <p:spPr>
          <a:xfrm>
            <a:off x="1685290" y="5939155"/>
            <a:ext cx="2697480" cy="270459"/>
          </a:xfrm>
          <a:prstGeom prst="rect">
            <a:avLst/>
          </a:prstGeom>
          <a:noFill/>
        </p:spPr>
        <p:txBody>
          <a:bodyPr vert="horz" wrap="square" lIns="0" tIns="0" rIns="0" bIns="0" rtlCol="0">
            <a:spAutoFit/>
          </a:bodyPr>
          <a:lstStyle/>
          <a:p>
            <a:pPr marL="12700" marR="5080" indent="0" algn="ctr" fontAlgn="auto">
              <a:lnSpc>
                <a:spcPct val="120000"/>
              </a:lnSpc>
            </a:pPr>
            <a:r>
              <a:rPr lang="en-US" altLang="zh-CN" sz="1600" b="1" spc="-5" dirty="0" smtClean="0">
                <a:solidFill>
                  <a:schemeClr val="bg1"/>
                </a:solidFill>
                <a:latin typeface="微软雅黑" panose="020B0503020204020204" charset="-122"/>
                <a:ea typeface="微软雅黑" panose="020B0503020204020204" charset="-122"/>
                <a:cs typeface="微软雅黑" panose="020B0503020204020204" charset="-122"/>
              </a:rPr>
              <a:t>C</a:t>
            </a:r>
            <a:r>
              <a:rPr lang="zh-CN" altLang="en-US" sz="1600" b="1" spc="-5" dirty="0" smtClean="0">
                <a:solidFill>
                  <a:schemeClr val="bg1"/>
                </a:solidFill>
                <a:latin typeface="微软雅黑" panose="020B0503020204020204" charset="-122"/>
                <a:ea typeface="微软雅黑" panose="020B0503020204020204" charset="-122"/>
                <a:cs typeface="微软雅黑" panose="020B0503020204020204" charset="-122"/>
              </a:rPr>
              <a:t>端：淘璞</a:t>
            </a:r>
            <a:r>
              <a:rPr lang="en-US" altLang="zh-CN" sz="1600" b="1" spc="-5" dirty="0" smtClean="0">
                <a:solidFill>
                  <a:schemeClr val="bg1"/>
                </a:solidFill>
                <a:latin typeface="微软雅黑" panose="020B0503020204020204" charset="-122"/>
                <a:ea typeface="微软雅黑" panose="020B0503020204020204" charset="-122"/>
                <a:cs typeface="微软雅黑" panose="020B0503020204020204" charset="-122"/>
              </a:rPr>
              <a:t>APP</a:t>
            </a:r>
          </a:p>
        </p:txBody>
      </p:sp>
      <p:sp>
        <p:nvSpPr>
          <p:cNvPr id="52" name="object 20"/>
          <p:cNvSpPr txBox="1"/>
          <p:nvPr/>
        </p:nvSpPr>
        <p:spPr>
          <a:xfrm>
            <a:off x="8495030" y="5939155"/>
            <a:ext cx="2697480" cy="270459"/>
          </a:xfrm>
          <a:prstGeom prst="rect">
            <a:avLst/>
          </a:prstGeom>
          <a:noFill/>
        </p:spPr>
        <p:txBody>
          <a:bodyPr vert="horz" wrap="square" lIns="0" tIns="0" rIns="0" bIns="0" rtlCol="0">
            <a:spAutoFit/>
          </a:bodyPr>
          <a:lstStyle/>
          <a:p>
            <a:pPr marL="12700" marR="5080" indent="0" algn="ctr" fontAlgn="auto">
              <a:lnSpc>
                <a:spcPct val="120000"/>
              </a:lnSpc>
            </a:pPr>
            <a:r>
              <a:rPr lang="en-US" altLang="zh-CN" sz="1600" b="1" spc="-5" dirty="0" smtClean="0">
                <a:solidFill>
                  <a:schemeClr val="bg1"/>
                </a:solidFill>
                <a:latin typeface="微软雅黑" panose="020B0503020204020204" charset="-122"/>
                <a:ea typeface="微软雅黑" panose="020B0503020204020204" charset="-122"/>
                <a:cs typeface="微软雅黑" panose="020B0503020204020204" charset="-122"/>
              </a:rPr>
              <a:t>B</a:t>
            </a:r>
            <a:r>
              <a:rPr lang="zh-CN" altLang="en-US" sz="1600" b="1" spc="-5" dirty="0" smtClean="0">
                <a:solidFill>
                  <a:schemeClr val="bg1"/>
                </a:solidFill>
                <a:latin typeface="微软雅黑" panose="020B0503020204020204" charset="-122"/>
                <a:ea typeface="微软雅黑" panose="020B0503020204020204" charset="-122"/>
                <a:cs typeface="微软雅黑" panose="020B0503020204020204" charset="-122"/>
              </a:rPr>
              <a:t>端：淘璞帮</a:t>
            </a:r>
            <a:r>
              <a:rPr lang="en-US" altLang="zh-CN" sz="1600" b="1" spc="-5" dirty="0" smtClean="0">
                <a:solidFill>
                  <a:schemeClr val="bg1"/>
                </a:solidFill>
                <a:latin typeface="微软雅黑" panose="020B0503020204020204" charset="-122"/>
                <a:ea typeface="微软雅黑" panose="020B0503020204020204" charset="-122"/>
                <a:cs typeface="微软雅黑" panose="020B0503020204020204" charset="-122"/>
              </a:rPr>
              <a:t>APP</a:t>
            </a:r>
          </a:p>
        </p:txBody>
      </p:sp>
      <p:sp>
        <p:nvSpPr>
          <p:cNvPr id="39" name="object 39"/>
          <p:cNvSpPr/>
          <p:nvPr/>
        </p:nvSpPr>
        <p:spPr>
          <a:xfrm>
            <a:off x="10826495" y="1003554"/>
            <a:ext cx="1286256" cy="614172"/>
          </a:xfrm>
          <a:prstGeom prst="rect">
            <a:avLst/>
          </a:prstGeom>
          <a:blipFill>
            <a:blip r:embed="rId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13575" y="2797175"/>
            <a:ext cx="676275" cy="1323340"/>
          </a:xfrm>
          <a:custGeom>
            <a:avLst/>
            <a:gdLst/>
            <a:ahLst/>
            <a:cxnLst/>
            <a:rect l="l" t="t" r="r" b="b"/>
            <a:pathLst>
              <a:path w="676275" h="1323339">
                <a:moveTo>
                  <a:pt x="306704" y="63500"/>
                </a:moveTo>
                <a:lnTo>
                  <a:pt x="0" y="63500"/>
                </a:lnTo>
                <a:lnTo>
                  <a:pt x="0" y="0"/>
                </a:lnTo>
                <a:lnTo>
                  <a:pt x="370204" y="0"/>
                </a:lnTo>
                <a:lnTo>
                  <a:pt x="370204" y="31750"/>
                </a:lnTo>
                <a:lnTo>
                  <a:pt x="306704" y="31750"/>
                </a:lnTo>
                <a:lnTo>
                  <a:pt x="306704" y="63500"/>
                </a:lnTo>
                <a:close/>
              </a:path>
              <a:path w="676275" h="1323339">
                <a:moveTo>
                  <a:pt x="676275" y="1323339"/>
                </a:moveTo>
                <a:lnTo>
                  <a:pt x="306704" y="1323339"/>
                </a:lnTo>
                <a:lnTo>
                  <a:pt x="306704" y="31750"/>
                </a:lnTo>
                <a:lnTo>
                  <a:pt x="338454" y="63500"/>
                </a:lnTo>
                <a:lnTo>
                  <a:pt x="370204" y="63500"/>
                </a:lnTo>
                <a:lnTo>
                  <a:pt x="370204" y="1259839"/>
                </a:lnTo>
                <a:lnTo>
                  <a:pt x="338454" y="1259839"/>
                </a:lnTo>
                <a:lnTo>
                  <a:pt x="370204" y="1291589"/>
                </a:lnTo>
                <a:lnTo>
                  <a:pt x="676275" y="1291589"/>
                </a:lnTo>
                <a:lnTo>
                  <a:pt x="676275" y="1323339"/>
                </a:lnTo>
                <a:close/>
              </a:path>
              <a:path w="676275" h="1323339">
                <a:moveTo>
                  <a:pt x="370204" y="63500"/>
                </a:moveTo>
                <a:lnTo>
                  <a:pt x="338454" y="63500"/>
                </a:lnTo>
                <a:lnTo>
                  <a:pt x="306704" y="31750"/>
                </a:lnTo>
                <a:lnTo>
                  <a:pt x="370204" y="31750"/>
                </a:lnTo>
                <a:lnTo>
                  <a:pt x="370204" y="63500"/>
                </a:lnTo>
                <a:close/>
              </a:path>
              <a:path w="676275" h="1323339">
                <a:moveTo>
                  <a:pt x="370204" y="1291589"/>
                </a:moveTo>
                <a:lnTo>
                  <a:pt x="338454" y="1259839"/>
                </a:lnTo>
                <a:lnTo>
                  <a:pt x="370204" y="1259839"/>
                </a:lnTo>
                <a:lnTo>
                  <a:pt x="370204" y="1291589"/>
                </a:lnTo>
                <a:close/>
              </a:path>
              <a:path w="676275" h="1323339">
                <a:moveTo>
                  <a:pt x="676275" y="1291589"/>
                </a:moveTo>
                <a:lnTo>
                  <a:pt x="370204" y="1291589"/>
                </a:lnTo>
                <a:lnTo>
                  <a:pt x="370204" y="1259839"/>
                </a:lnTo>
                <a:lnTo>
                  <a:pt x="676275" y="1259839"/>
                </a:lnTo>
                <a:lnTo>
                  <a:pt x="676275" y="1291589"/>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p:nvPr/>
        </p:nvSpPr>
        <p:spPr>
          <a:xfrm>
            <a:off x="7013575" y="4057015"/>
            <a:ext cx="676275" cy="1322705"/>
          </a:xfrm>
          <a:custGeom>
            <a:avLst/>
            <a:gdLst/>
            <a:ahLst/>
            <a:cxnLst/>
            <a:rect l="l" t="t" r="r" b="b"/>
            <a:pathLst>
              <a:path w="676275" h="1322704">
                <a:moveTo>
                  <a:pt x="306704" y="1290955"/>
                </a:moveTo>
                <a:lnTo>
                  <a:pt x="306704" y="0"/>
                </a:lnTo>
                <a:lnTo>
                  <a:pt x="676275" y="0"/>
                </a:lnTo>
                <a:lnTo>
                  <a:pt x="676275" y="31750"/>
                </a:lnTo>
                <a:lnTo>
                  <a:pt x="370204" y="31750"/>
                </a:lnTo>
                <a:lnTo>
                  <a:pt x="338454" y="63500"/>
                </a:lnTo>
                <a:lnTo>
                  <a:pt x="370204" y="63500"/>
                </a:lnTo>
                <a:lnTo>
                  <a:pt x="370204" y="1259205"/>
                </a:lnTo>
                <a:lnTo>
                  <a:pt x="338454" y="1259205"/>
                </a:lnTo>
                <a:lnTo>
                  <a:pt x="306704" y="1290955"/>
                </a:lnTo>
                <a:close/>
              </a:path>
              <a:path w="676275" h="1322704">
                <a:moveTo>
                  <a:pt x="370204" y="63500"/>
                </a:moveTo>
                <a:lnTo>
                  <a:pt x="338454" y="63500"/>
                </a:lnTo>
                <a:lnTo>
                  <a:pt x="370204" y="31750"/>
                </a:lnTo>
                <a:lnTo>
                  <a:pt x="370204" y="63500"/>
                </a:lnTo>
                <a:close/>
              </a:path>
              <a:path w="676275" h="1322704">
                <a:moveTo>
                  <a:pt x="676275" y="63500"/>
                </a:moveTo>
                <a:lnTo>
                  <a:pt x="370204" y="63500"/>
                </a:lnTo>
                <a:lnTo>
                  <a:pt x="370204" y="31750"/>
                </a:lnTo>
                <a:lnTo>
                  <a:pt x="676275" y="31750"/>
                </a:lnTo>
                <a:lnTo>
                  <a:pt x="676275" y="63500"/>
                </a:lnTo>
                <a:close/>
              </a:path>
              <a:path w="676275" h="1322704">
                <a:moveTo>
                  <a:pt x="370204" y="1322705"/>
                </a:moveTo>
                <a:lnTo>
                  <a:pt x="0" y="1322705"/>
                </a:lnTo>
                <a:lnTo>
                  <a:pt x="0" y="1259205"/>
                </a:lnTo>
                <a:lnTo>
                  <a:pt x="306704" y="1259205"/>
                </a:lnTo>
                <a:lnTo>
                  <a:pt x="306704" y="1290955"/>
                </a:lnTo>
                <a:lnTo>
                  <a:pt x="370204" y="1290955"/>
                </a:lnTo>
                <a:lnTo>
                  <a:pt x="370204" y="1322705"/>
                </a:lnTo>
                <a:close/>
              </a:path>
              <a:path w="676275" h="1322704">
                <a:moveTo>
                  <a:pt x="370204" y="1290955"/>
                </a:moveTo>
                <a:lnTo>
                  <a:pt x="306704" y="1290955"/>
                </a:lnTo>
                <a:lnTo>
                  <a:pt x="338454" y="1259205"/>
                </a:lnTo>
                <a:lnTo>
                  <a:pt x="370204" y="1259205"/>
                </a:lnTo>
                <a:lnTo>
                  <a:pt x="370204" y="1290955"/>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 name="object 4"/>
          <p:cNvSpPr/>
          <p:nvPr/>
        </p:nvSpPr>
        <p:spPr>
          <a:xfrm>
            <a:off x="7013549" y="4056379"/>
            <a:ext cx="676910" cy="64135"/>
          </a:xfrm>
          <a:custGeom>
            <a:avLst/>
            <a:gdLst/>
            <a:ahLst/>
            <a:cxnLst/>
            <a:rect l="l" t="t" r="r" b="b"/>
            <a:pathLst>
              <a:path w="676909" h="64135">
                <a:moveTo>
                  <a:pt x="676275" y="64135"/>
                </a:moveTo>
                <a:lnTo>
                  <a:pt x="0" y="63500"/>
                </a:lnTo>
                <a:lnTo>
                  <a:pt x="50" y="0"/>
                </a:lnTo>
                <a:lnTo>
                  <a:pt x="676325" y="635"/>
                </a:lnTo>
                <a:lnTo>
                  <a:pt x="676275" y="64135"/>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 name="object 5"/>
          <p:cNvSpPr/>
          <p:nvPr/>
        </p:nvSpPr>
        <p:spPr>
          <a:xfrm>
            <a:off x="3005327" y="2289048"/>
            <a:ext cx="4008120" cy="1079500"/>
          </a:xfrm>
          <a:custGeom>
            <a:avLst/>
            <a:gdLst/>
            <a:ahLst/>
            <a:cxnLst/>
            <a:rect l="l" t="t" r="r" b="b"/>
            <a:pathLst>
              <a:path w="4008120" h="1079500">
                <a:moveTo>
                  <a:pt x="3828288" y="1078991"/>
                </a:moveTo>
                <a:lnTo>
                  <a:pt x="179832" y="1078991"/>
                </a:lnTo>
                <a:lnTo>
                  <a:pt x="131841" y="1072827"/>
                </a:lnTo>
                <a:lnTo>
                  <a:pt x="88764" y="1054845"/>
                </a:lnTo>
                <a:lnTo>
                  <a:pt x="52320" y="1026766"/>
                </a:lnTo>
                <a:lnTo>
                  <a:pt x="24231" y="990312"/>
                </a:lnTo>
                <a:lnTo>
                  <a:pt x="6217" y="947203"/>
                </a:lnTo>
                <a:lnTo>
                  <a:pt x="0" y="899159"/>
                </a:lnTo>
                <a:lnTo>
                  <a:pt x="0" y="179831"/>
                </a:lnTo>
                <a:lnTo>
                  <a:pt x="6217" y="131841"/>
                </a:lnTo>
                <a:lnTo>
                  <a:pt x="24231" y="88764"/>
                </a:lnTo>
                <a:lnTo>
                  <a:pt x="52320" y="52320"/>
                </a:lnTo>
                <a:lnTo>
                  <a:pt x="88764" y="24231"/>
                </a:lnTo>
                <a:lnTo>
                  <a:pt x="131841" y="6217"/>
                </a:lnTo>
                <a:lnTo>
                  <a:pt x="179832" y="0"/>
                </a:lnTo>
                <a:lnTo>
                  <a:pt x="3828288" y="0"/>
                </a:lnTo>
                <a:lnTo>
                  <a:pt x="3876119" y="6217"/>
                </a:lnTo>
                <a:lnTo>
                  <a:pt x="3919101" y="24231"/>
                </a:lnTo>
                <a:lnTo>
                  <a:pt x="3955513" y="52320"/>
                </a:lnTo>
                <a:lnTo>
                  <a:pt x="3983634" y="88764"/>
                </a:lnTo>
                <a:lnTo>
                  <a:pt x="4001743" y="131841"/>
                </a:lnTo>
                <a:lnTo>
                  <a:pt x="4008120" y="179831"/>
                </a:lnTo>
                <a:lnTo>
                  <a:pt x="4008120" y="899159"/>
                </a:lnTo>
                <a:lnTo>
                  <a:pt x="4001743" y="947203"/>
                </a:lnTo>
                <a:lnTo>
                  <a:pt x="3983634" y="990312"/>
                </a:lnTo>
                <a:lnTo>
                  <a:pt x="3955513" y="1026766"/>
                </a:lnTo>
                <a:lnTo>
                  <a:pt x="3919101" y="1054845"/>
                </a:lnTo>
                <a:lnTo>
                  <a:pt x="3876119" y="1072827"/>
                </a:lnTo>
                <a:lnTo>
                  <a:pt x="3828288" y="1078991"/>
                </a:lnTo>
                <a:close/>
              </a:path>
            </a:pathLst>
          </a:custGeom>
          <a:solidFill>
            <a:srgbClr val="F9BA2D">
              <a:alpha val="20000"/>
            </a:srgbClr>
          </a:solidFill>
        </p:spPr>
        <p:txBody>
          <a:bodyPr wrap="square" lIns="0" tIns="0" rIns="0" bIns="0" rtlCol="0"/>
          <a:lstStyle/>
          <a:p>
            <a:endParaRPr>
              <a:latin typeface="微软雅黑" panose="020B0503020204020204" charset="-122"/>
              <a:ea typeface="微软雅黑" panose="020B0503020204020204" charset="-122"/>
            </a:endParaRPr>
          </a:p>
        </p:txBody>
      </p:sp>
      <p:sp>
        <p:nvSpPr>
          <p:cNvPr id="6" name="object 6"/>
          <p:cNvSpPr/>
          <p:nvPr/>
        </p:nvSpPr>
        <p:spPr>
          <a:xfrm>
            <a:off x="3005327" y="3547871"/>
            <a:ext cx="4008120" cy="1080770"/>
          </a:xfrm>
          <a:custGeom>
            <a:avLst/>
            <a:gdLst/>
            <a:ahLst/>
            <a:cxnLst/>
            <a:rect l="l" t="t" r="r" b="b"/>
            <a:pathLst>
              <a:path w="4008120" h="1080770">
                <a:moveTo>
                  <a:pt x="3828288" y="1080515"/>
                </a:moveTo>
                <a:lnTo>
                  <a:pt x="179832" y="1080515"/>
                </a:lnTo>
                <a:lnTo>
                  <a:pt x="131841" y="1073874"/>
                </a:lnTo>
                <a:lnTo>
                  <a:pt x="88764" y="1055604"/>
                </a:lnTo>
                <a:lnTo>
                  <a:pt x="52320" y="1027428"/>
                </a:lnTo>
                <a:lnTo>
                  <a:pt x="24231" y="991068"/>
                </a:lnTo>
                <a:lnTo>
                  <a:pt x="6217" y="948246"/>
                </a:lnTo>
                <a:lnTo>
                  <a:pt x="0" y="900683"/>
                </a:lnTo>
                <a:lnTo>
                  <a:pt x="0" y="179831"/>
                </a:lnTo>
                <a:lnTo>
                  <a:pt x="6217" y="132005"/>
                </a:lnTo>
                <a:lnTo>
                  <a:pt x="24231" y="89024"/>
                </a:lnTo>
                <a:lnTo>
                  <a:pt x="52320" y="52611"/>
                </a:lnTo>
                <a:lnTo>
                  <a:pt x="88764" y="24488"/>
                </a:lnTo>
                <a:lnTo>
                  <a:pt x="131841" y="6377"/>
                </a:lnTo>
                <a:lnTo>
                  <a:pt x="179832" y="0"/>
                </a:lnTo>
                <a:lnTo>
                  <a:pt x="3828288" y="0"/>
                </a:lnTo>
                <a:lnTo>
                  <a:pt x="3876119" y="6377"/>
                </a:lnTo>
                <a:lnTo>
                  <a:pt x="3919101" y="24488"/>
                </a:lnTo>
                <a:lnTo>
                  <a:pt x="3955513" y="52611"/>
                </a:lnTo>
                <a:lnTo>
                  <a:pt x="3983634" y="89024"/>
                </a:lnTo>
                <a:lnTo>
                  <a:pt x="4001743" y="132005"/>
                </a:lnTo>
                <a:lnTo>
                  <a:pt x="4008120" y="179831"/>
                </a:lnTo>
                <a:lnTo>
                  <a:pt x="4008120" y="900683"/>
                </a:lnTo>
                <a:lnTo>
                  <a:pt x="4001743" y="948246"/>
                </a:lnTo>
                <a:lnTo>
                  <a:pt x="3983634" y="991068"/>
                </a:lnTo>
                <a:lnTo>
                  <a:pt x="3955513" y="1027428"/>
                </a:lnTo>
                <a:lnTo>
                  <a:pt x="3919101" y="1055604"/>
                </a:lnTo>
                <a:lnTo>
                  <a:pt x="3876119" y="1073874"/>
                </a:lnTo>
                <a:lnTo>
                  <a:pt x="3828288" y="1080515"/>
                </a:lnTo>
                <a:close/>
              </a:path>
            </a:pathLst>
          </a:custGeom>
          <a:solidFill>
            <a:srgbClr val="2DCC92">
              <a:alpha val="20000"/>
            </a:srgbClr>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 name="object 7"/>
          <p:cNvSpPr/>
          <p:nvPr/>
        </p:nvSpPr>
        <p:spPr>
          <a:xfrm>
            <a:off x="3005327" y="4808220"/>
            <a:ext cx="4008120" cy="1079500"/>
          </a:xfrm>
          <a:custGeom>
            <a:avLst/>
            <a:gdLst/>
            <a:ahLst/>
            <a:cxnLst/>
            <a:rect l="l" t="t" r="r" b="b"/>
            <a:pathLst>
              <a:path w="4008120" h="1079500">
                <a:moveTo>
                  <a:pt x="3828288" y="1078991"/>
                </a:moveTo>
                <a:lnTo>
                  <a:pt x="179832" y="1078991"/>
                </a:lnTo>
                <a:lnTo>
                  <a:pt x="131841" y="1072773"/>
                </a:lnTo>
                <a:lnTo>
                  <a:pt x="88764" y="1054757"/>
                </a:lnTo>
                <a:lnTo>
                  <a:pt x="52320" y="1026666"/>
                </a:lnTo>
                <a:lnTo>
                  <a:pt x="24231" y="990221"/>
                </a:lnTo>
                <a:lnTo>
                  <a:pt x="6217" y="947145"/>
                </a:lnTo>
                <a:lnTo>
                  <a:pt x="0" y="899159"/>
                </a:lnTo>
                <a:lnTo>
                  <a:pt x="0" y="179831"/>
                </a:lnTo>
                <a:lnTo>
                  <a:pt x="6217" y="131788"/>
                </a:lnTo>
                <a:lnTo>
                  <a:pt x="24231" y="88679"/>
                </a:lnTo>
                <a:lnTo>
                  <a:pt x="52320" y="52225"/>
                </a:lnTo>
                <a:lnTo>
                  <a:pt x="88764" y="24146"/>
                </a:lnTo>
                <a:lnTo>
                  <a:pt x="131841" y="6164"/>
                </a:lnTo>
                <a:lnTo>
                  <a:pt x="179832" y="0"/>
                </a:lnTo>
                <a:lnTo>
                  <a:pt x="3828288" y="0"/>
                </a:lnTo>
                <a:lnTo>
                  <a:pt x="3876119" y="6164"/>
                </a:lnTo>
                <a:lnTo>
                  <a:pt x="3919101" y="24146"/>
                </a:lnTo>
                <a:lnTo>
                  <a:pt x="3955513" y="52225"/>
                </a:lnTo>
                <a:lnTo>
                  <a:pt x="3983634" y="88679"/>
                </a:lnTo>
                <a:lnTo>
                  <a:pt x="4001743" y="131788"/>
                </a:lnTo>
                <a:lnTo>
                  <a:pt x="4008120" y="179831"/>
                </a:lnTo>
                <a:lnTo>
                  <a:pt x="4008120" y="899159"/>
                </a:lnTo>
                <a:lnTo>
                  <a:pt x="4001743" y="947145"/>
                </a:lnTo>
                <a:lnTo>
                  <a:pt x="3983634" y="990221"/>
                </a:lnTo>
                <a:lnTo>
                  <a:pt x="3955513" y="1026666"/>
                </a:lnTo>
                <a:lnTo>
                  <a:pt x="3919101" y="1054757"/>
                </a:lnTo>
                <a:lnTo>
                  <a:pt x="3876119" y="1072773"/>
                </a:lnTo>
                <a:lnTo>
                  <a:pt x="3828288" y="1078991"/>
                </a:lnTo>
                <a:close/>
              </a:path>
            </a:pathLst>
          </a:custGeom>
          <a:solidFill>
            <a:srgbClr val="FA646A">
              <a:alpha val="20000"/>
            </a:srgbClr>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 name="object 8"/>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 name="object 9"/>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txBox="1"/>
          <p:nvPr/>
        </p:nvSpPr>
        <p:spPr>
          <a:xfrm>
            <a:off x="2976245" y="1113790"/>
            <a:ext cx="5207000" cy="368935"/>
          </a:xfrm>
          <a:prstGeom prst="rect">
            <a:avLst/>
          </a:prstGeom>
        </p:spPr>
        <p:txBody>
          <a:bodyPr vert="horz" wrap="square" lIns="0" tIns="0" rIns="0" bIns="0" rtlCol="0">
            <a:spAutoFit/>
          </a:bodyPr>
          <a:lstStyle/>
          <a:p>
            <a:pPr marL="12700">
              <a:lnSpc>
                <a:spcPct val="100000"/>
              </a:lnSpc>
            </a:pPr>
            <a:r>
              <a:rPr sz="2400" b="1" dirty="0" smtClean="0">
                <a:solidFill>
                  <a:srgbClr val="2DCC92"/>
                </a:solidFill>
                <a:latin typeface="微软雅黑" panose="020B0503020204020204" charset="-122"/>
                <a:ea typeface="微软雅黑" panose="020B0503020204020204" charset="-122"/>
                <a:cs typeface="微软雅黑" panose="020B0503020204020204" charset="-122"/>
              </a:rPr>
              <a:t>淘璞</a:t>
            </a:r>
            <a:r>
              <a:rPr lang="zh-CN" altLang="en-US" sz="2400" b="1" dirty="0" smtClean="0">
                <a:solidFill>
                  <a:srgbClr val="2DCC92"/>
                </a:solidFill>
                <a:latin typeface="微软雅黑" panose="020B0503020204020204" charset="-122"/>
                <a:ea typeface="微软雅黑" panose="020B0503020204020204" charset="-122"/>
                <a:cs typeface="微软雅黑" panose="020B0503020204020204" charset="-122"/>
              </a:rPr>
              <a:t>模式</a:t>
            </a:r>
            <a:r>
              <a:rPr sz="2400" b="1" dirty="0" err="1" smtClean="0">
                <a:solidFill>
                  <a:srgbClr val="2DCC92"/>
                </a:solidFill>
                <a:latin typeface="微软雅黑" panose="020B0503020204020204" charset="-122"/>
                <a:ea typeface="微软雅黑" panose="020B0503020204020204" charset="-122"/>
                <a:cs typeface="微软雅黑" panose="020B0503020204020204" charset="-122"/>
              </a:rPr>
              <a:t>创新</a:t>
            </a:r>
            <a:r>
              <a:rPr lang="zh-CN" altLang="en-US" sz="2400" b="1" dirty="0">
                <a:solidFill>
                  <a:srgbClr val="2DCC92"/>
                </a:solidFill>
                <a:latin typeface="微软雅黑" panose="020B0503020204020204" charset="-122"/>
                <a:ea typeface="微软雅黑" panose="020B0503020204020204" charset="-122"/>
                <a:cs typeface="微软雅黑" panose="020B0503020204020204" charset="-122"/>
              </a:rPr>
              <a:t>顺应</a:t>
            </a:r>
            <a:r>
              <a:rPr sz="2400" b="1" dirty="0" err="1" smtClean="0">
                <a:solidFill>
                  <a:srgbClr val="2DCC92"/>
                </a:solidFill>
                <a:latin typeface="微软雅黑" panose="020B0503020204020204" charset="-122"/>
                <a:ea typeface="微软雅黑" panose="020B0503020204020204" charset="-122"/>
                <a:cs typeface="微软雅黑" panose="020B0503020204020204" charset="-122"/>
              </a:rPr>
              <a:t>婴童</a:t>
            </a:r>
            <a:r>
              <a:rPr lang="zh-CN" altLang="en-US" sz="2400" b="1" dirty="0" smtClean="0">
                <a:solidFill>
                  <a:srgbClr val="2DCC92"/>
                </a:solidFill>
                <a:latin typeface="微软雅黑" panose="020B0503020204020204" charset="-122"/>
                <a:ea typeface="微软雅黑" panose="020B0503020204020204" charset="-122"/>
                <a:cs typeface="微软雅黑" panose="020B0503020204020204" charset="-122"/>
              </a:rPr>
              <a:t>行业</a:t>
            </a:r>
            <a:r>
              <a:rPr lang="zh-CN" sz="2400" b="1" dirty="0" smtClean="0">
                <a:solidFill>
                  <a:srgbClr val="2DCC92"/>
                </a:solidFill>
                <a:latin typeface="微软雅黑" panose="020B0503020204020204" charset="-122"/>
                <a:ea typeface="微软雅黑" panose="020B0503020204020204" charset="-122"/>
                <a:cs typeface="微软雅黑" panose="020B0503020204020204" charset="-122"/>
              </a:rPr>
              <a:t>发展</a:t>
            </a:r>
            <a:r>
              <a:rPr sz="2400" b="1" dirty="0">
                <a:solidFill>
                  <a:srgbClr val="2DCC92"/>
                </a:solidFill>
                <a:latin typeface="微软雅黑" panose="020B0503020204020204" charset="-122"/>
                <a:ea typeface="微软雅黑" panose="020B0503020204020204" charset="-122"/>
                <a:cs typeface="微软雅黑" panose="020B0503020204020204" charset="-122"/>
              </a:rPr>
              <a:t>趋势</a:t>
            </a:r>
          </a:p>
        </p:txBody>
      </p:sp>
      <p:sp>
        <p:nvSpPr>
          <p:cNvPr id="11" name="object 11"/>
          <p:cNvSpPr txBox="1">
            <a:spLocks noGrp="1"/>
          </p:cNvSpPr>
          <p:nvPr>
            <p:ph type="title"/>
          </p:nvPr>
        </p:nvSpPr>
        <p:spPr>
          <a:xfrm>
            <a:off x="705612" y="963167"/>
            <a:ext cx="1998345" cy="694805"/>
          </a:xfrm>
          <a:prstGeom prst="rect">
            <a:avLst/>
          </a:prstGeom>
          <a:solidFill>
            <a:srgbClr val="2DCC92"/>
          </a:solidFill>
        </p:spPr>
        <p:txBody>
          <a:bodyPr vert="horz" wrap="square" lIns="0" tIns="108585" rIns="0" bIns="0" rtlCol="0">
            <a:spAutoFit/>
          </a:bodyPr>
          <a:lstStyle/>
          <a:p>
            <a:pPr marL="287655">
              <a:lnSpc>
                <a:spcPct val="100000"/>
              </a:lnSpc>
              <a:spcBef>
                <a:spcPts val="855"/>
              </a:spcBef>
            </a:pPr>
            <a:r>
              <a:rPr sz="2800" b="1" spc="-5" dirty="0" err="1" smtClean="0">
                <a:solidFill>
                  <a:srgbClr val="FFFFFF"/>
                </a:solidFill>
                <a:latin typeface="微软雅黑" panose="020B0503020204020204" charset="-122"/>
                <a:ea typeface="微软雅黑" panose="020B0503020204020204" charset="-122"/>
                <a:cs typeface="微软雅黑" panose="020B0503020204020204" charset="-122"/>
              </a:rPr>
              <a:t>行业</a:t>
            </a:r>
            <a:r>
              <a:rPr lang="zh-CN" sz="2800" b="1" spc="-5" dirty="0" err="1" smtClean="0">
                <a:solidFill>
                  <a:srgbClr val="FFFFFF"/>
                </a:solidFill>
                <a:latin typeface="微软雅黑" panose="020B0503020204020204" charset="-122"/>
                <a:ea typeface="微软雅黑" panose="020B0503020204020204" charset="-122"/>
                <a:cs typeface="微软雅黑" panose="020B0503020204020204" charset="-122"/>
              </a:rPr>
              <a:t>状况</a:t>
            </a:r>
          </a:p>
        </p:txBody>
      </p:sp>
      <p:sp>
        <p:nvSpPr>
          <p:cNvPr id="12" name="object 12"/>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6" name="object 16"/>
          <p:cNvSpPr/>
          <p:nvPr/>
        </p:nvSpPr>
        <p:spPr>
          <a:xfrm>
            <a:off x="10893552" y="1065275"/>
            <a:ext cx="1153668" cy="489203"/>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7" name="object 17"/>
          <p:cNvSpPr/>
          <p:nvPr/>
        </p:nvSpPr>
        <p:spPr>
          <a:xfrm>
            <a:off x="1151890" y="2289175"/>
            <a:ext cx="2182495" cy="1079500"/>
          </a:xfrm>
          <a:custGeom>
            <a:avLst/>
            <a:gdLst/>
            <a:ahLst/>
            <a:cxnLst/>
            <a:rect l="l" t="t" r="r" b="b"/>
            <a:pathLst>
              <a:path w="2496820" h="1079500">
                <a:moveTo>
                  <a:pt x="2316480" y="1078991"/>
                </a:moveTo>
                <a:lnTo>
                  <a:pt x="179831" y="1078991"/>
                </a:lnTo>
                <a:lnTo>
                  <a:pt x="131947" y="1072827"/>
                </a:lnTo>
                <a:lnTo>
                  <a:pt x="88933" y="1054845"/>
                </a:lnTo>
                <a:lnTo>
                  <a:pt x="52511" y="1026766"/>
                </a:lnTo>
                <a:lnTo>
                  <a:pt x="24400" y="990312"/>
                </a:lnTo>
                <a:lnTo>
                  <a:pt x="6323" y="947203"/>
                </a:lnTo>
                <a:lnTo>
                  <a:pt x="0" y="899159"/>
                </a:lnTo>
                <a:lnTo>
                  <a:pt x="0" y="179831"/>
                </a:lnTo>
                <a:lnTo>
                  <a:pt x="6323" y="131841"/>
                </a:lnTo>
                <a:lnTo>
                  <a:pt x="24400" y="88764"/>
                </a:lnTo>
                <a:lnTo>
                  <a:pt x="52511" y="52320"/>
                </a:lnTo>
                <a:lnTo>
                  <a:pt x="88933" y="24231"/>
                </a:lnTo>
                <a:lnTo>
                  <a:pt x="131947" y="6217"/>
                </a:lnTo>
                <a:lnTo>
                  <a:pt x="179831" y="0"/>
                </a:lnTo>
                <a:lnTo>
                  <a:pt x="2316480" y="0"/>
                </a:lnTo>
                <a:lnTo>
                  <a:pt x="2364099" y="6217"/>
                </a:lnTo>
                <a:lnTo>
                  <a:pt x="2406954" y="24231"/>
                </a:lnTo>
                <a:lnTo>
                  <a:pt x="2443324" y="52320"/>
                </a:lnTo>
                <a:lnTo>
                  <a:pt x="2471487" y="88764"/>
                </a:lnTo>
                <a:lnTo>
                  <a:pt x="2489723" y="131841"/>
                </a:lnTo>
                <a:lnTo>
                  <a:pt x="2496311" y="179831"/>
                </a:lnTo>
                <a:lnTo>
                  <a:pt x="2496311" y="899159"/>
                </a:lnTo>
                <a:lnTo>
                  <a:pt x="2489723" y="947203"/>
                </a:lnTo>
                <a:lnTo>
                  <a:pt x="2471487" y="990312"/>
                </a:lnTo>
                <a:lnTo>
                  <a:pt x="2443324" y="1026766"/>
                </a:lnTo>
                <a:lnTo>
                  <a:pt x="2406954" y="1054845"/>
                </a:lnTo>
                <a:lnTo>
                  <a:pt x="2364099" y="1072827"/>
                </a:lnTo>
                <a:lnTo>
                  <a:pt x="2316480" y="1078991"/>
                </a:lnTo>
                <a:close/>
              </a:path>
            </a:pathLst>
          </a:custGeom>
          <a:solidFill>
            <a:srgbClr val="F9BA2D"/>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8" name="object 18"/>
          <p:cNvSpPr/>
          <p:nvPr/>
        </p:nvSpPr>
        <p:spPr>
          <a:xfrm>
            <a:off x="1151890" y="3547745"/>
            <a:ext cx="2182495" cy="1080770"/>
          </a:xfrm>
          <a:custGeom>
            <a:avLst/>
            <a:gdLst/>
            <a:ahLst/>
            <a:cxnLst/>
            <a:rect l="l" t="t" r="r" b="b"/>
            <a:pathLst>
              <a:path w="2496820" h="1080770">
                <a:moveTo>
                  <a:pt x="2316480" y="1080515"/>
                </a:moveTo>
                <a:lnTo>
                  <a:pt x="179831" y="1080515"/>
                </a:lnTo>
                <a:lnTo>
                  <a:pt x="131947" y="1073874"/>
                </a:lnTo>
                <a:lnTo>
                  <a:pt x="88933" y="1055604"/>
                </a:lnTo>
                <a:lnTo>
                  <a:pt x="52511" y="1027428"/>
                </a:lnTo>
                <a:lnTo>
                  <a:pt x="24400" y="991068"/>
                </a:lnTo>
                <a:lnTo>
                  <a:pt x="6323" y="948246"/>
                </a:lnTo>
                <a:lnTo>
                  <a:pt x="0" y="900683"/>
                </a:lnTo>
                <a:lnTo>
                  <a:pt x="0" y="179831"/>
                </a:lnTo>
                <a:lnTo>
                  <a:pt x="6323" y="132005"/>
                </a:lnTo>
                <a:lnTo>
                  <a:pt x="24400" y="89024"/>
                </a:lnTo>
                <a:lnTo>
                  <a:pt x="52511" y="52611"/>
                </a:lnTo>
                <a:lnTo>
                  <a:pt x="88933" y="24488"/>
                </a:lnTo>
                <a:lnTo>
                  <a:pt x="131947" y="6377"/>
                </a:lnTo>
                <a:lnTo>
                  <a:pt x="179831" y="0"/>
                </a:lnTo>
                <a:lnTo>
                  <a:pt x="2316480" y="0"/>
                </a:lnTo>
                <a:lnTo>
                  <a:pt x="2364099" y="6377"/>
                </a:lnTo>
                <a:lnTo>
                  <a:pt x="2406954" y="24488"/>
                </a:lnTo>
                <a:lnTo>
                  <a:pt x="2443324" y="52611"/>
                </a:lnTo>
                <a:lnTo>
                  <a:pt x="2471487" y="89024"/>
                </a:lnTo>
                <a:lnTo>
                  <a:pt x="2489723" y="132005"/>
                </a:lnTo>
                <a:lnTo>
                  <a:pt x="2496311" y="179831"/>
                </a:lnTo>
                <a:lnTo>
                  <a:pt x="2496311" y="900683"/>
                </a:lnTo>
                <a:lnTo>
                  <a:pt x="2489723" y="948246"/>
                </a:lnTo>
                <a:lnTo>
                  <a:pt x="2471487" y="991068"/>
                </a:lnTo>
                <a:lnTo>
                  <a:pt x="2443324" y="1027428"/>
                </a:lnTo>
                <a:lnTo>
                  <a:pt x="2406954" y="1055604"/>
                </a:lnTo>
                <a:lnTo>
                  <a:pt x="2364099" y="1073874"/>
                </a:lnTo>
                <a:lnTo>
                  <a:pt x="2316480" y="1080515"/>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9" name="object 19"/>
          <p:cNvSpPr/>
          <p:nvPr/>
        </p:nvSpPr>
        <p:spPr>
          <a:xfrm>
            <a:off x="1151890" y="4808220"/>
            <a:ext cx="2182495" cy="1079500"/>
          </a:xfrm>
          <a:custGeom>
            <a:avLst/>
            <a:gdLst/>
            <a:ahLst/>
            <a:cxnLst/>
            <a:rect l="l" t="t" r="r" b="b"/>
            <a:pathLst>
              <a:path w="2496820" h="1079500">
                <a:moveTo>
                  <a:pt x="2316480" y="1078991"/>
                </a:moveTo>
                <a:lnTo>
                  <a:pt x="179831" y="1078991"/>
                </a:lnTo>
                <a:lnTo>
                  <a:pt x="131947" y="1072773"/>
                </a:lnTo>
                <a:lnTo>
                  <a:pt x="88933" y="1054757"/>
                </a:lnTo>
                <a:lnTo>
                  <a:pt x="52511" y="1026666"/>
                </a:lnTo>
                <a:lnTo>
                  <a:pt x="24400" y="990221"/>
                </a:lnTo>
                <a:lnTo>
                  <a:pt x="6323" y="947145"/>
                </a:lnTo>
                <a:lnTo>
                  <a:pt x="0" y="899159"/>
                </a:lnTo>
                <a:lnTo>
                  <a:pt x="0" y="179831"/>
                </a:lnTo>
                <a:lnTo>
                  <a:pt x="6323" y="131788"/>
                </a:lnTo>
                <a:lnTo>
                  <a:pt x="24400" y="88679"/>
                </a:lnTo>
                <a:lnTo>
                  <a:pt x="52511" y="52225"/>
                </a:lnTo>
                <a:lnTo>
                  <a:pt x="88933" y="24146"/>
                </a:lnTo>
                <a:lnTo>
                  <a:pt x="131947" y="6164"/>
                </a:lnTo>
                <a:lnTo>
                  <a:pt x="179831" y="0"/>
                </a:lnTo>
                <a:lnTo>
                  <a:pt x="2316480" y="0"/>
                </a:lnTo>
                <a:lnTo>
                  <a:pt x="2364099" y="6164"/>
                </a:lnTo>
                <a:lnTo>
                  <a:pt x="2406954" y="24146"/>
                </a:lnTo>
                <a:lnTo>
                  <a:pt x="2443324" y="52225"/>
                </a:lnTo>
                <a:lnTo>
                  <a:pt x="2471487" y="88679"/>
                </a:lnTo>
                <a:lnTo>
                  <a:pt x="2489723" y="131788"/>
                </a:lnTo>
                <a:lnTo>
                  <a:pt x="2496311" y="179831"/>
                </a:lnTo>
                <a:lnTo>
                  <a:pt x="2496311" y="899159"/>
                </a:lnTo>
                <a:lnTo>
                  <a:pt x="2489723" y="947145"/>
                </a:lnTo>
                <a:lnTo>
                  <a:pt x="2471487" y="990221"/>
                </a:lnTo>
                <a:lnTo>
                  <a:pt x="2443324" y="1026666"/>
                </a:lnTo>
                <a:lnTo>
                  <a:pt x="2406954" y="1054757"/>
                </a:lnTo>
                <a:lnTo>
                  <a:pt x="2364099" y="1072773"/>
                </a:lnTo>
                <a:lnTo>
                  <a:pt x="2316480" y="1078991"/>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0" name="object 20"/>
          <p:cNvSpPr/>
          <p:nvPr/>
        </p:nvSpPr>
        <p:spPr>
          <a:xfrm>
            <a:off x="2091816" y="2034539"/>
            <a:ext cx="0" cy="4105910"/>
          </a:xfrm>
          <a:custGeom>
            <a:avLst/>
            <a:gdLst/>
            <a:ahLst/>
            <a:cxnLst/>
            <a:rect l="l" t="t" r="r" b="b"/>
            <a:pathLst>
              <a:path h="4105910">
                <a:moveTo>
                  <a:pt x="0" y="0"/>
                </a:moveTo>
                <a:lnTo>
                  <a:pt x="0" y="4105655"/>
                </a:lnTo>
              </a:path>
            </a:pathLst>
          </a:custGeom>
          <a:ln w="54863">
            <a:solidFill>
              <a:srgbClr val="FFFFFF"/>
            </a:solidFill>
          </a:ln>
        </p:spPr>
        <p:txBody>
          <a:bodyPr wrap="square" lIns="0" tIns="0" rIns="0" bIns="0" rtlCol="0"/>
          <a:lstStyle/>
          <a:p>
            <a:endParaRPr>
              <a:latin typeface="微软雅黑" panose="020B0503020204020204" charset="-122"/>
              <a:ea typeface="微软雅黑" panose="020B0503020204020204" charset="-122"/>
            </a:endParaRPr>
          </a:p>
        </p:txBody>
      </p:sp>
      <p:sp>
        <p:nvSpPr>
          <p:cNvPr id="21" name="object 21"/>
          <p:cNvSpPr/>
          <p:nvPr/>
        </p:nvSpPr>
        <p:spPr>
          <a:xfrm>
            <a:off x="1397635" y="2593339"/>
            <a:ext cx="471805" cy="471805"/>
          </a:xfrm>
          <a:custGeom>
            <a:avLst/>
            <a:gdLst/>
            <a:ahLst/>
            <a:cxnLst/>
            <a:rect l="l" t="t" r="r" b="b"/>
            <a:pathLst>
              <a:path w="471805" h="471805">
                <a:moveTo>
                  <a:pt x="219824" y="471690"/>
                </a:moveTo>
                <a:lnTo>
                  <a:pt x="175720" y="467228"/>
                </a:lnTo>
                <a:lnTo>
                  <a:pt x="134550" y="454435"/>
                </a:lnTo>
                <a:lnTo>
                  <a:pt x="97222" y="434202"/>
                </a:lnTo>
                <a:lnTo>
                  <a:pt x="64644" y="407420"/>
                </a:lnTo>
                <a:lnTo>
                  <a:pt x="37725" y="374980"/>
                </a:lnTo>
                <a:lnTo>
                  <a:pt x="17372" y="337772"/>
                </a:lnTo>
                <a:lnTo>
                  <a:pt x="4494" y="296687"/>
                </a:lnTo>
                <a:lnTo>
                  <a:pt x="0" y="252615"/>
                </a:lnTo>
                <a:lnTo>
                  <a:pt x="5192" y="206879"/>
                </a:lnTo>
                <a:lnTo>
                  <a:pt x="20005" y="164844"/>
                </a:lnTo>
                <a:lnTo>
                  <a:pt x="43291" y="127476"/>
                </a:lnTo>
                <a:lnTo>
                  <a:pt x="73903" y="95739"/>
                </a:lnTo>
                <a:lnTo>
                  <a:pt x="110693" y="70599"/>
                </a:lnTo>
                <a:lnTo>
                  <a:pt x="152515" y="53020"/>
                </a:lnTo>
                <a:lnTo>
                  <a:pt x="198221" y="43967"/>
                </a:lnTo>
                <a:lnTo>
                  <a:pt x="198221" y="0"/>
                </a:lnTo>
                <a:lnTo>
                  <a:pt x="219824" y="0"/>
                </a:lnTo>
                <a:lnTo>
                  <a:pt x="268301" y="4964"/>
                </a:lnTo>
                <a:lnTo>
                  <a:pt x="314508" y="19176"/>
                </a:lnTo>
                <a:lnTo>
                  <a:pt x="340384" y="32791"/>
                </a:lnTo>
                <a:lnTo>
                  <a:pt x="219824" y="32791"/>
                </a:lnTo>
                <a:lnTo>
                  <a:pt x="219824" y="76758"/>
                </a:lnTo>
                <a:lnTo>
                  <a:pt x="198221" y="76758"/>
                </a:lnTo>
                <a:lnTo>
                  <a:pt x="155489" y="87559"/>
                </a:lnTo>
                <a:lnTo>
                  <a:pt x="116441" y="107777"/>
                </a:lnTo>
                <a:lnTo>
                  <a:pt x="82899" y="135902"/>
                </a:lnTo>
                <a:lnTo>
                  <a:pt x="56685" y="170424"/>
                </a:lnTo>
                <a:lnTo>
                  <a:pt x="39620" y="209832"/>
                </a:lnTo>
                <a:lnTo>
                  <a:pt x="33528" y="252615"/>
                </a:lnTo>
                <a:lnTo>
                  <a:pt x="39720" y="304449"/>
                </a:lnTo>
                <a:lnTo>
                  <a:pt x="57485" y="349598"/>
                </a:lnTo>
                <a:lnTo>
                  <a:pt x="85599" y="386840"/>
                </a:lnTo>
                <a:lnTo>
                  <a:pt x="122841" y="414954"/>
                </a:lnTo>
                <a:lnTo>
                  <a:pt x="167990" y="432719"/>
                </a:lnTo>
                <a:lnTo>
                  <a:pt x="219824" y="438912"/>
                </a:lnTo>
                <a:lnTo>
                  <a:pt x="325399" y="438912"/>
                </a:lnTo>
                <a:lnTo>
                  <a:pt x="313620" y="447584"/>
                </a:lnTo>
                <a:lnTo>
                  <a:pt x="269530" y="465413"/>
                </a:lnTo>
                <a:lnTo>
                  <a:pt x="219824" y="471690"/>
                </a:lnTo>
                <a:close/>
              </a:path>
              <a:path w="471805" h="471805">
                <a:moveTo>
                  <a:pt x="458407" y="318185"/>
                </a:moveTo>
                <a:lnTo>
                  <a:pt x="417296" y="318185"/>
                </a:lnTo>
                <a:lnTo>
                  <a:pt x="425388" y="301690"/>
                </a:lnTo>
                <a:lnTo>
                  <a:pt x="432295" y="284003"/>
                </a:lnTo>
                <a:lnTo>
                  <a:pt x="437106" y="264221"/>
                </a:lnTo>
                <a:lnTo>
                  <a:pt x="438912" y="241439"/>
                </a:lnTo>
                <a:lnTo>
                  <a:pt x="433111" y="195387"/>
                </a:lnTo>
                <a:lnTo>
                  <a:pt x="416595" y="152166"/>
                </a:lnTo>
                <a:lnTo>
                  <a:pt x="390695" y="113326"/>
                </a:lnTo>
                <a:lnTo>
                  <a:pt x="356738" y="80418"/>
                </a:lnTo>
                <a:lnTo>
                  <a:pt x="316054" y="54992"/>
                </a:lnTo>
                <a:lnTo>
                  <a:pt x="269973" y="38600"/>
                </a:lnTo>
                <a:lnTo>
                  <a:pt x="219824" y="32791"/>
                </a:lnTo>
                <a:lnTo>
                  <a:pt x="340384" y="32791"/>
                </a:lnTo>
                <a:lnTo>
                  <a:pt x="394939" y="71256"/>
                </a:lnTo>
                <a:lnTo>
                  <a:pt x="426579" y="107081"/>
                </a:lnTo>
                <a:lnTo>
                  <a:pt x="450779" y="148068"/>
                </a:lnTo>
                <a:lnTo>
                  <a:pt x="466247" y="193194"/>
                </a:lnTo>
                <a:lnTo>
                  <a:pt x="471690" y="241439"/>
                </a:lnTo>
                <a:lnTo>
                  <a:pt x="469712" y="274064"/>
                </a:lnTo>
                <a:lnTo>
                  <a:pt x="463683" y="304590"/>
                </a:lnTo>
                <a:lnTo>
                  <a:pt x="458407" y="318185"/>
                </a:lnTo>
                <a:close/>
              </a:path>
              <a:path w="471805" h="471805">
                <a:moveTo>
                  <a:pt x="325399" y="438912"/>
                </a:moveTo>
                <a:lnTo>
                  <a:pt x="219824" y="438912"/>
                </a:lnTo>
                <a:lnTo>
                  <a:pt x="268508" y="431017"/>
                </a:lnTo>
                <a:lnTo>
                  <a:pt x="314185" y="408730"/>
                </a:lnTo>
                <a:lnTo>
                  <a:pt x="353851" y="374146"/>
                </a:lnTo>
                <a:lnTo>
                  <a:pt x="384505" y="329361"/>
                </a:lnTo>
                <a:lnTo>
                  <a:pt x="198221" y="274218"/>
                </a:lnTo>
                <a:lnTo>
                  <a:pt x="198221" y="76758"/>
                </a:lnTo>
                <a:lnTo>
                  <a:pt x="219824" y="76758"/>
                </a:lnTo>
                <a:lnTo>
                  <a:pt x="219824" y="252615"/>
                </a:lnTo>
                <a:lnTo>
                  <a:pt x="417296" y="318185"/>
                </a:lnTo>
                <a:lnTo>
                  <a:pt x="458407" y="318185"/>
                </a:lnTo>
                <a:lnTo>
                  <a:pt x="453463" y="330925"/>
                </a:lnTo>
                <a:lnTo>
                  <a:pt x="447022" y="339801"/>
                </a:lnTo>
                <a:lnTo>
                  <a:pt x="406120" y="339801"/>
                </a:lnTo>
                <a:lnTo>
                  <a:pt x="382523" y="383275"/>
                </a:lnTo>
                <a:lnTo>
                  <a:pt x="351487" y="419704"/>
                </a:lnTo>
                <a:lnTo>
                  <a:pt x="325399" y="438912"/>
                </a:lnTo>
                <a:close/>
              </a:path>
              <a:path w="471805" h="471805">
                <a:moveTo>
                  <a:pt x="438912" y="350977"/>
                </a:moveTo>
                <a:lnTo>
                  <a:pt x="406120" y="339801"/>
                </a:lnTo>
                <a:lnTo>
                  <a:pt x="447022" y="339801"/>
                </a:lnTo>
                <a:lnTo>
                  <a:pt x="438912" y="350977"/>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2" name="object 22"/>
          <p:cNvSpPr/>
          <p:nvPr/>
        </p:nvSpPr>
        <p:spPr>
          <a:xfrm>
            <a:off x="1467599" y="3809364"/>
            <a:ext cx="332105" cy="556260"/>
          </a:xfrm>
          <a:custGeom>
            <a:avLst/>
            <a:gdLst/>
            <a:ahLst/>
            <a:cxnLst/>
            <a:rect l="l" t="t" r="r" b="b"/>
            <a:pathLst>
              <a:path w="332105" h="556260">
                <a:moveTo>
                  <a:pt x="292989" y="1270"/>
                </a:moveTo>
                <a:lnTo>
                  <a:pt x="38887" y="1270"/>
                </a:lnTo>
                <a:lnTo>
                  <a:pt x="41262" y="0"/>
                </a:lnTo>
                <a:lnTo>
                  <a:pt x="290499" y="0"/>
                </a:lnTo>
                <a:lnTo>
                  <a:pt x="292989" y="1270"/>
                </a:lnTo>
                <a:close/>
              </a:path>
              <a:path w="332105" h="556260">
                <a:moveTo>
                  <a:pt x="297853" y="2539"/>
                </a:moveTo>
                <a:lnTo>
                  <a:pt x="33908" y="2539"/>
                </a:lnTo>
                <a:lnTo>
                  <a:pt x="36283" y="1270"/>
                </a:lnTo>
                <a:lnTo>
                  <a:pt x="295478" y="1270"/>
                </a:lnTo>
                <a:lnTo>
                  <a:pt x="297853" y="2539"/>
                </a:lnTo>
                <a:close/>
              </a:path>
              <a:path w="332105" h="556260">
                <a:moveTo>
                  <a:pt x="304863" y="551179"/>
                </a:moveTo>
                <a:lnTo>
                  <a:pt x="27012" y="551179"/>
                </a:lnTo>
                <a:lnTo>
                  <a:pt x="24866" y="549910"/>
                </a:lnTo>
                <a:lnTo>
                  <a:pt x="20688" y="547370"/>
                </a:lnTo>
                <a:lnTo>
                  <a:pt x="16840" y="544829"/>
                </a:lnTo>
                <a:lnTo>
                  <a:pt x="15151" y="542289"/>
                </a:lnTo>
                <a:lnTo>
                  <a:pt x="11645" y="539750"/>
                </a:lnTo>
                <a:lnTo>
                  <a:pt x="10172" y="537210"/>
                </a:lnTo>
                <a:lnTo>
                  <a:pt x="8699" y="535939"/>
                </a:lnTo>
                <a:lnTo>
                  <a:pt x="7340" y="533400"/>
                </a:lnTo>
                <a:lnTo>
                  <a:pt x="6108" y="532129"/>
                </a:lnTo>
                <a:lnTo>
                  <a:pt x="4978" y="529589"/>
                </a:lnTo>
                <a:lnTo>
                  <a:pt x="3848" y="528320"/>
                </a:lnTo>
                <a:lnTo>
                  <a:pt x="2933" y="525779"/>
                </a:lnTo>
                <a:lnTo>
                  <a:pt x="2146" y="523239"/>
                </a:lnTo>
                <a:lnTo>
                  <a:pt x="1473" y="521970"/>
                </a:lnTo>
                <a:lnTo>
                  <a:pt x="901" y="519429"/>
                </a:lnTo>
                <a:lnTo>
                  <a:pt x="444" y="516889"/>
                </a:lnTo>
                <a:lnTo>
                  <a:pt x="114" y="514350"/>
                </a:lnTo>
                <a:lnTo>
                  <a:pt x="0" y="41910"/>
                </a:lnTo>
                <a:lnTo>
                  <a:pt x="114" y="40639"/>
                </a:lnTo>
                <a:lnTo>
                  <a:pt x="444" y="39370"/>
                </a:lnTo>
                <a:lnTo>
                  <a:pt x="901" y="36829"/>
                </a:lnTo>
                <a:lnTo>
                  <a:pt x="1473" y="34289"/>
                </a:lnTo>
                <a:lnTo>
                  <a:pt x="2146" y="31750"/>
                </a:lnTo>
                <a:lnTo>
                  <a:pt x="2933" y="30479"/>
                </a:lnTo>
                <a:lnTo>
                  <a:pt x="3848" y="27939"/>
                </a:lnTo>
                <a:lnTo>
                  <a:pt x="4978" y="25400"/>
                </a:lnTo>
                <a:lnTo>
                  <a:pt x="6108" y="24129"/>
                </a:lnTo>
                <a:lnTo>
                  <a:pt x="7340" y="21589"/>
                </a:lnTo>
                <a:lnTo>
                  <a:pt x="8699" y="20320"/>
                </a:lnTo>
                <a:lnTo>
                  <a:pt x="11645" y="16510"/>
                </a:lnTo>
                <a:lnTo>
                  <a:pt x="13334" y="15239"/>
                </a:lnTo>
                <a:lnTo>
                  <a:pt x="15151" y="12700"/>
                </a:lnTo>
                <a:lnTo>
                  <a:pt x="16840" y="11429"/>
                </a:lnTo>
                <a:lnTo>
                  <a:pt x="20688" y="8889"/>
                </a:lnTo>
                <a:lnTo>
                  <a:pt x="22834" y="7620"/>
                </a:lnTo>
                <a:lnTo>
                  <a:pt x="24866" y="6350"/>
                </a:lnTo>
                <a:lnTo>
                  <a:pt x="27012" y="5079"/>
                </a:lnTo>
                <a:lnTo>
                  <a:pt x="29273" y="3810"/>
                </a:lnTo>
                <a:lnTo>
                  <a:pt x="31648" y="2539"/>
                </a:lnTo>
                <a:lnTo>
                  <a:pt x="300228" y="2539"/>
                </a:lnTo>
                <a:lnTo>
                  <a:pt x="302488" y="3810"/>
                </a:lnTo>
                <a:lnTo>
                  <a:pt x="304863" y="5079"/>
                </a:lnTo>
                <a:lnTo>
                  <a:pt x="306895" y="6350"/>
                </a:lnTo>
                <a:lnTo>
                  <a:pt x="311188" y="8889"/>
                </a:lnTo>
                <a:lnTo>
                  <a:pt x="313118" y="10160"/>
                </a:lnTo>
                <a:lnTo>
                  <a:pt x="316725" y="12700"/>
                </a:lnTo>
                <a:lnTo>
                  <a:pt x="320116" y="16510"/>
                </a:lnTo>
                <a:lnTo>
                  <a:pt x="321703" y="17779"/>
                </a:lnTo>
                <a:lnTo>
                  <a:pt x="323062" y="20320"/>
                </a:lnTo>
                <a:lnTo>
                  <a:pt x="324421" y="21589"/>
                </a:lnTo>
                <a:lnTo>
                  <a:pt x="325666" y="24129"/>
                </a:lnTo>
                <a:lnTo>
                  <a:pt x="326796" y="25400"/>
                </a:lnTo>
                <a:lnTo>
                  <a:pt x="327926" y="27939"/>
                </a:lnTo>
                <a:lnTo>
                  <a:pt x="328828" y="30479"/>
                </a:lnTo>
                <a:lnTo>
                  <a:pt x="329730" y="31750"/>
                </a:lnTo>
                <a:lnTo>
                  <a:pt x="330403" y="34289"/>
                </a:lnTo>
                <a:lnTo>
                  <a:pt x="330974" y="36829"/>
                </a:lnTo>
                <a:lnTo>
                  <a:pt x="131686" y="36829"/>
                </a:lnTo>
                <a:lnTo>
                  <a:pt x="129882" y="38100"/>
                </a:lnTo>
                <a:lnTo>
                  <a:pt x="128181" y="38100"/>
                </a:lnTo>
                <a:lnTo>
                  <a:pt x="126822" y="39370"/>
                </a:lnTo>
                <a:lnTo>
                  <a:pt x="126149" y="40639"/>
                </a:lnTo>
                <a:lnTo>
                  <a:pt x="125577" y="41910"/>
                </a:lnTo>
                <a:lnTo>
                  <a:pt x="125133" y="41910"/>
                </a:lnTo>
                <a:lnTo>
                  <a:pt x="124790" y="43179"/>
                </a:lnTo>
                <a:lnTo>
                  <a:pt x="124345" y="45720"/>
                </a:lnTo>
                <a:lnTo>
                  <a:pt x="124561" y="48260"/>
                </a:lnTo>
                <a:lnTo>
                  <a:pt x="124790" y="48260"/>
                </a:lnTo>
                <a:lnTo>
                  <a:pt x="125133" y="49529"/>
                </a:lnTo>
                <a:lnTo>
                  <a:pt x="125577" y="50800"/>
                </a:lnTo>
                <a:lnTo>
                  <a:pt x="126149" y="50800"/>
                </a:lnTo>
                <a:lnTo>
                  <a:pt x="126822" y="52070"/>
                </a:lnTo>
                <a:lnTo>
                  <a:pt x="128181" y="53339"/>
                </a:lnTo>
                <a:lnTo>
                  <a:pt x="128968" y="53339"/>
                </a:lnTo>
                <a:lnTo>
                  <a:pt x="129882" y="54610"/>
                </a:lnTo>
                <a:lnTo>
                  <a:pt x="331768" y="54610"/>
                </a:lnTo>
                <a:lnTo>
                  <a:pt x="331787" y="92710"/>
                </a:lnTo>
                <a:lnTo>
                  <a:pt x="20573" y="92710"/>
                </a:lnTo>
                <a:lnTo>
                  <a:pt x="20573" y="463550"/>
                </a:lnTo>
                <a:lnTo>
                  <a:pt x="331968" y="463550"/>
                </a:lnTo>
                <a:lnTo>
                  <a:pt x="331977" y="482600"/>
                </a:lnTo>
                <a:lnTo>
                  <a:pt x="158026" y="482600"/>
                </a:lnTo>
                <a:lnTo>
                  <a:pt x="156667" y="483870"/>
                </a:lnTo>
                <a:lnTo>
                  <a:pt x="155193" y="483870"/>
                </a:lnTo>
                <a:lnTo>
                  <a:pt x="152488" y="485139"/>
                </a:lnTo>
                <a:lnTo>
                  <a:pt x="151129" y="485139"/>
                </a:lnTo>
                <a:lnTo>
                  <a:pt x="149656" y="486410"/>
                </a:lnTo>
                <a:lnTo>
                  <a:pt x="148412" y="486410"/>
                </a:lnTo>
                <a:lnTo>
                  <a:pt x="145021" y="488950"/>
                </a:lnTo>
                <a:lnTo>
                  <a:pt x="143890" y="490220"/>
                </a:lnTo>
                <a:lnTo>
                  <a:pt x="142874" y="491489"/>
                </a:lnTo>
                <a:lnTo>
                  <a:pt x="141859" y="491489"/>
                </a:lnTo>
                <a:lnTo>
                  <a:pt x="134962" y="506729"/>
                </a:lnTo>
                <a:lnTo>
                  <a:pt x="134962" y="513079"/>
                </a:lnTo>
                <a:lnTo>
                  <a:pt x="142874" y="528320"/>
                </a:lnTo>
                <a:lnTo>
                  <a:pt x="143890" y="529589"/>
                </a:lnTo>
                <a:lnTo>
                  <a:pt x="145021" y="530860"/>
                </a:lnTo>
                <a:lnTo>
                  <a:pt x="148412" y="533400"/>
                </a:lnTo>
                <a:lnTo>
                  <a:pt x="149656" y="533400"/>
                </a:lnTo>
                <a:lnTo>
                  <a:pt x="151129" y="534670"/>
                </a:lnTo>
                <a:lnTo>
                  <a:pt x="152488" y="534670"/>
                </a:lnTo>
                <a:lnTo>
                  <a:pt x="153847" y="535939"/>
                </a:lnTo>
                <a:lnTo>
                  <a:pt x="156667" y="535939"/>
                </a:lnTo>
                <a:lnTo>
                  <a:pt x="158026" y="537210"/>
                </a:lnTo>
                <a:lnTo>
                  <a:pt x="321703" y="537210"/>
                </a:lnTo>
                <a:lnTo>
                  <a:pt x="320116" y="539750"/>
                </a:lnTo>
                <a:lnTo>
                  <a:pt x="316725" y="542289"/>
                </a:lnTo>
                <a:lnTo>
                  <a:pt x="314921" y="544829"/>
                </a:lnTo>
                <a:lnTo>
                  <a:pt x="313118" y="546100"/>
                </a:lnTo>
                <a:lnTo>
                  <a:pt x="311188" y="547370"/>
                </a:lnTo>
                <a:lnTo>
                  <a:pt x="306895" y="549910"/>
                </a:lnTo>
                <a:lnTo>
                  <a:pt x="304863" y="551179"/>
                </a:lnTo>
                <a:close/>
              </a:path>
              <a:path w="332105" h="556260">
                <a:moveTo>
                  <a:pt x="331768" y="54610"/>
                </a:moveTo>
                <a:lnTo>
                  <a:pt x="201993" y="54610"/>
                </a:lnTo>
                <a:lnTo>
                  <a:pt x="202895" y="53339"/>
                </a:lnTo>
                <a:lnTo>
                  <a:pt x="203695" y="53339"/>
                </a:lnTo>
                <a:lnTo>
                  <a:pt x="205054" y="52070"/>
                </a:lnTo>
                <a:lnTo>
                  <a:pt x="205612" y="50800"/>
                </a:lnTo>
                <a:lnTo>
                  <a:pt x="206184" y="50800"/>
                </a:lnTo>
                <a:lnTo>
                  <a:pt x="206514" y="49529"/>
                </a:lnTo>
                <a:lnTo>
                  <a:pt x="207086" y="48260"/>
                </a:lnTo>
                <a:lnTo>
                  <a:pt x="207314" y="48260"/>
                </a:lnTo>
                <a:lnTo>
                  <a:pt x="207530" y="45720"/>
                </a:lnTo>
                <a:lnTo>
                  <a:pt x="207086" y="43179"/>
                </a:lnTo>
                <a:lnTo>
                  <a:pt x="206514" y="41910"/>
                </a:lnTo>
                <a:lnTo>
                  <a:pt x="206184" y="41910"/>
                </a:lnTo>
                <a:lnTo>
                  <a:pt x="205054" y="39370"/>
                </a:lnTo>
                <a:lnTo>
                  <a:pt x="203695" y="38100"/>
                </a:lnTo>
                <a:lnTo>
                  <a:pt x="201993" y="38100"/>
                </a:lnTo>
                <a:lnTo>
                  <a:pt x="200190" y="36829"/>
                </a:lnTo>
                <a:lnTo>
                  <a:pt x="330974" y="36829"/>
                </a:lnTo>
                <a:lnTo>
                  <a:pt x="331419" y="39370"/>
                </a:lnTo>
                <a:lnTo>
                  <a:pt x="331762" y="40639"/>
                </a:lnTo>
                <a:lnTo>
                  <a:pt x="331768" y="54610"/>
                </a:lnTo>
                <a:close/>
              </a:path>
              <a:path w="332105" h="556260">
                <a:moveTo>
                  <a:pt x="331968" y="463550"/>
                </a:moveTo>
                <a:lnTo>
                  <a:pt x="311302" y="463550"/>
                </a:lnTo>
                <a:lnTo>
                  <a:pt x="311302" y="92710"/>
                </a:lnTo>
                <a:lnTo>
                  <a:pt x="331787" y="92710"/>
                </a:lnTo>
                <a:lnTo>
                  <a:pt x="331968" y="463550"/>
                </a:lnTo>
                <a:close/>
              </a:path>
              <a:path w="332105" h="556260">
                <a:moveTo>
                  <a:pt x="321703" y="537210"/>
                </a:moveTo>
                <a:lnTo>
                  <a:pt x="170687" y="537210"/>
                </a:lnTo>
                <a:lnTo>
                  <a:pt x="175209" y="535939"/>
                </a:lnTo>
                <a:lnTo>
                  <a:pt x="178028" y="535939"/>
                </a:lnTo>
                <a:lnTo>
                  <a:pt x="179387" y="534670"/>
                </a:lnTo>
                <a:lnTo>
                  <a:pt x="180746" y="534670"/>
                </a:lnTo>
                <a:lnTo>
                  <a:pt x="181990" y="533400"/>
                </a:lnTo>
                <a:lnTo>
                  <a:pt x="183349" y="533400"/>
                </a:lnTo>
                <a:lnTo>
                  <a:pt x="184594" y="532129"/>
                </a:lnTo>
                <a:lnTo>
                  <a:pt x="186855" y="530860"/>
                </a:lnTo>
                <a:lnTo>
                  <a:pt x="187985" y="529589"/>
                </a:lnTo>
                <a:lnTo>
                  <a:pt x="189001" y="528320"/>
                </a:lnTo>
                <a:lnTo>
                  <a:pt x="189903" y="527050"/>
                </a:lnTo>
                <a:lnTo>
                  <a:pt x="190919" y="527050"/>
                </a:lnTo>
                <a:lnTo>
                  <a:pt x="196913" y="513079"/>
                </a:lnTo>
                <a:lnTo>
                  <a:pt x="196913" y="506729"/>
                </a:lnTo>
                <a:lnTo>
                  <a:pt x="187985" y="490220"/>
                </a:lnTo>
                <a:lnTo>
                  <a:pt x="186855" y="488950"/>
                </a:lnTo>
                <a:lnTo>
                  <a:pt x="184594" y="487679"/>
                </a:lnTo>
                <a:lnTo>
                  <a:pt x="183349" y="486410"/>
                </a:lnTo>
                <a:lnTo>
                  <a:pt x="181990" y="486410"/>
                </a:lnTo>
                <a:lnTo>
                  <a:pt x="180746" y="485139"/>
                </a:lnTo>
                <a:lnTo>
                  <a:pt x="179387" y="485139"/>
                </a:lnTo>
                <a:lnTo>
                  <a:pt x="176682" y="483870"/>
                </a:lnTo>
                <a:lnTo>
                  <a:pt x="175209" y="483870"/>
                </a:lnTo>
                <a:lnTo>
                  <a:pt x="173621" y="482600"/>
                </a:lnTo>
                <a:lnTo>
                  <a:pt x="331977" y="482600"/>
                </a:lnTo>
                <a:lnTo>
                  <a:pt x="330403" y="521970"/>
                </a:lnTo>
                <a:lnTo>
                  <a:pt x="329730" y="523239"/>
                </a:lnTo>
                <a:lnTo>
                  <a:pt x="327926" y="528320"/>
                </a:lnTo>
                <a:lnTo>
                  <a:pt x="326796" y="529589"/>
                </a:lnTo>
                <a:lnTo>
                  <a:pt x="325666" y="532129"/>
                </a:lnTo>
                <a:lnTo>
                  <a:pt x="324421" y="533400"/>
                </a:lnTo>
                <a:lnTo>
                  <a:pt x="323062" y="535939"/>
                </a:lnTo>
                <a:lnTo>
                  <a:pt x="321703" y="537210"/>
                </a:lnTo>
                <a:close/>
              </a:path>
              <a:path w="332105" h="556260">
                <a:moveTo>
                  <a:pt x="297853" y="553720"/>
                </a:moveTo>
                <a:lnTo>
                  <a:pt x="33908" y="553720"/>
                </a:lnTo>
                <a:lnTo>
                  <a:pt x="31648" y="552450"/>
                </a:lnTo>
                <a:lnTo>
                  <a:pt x="29273" y="551179"/>
                </a:lnTo>
                <a:lnTo>
                  <a:pt x="302488" y="551179"/>
                </a:lnTo>
                <a:lnTo>
                  <a:pt x="300228" y="552450"/>
                </a:lnTo>
                <a:lnTo>
                  <a:pt x="297853" y="553720"/>
                </a:lnTo>
                <a:close/>
              </a:path>
              <a:path w="332105" h="556260">
                <a:moveTo>
                  <a:pt x="292989" y="554989"/>
                </a:moveTo>
                <a:lnTo>
                  <a:pt x="38887" y="554989"/>
                </a:lnTo>
                <a:lnTo>
                  <a:pt x="36283" y="553720"/>
                </a:lnTo>
                <a:lnTo>
                  <a:pt x="295478" y="553720"/>
                </a:lnTo>
                <a:lnTo>
                  <a:pt x="292989" y="554989"/>
                </a:lnTo>
                <a:close/>
              </a:path>
              <a:path w="332105" h="556260">
                <a:moveTo>
                  <a:pt x="288023" y="556260"/>
                </a:moveTo>
                <a:lnTo>
                  <a:pt x="43853" y="556260"/>
                </a:lnTo>
                <a:lnTo>
                  <a:pt x="41262" y="554989"/>
                </a:lnTo>
                <a:lnTo>
                  <a:pt x="290499" y="554989"/>
                </a:lnTo>
                <a:lnTo>
                  <a:pt x="288023" y="556260"/>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3" name="object 23"/>
          <p:cNvSpPr/>
          <p:nvPr/>
        </p:nvSpPr>
        <p:spPr>
          <a:xfrm>
            <a:off x="1357145" y="5109844"/>
            <a:ext cx="552845" cy="476250"/>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4" name="object 24"/>
          <p:cNvSpPr/>
          <p:nvPr/>
        </p:nvSpPr>
        <p:spPr>
          <a:xfrm>
            <a:off x="7658100" y="2289048"/>
            <a:ext cx="4015740" cy="3599688"/>
          </a:xfrm>
          <a:prstGeom prst="rect">
            <a:avLst/>
          </a:prstGeom>
          <a:blipFill>
            <a:blip r:embed="rId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5" name="object 25"/>
          <p:cNvSpPr/>
          <p:nvPr/>
        </p:nvSpPr>
        <p:spPr>
          <a:xfrm>
            <a:off x="7818119" y="3896867"/>
            <a:ext cx="762000" cy="381000"/>
          </a:xfrm>
          <a:prstGeom prst="rect">
            <a:avLst/>
          </a:prstGeom>
          <a:blipFill>
            <a:blip r:embed="rId5"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6" name="object 26"/>
          <p:cNvSpPr txBox="1"/>
          <p:nvPr/>
        </p:nvSpPr>
        <p:spPr>
          <a:xfrm>
            <a:off x="2289174" y="2705735"/>
            <a:ext cx="837565" cy="245745"/>
          </a:xfrm>
          <a:prstGeom prst="rect">
            <a:avLst/>
          </a:prstGeom>
        </p:spPr>
        <p:txBody>
          <a:bodyPr vert="horz" wrap="square" lIns="0" tIns="0" rIns="0" bIns="0" rtlCol="0">
            <a:spAutoFit/>
          </a:bodyPr>
          <a:lstStyle/>
          <a:p>
            <a:pPr marL="12700">
              <a:lnSpc>
                <a:spcPct val="100000"/>
              </a:lnSpc>
            </a:pPr>
            <a:r>
              <a:rPr sz="1600" b="1" dirty="0">
                <a:solidFill>
                  <a:srgbClr val="FFFFFF"/>
                </a:solidFill>
                <a:latin typeface="微软雅黑" panose="020B0503020204020204" charset="-122"/>
                <a:ea typeface="微软雅黑" panose="020B0503020204020204" charset="-122"/>
                <a:cs typeface="微软雅黑" panose="020B0503020204020204" charset="-122"/>
              </a:rPr>
              <a:t>人口红</a:t>
            </a:r>
            <a:r>
              <a:rPr sz="1600" b="1" spc="-5" dirty="0">
                <a:solidFill>
                  <a:srgbClr val="FFFFFF"/>
                </a:solidFill>
                <a:latin typeface="微软雅黑" panose="020B0503020204020204" charset="-122"/>
                <a:ea typeface="微软雅黑" panose="020B0503020204020204" charset="-122"/>
                <a:cs typeface="微软雅黑" panose="020B0503020204020204" charset="-122"/>
              </a:rPr>
              <a:t>利</a:t>
            </a:r>
            <a:endParaRPr sz="1600">
              <a:latin typeface="微软雅黑" panose="020B0503020204020204" charset="-122"/>
              <a:ea typeface="微软雅黑" panose="020B0503020204020204" charset="-122"/>
              <a:cs typeface="微软雅黑" panose="020B0503020204020204" charset="-122"/>
            </a:endParaRPr>
          </a:p>
        </p:txBody>
      </p:sp>
      <p:sp>
        <p:nvSpPr>
          <p:cNvPr id="27" name="object 27"/>
          <p:cNvSpPr txBox="1"/>
          <p:nvPr/>
        </p:nvSpPr>
        <p:spPr>
          <a:xfrm>
            <a:off x="2289174" y="3964939"/>
            <a:ext cx="837565" cy="256540"/>
          </a:xfrm>
          <a:prstGeom prst="rect">
            <a:avLst/>
          </a:prstGeom>
        </p:spPr>
        <p:txBody>
          <a:bodyPr vert="horz" wrap="square" lIns="0" tIns="0" rIns="0" bIns="0" rtlCol="0">
            <a:spAutoFit/>
          </a:bodyPr>
          <a:lstStyle/>
          <a:p>
            <a:pPr marL="12700">
              <a:lnSpc>
                <a:spcPct val="100000"/>
              </a:lnSpc>
            </a:pPr>
            <a:r>
              <a:rPr sz="1600" b="1" dirty="0">
                <a:solidFill>
                  <a:srgbClr val="FFFFFF"/>
                </a:solidFill>
                <a:latin typeface="微软雅黑" panose="020B0503020204020204" charset="-122"/>
                <a:ea typeface="微软雅黑" panose="020B0503020204020204" charset="-122"/>
                <a:cs typeface="微软雅黑" panose="020B0503020204020204" charset="-122"/>
              </a:rPr>
              <a:t>用户行</a:t>
            </a:r>
            <a:r>
              <a:rPr sz="1600" b="1" spc="-5" dirty="0">
                <a:solidFill>
                  <a:srgbClr val="FFFFFF"/>
                </a:solidFill>
                <a:latin typeface="微软雅黑" panose="020B0503020204020204" charset="-122"/>
                <a:ea typeface="微软雅黑" panose="020B0503020204020204" charset="-122"/>
                <a:cs typeface="微软雅黑" panose="020B0503020204020204" charset="-122"/>
              </a:rPr>
              <a:t>为</a:t>
            </a:r>
            <a:endParaRPr sz="1600">
              <a:latin typeface="微软雅黑" panose="020B0503020204020204" charset="-122"/>
              <a:ea typeface="微软雅黑" panose="020B0503020204020204" charset="-122"/>
              <a:cs typeface="微软雅黑" panose="020B0503020204020204" charset="-122"/>
            </a:endParaRPr>
          </a:p>
        </p:txBody>
      </p:sp>
      <p:sp>
        <p:nvSpPr>
          <p:cNvPr id="28" name="object 28"/>
          <p:cNvSpPr txBox="1"/>
          <p:nvPr/>
        </p:nvSpPr>
        <p:spPr>
          <a:xfrm>
            <a:off x="2289174" y="5224144"/>
            <a:ext cx="837565" cy="256540"/>
          </a:xfrm>
          <a:prstGeom prst="rect">
            <a:avLst/>
          </a:prstGeom>
        </p:spPr>
        <p:txBody>
          <a:bodyPr vert="horz" wrap="square" lIns="0" tIns="0" rIns="0" bIns="0" rtlCol="0">
            <a:spAutoFit/>
          </a:bodyPr>
          <a:lstStyle/>
          <a:p>
            <a:pPr marL="12700">
              <a:lnSpc>
                <a:spcPct val="100000"/>
              </a:lnSpc>
            </a:pPr>
            <a:r>
              <a:rPr sz="1600" b="1" dirty="0">
                <a:solidFill>
                  <a:srgbClr val="FFFFFF"/>
                </a:solidFill>
                <a:latin typeface="微软雅黑" panose="020B0503020204020204" charset="-122"/>
                <a:ea typeface="微软雅黑" panose="020B0503020204020204" charset="-122"/>
                <a:cs typeface="微软雅黑" panose="020B0503020204020204" charset="-122"/>
              </a:rPr>
              <a:t>消费升</a:t>
            </a:r>
            <a:r>
              <a:rPr sz="1600" b="1" spc="-5" dirty="0">
                <a:solidFill>
                  <a:srgbClr val="FFFFFF"/>
                </a:solidFill>
                <a:latin typeface="微软雅黑" panose="020B0503020204020204" charset="-122"/>
                <a:ea typeface="微软雅黑" panose="020B0503020204020204" charset="-122"/>
                <a:cs typeface="微软雅黑" panose="020B0503020204020204" charset="-122"/>
              </a:rPr>
              <a:t>级</a:t>
            </a:r>
            <a:endParaRPr sz="1600">
              <a:latin typeface="微软雅黑" panose="020B0503020204020204" charset="-122"/>
              <a:ea typeface="微软雅黑" panose="020B0503020204020204" charset="-122"/>
              <a:cs typeface="微软雅黑" panose="020B0503020204020204" charset="-122"/>
            </a:endParaRPr>
          </a:p>
        </p:txBody>
      </p:sp>
      <p:sp>
        <p:nvSpPr>
          <p:cNvPr id="30" name="object 30"/>
          <p:cNvSpPr txBox="1"/>
          <p:nvPr/>
        </p:nvSpPr>
        <p:spPr>
          <a:xfrm>
            <a:off x="3479165" y="2386965"/>
            <a:ext cx="3418840" cy="884555"/>
          </a:xfrm>
          <a:prstGeom prst="rect">
            <a:avLst/>
          </a:prstGeom>
        </p:spPr>
        <p:txBody>
          <a:bodyPr vert="horz" wrap="square" lIns="0" tIns="0" rIns="0" bIns="0" rtlCol="0">
            <a:spAutoFit/>
          </a:bodyPr>
          <a:lstStyle/>
          <a:p>
            <a:pPr marL="12700" marR="5080">
              <a:lnSpc>
                <a:spcPct val="160000"/>
              </a:lnSpc>
            </a:pPr>
            <a:r>
              <a:rPr sz="1200" dirty="0">
                <a:solidFill>
                  <a:srgbClr val="808080"/>
                </a:solidFill>
                <a:latin typeface="微软雅黑" panose="020B0503020204020204" charset="-122"/>
                <a:ea typeface="微软雅黑" panose="020B0503020204020204" charset="-122"/>
                <a:cs typeface="微软雅黑" panose="020B0503020204020204" charset="-122"/>
                <a:sym typeface="+mn-ea"/>
              </a:rPr>
              <a:t>婴儿潮恰逢全面二胎新政，带来新一波出生高</a:t>
            </a:r>
            <a:endParaRPr sz="1200" dirty="0">
              <a:solidFill>
                <a:srgbClr val="808080"/>
              </a:solidFill>
              <a:latin typeface="微软雅黑" panose="020B0503020204020204" charset="-122"/>
              <a:ea typeface="微软雅黑" panose="020B0503020204020204" charset="-122"/>
              <a:cs typeface="微软雅黑" panose="020B0503020204020204" charset="-122"/>
            </a:endParaRPr>
          </a:p>
          <a:p>
            <a:pPr marL="12700" marR="5080">
              <a:lnSpc>
                <a:spcPct val="160000"/>
              </a:lnSpc>
            </a:pPr>
            <a:r>
              <a:rPr sz="1200" dirty="0">
                <a:solidFill>
                  <a:srgbClr val="808080"/>
                </a:solidFill>
                <a:latin typeface="微软雅黑" panose="020B0503020204020204" charset="-122"/>
                <a:ea typeface="微软雅黑" panose="020B0503020204020204" charset="-122"/>
                <a:cs typeface="微软雅黑" panose="020B0503020204020204" charset="-122"/>
              </a:rPr>
              <a:t>峰。预计到</a:t>
            </a:r>
            <a:r>
              <a:rPr sz="1200" spc="-5" dirty="0">
                <a:solidFill>
                  <a:srgbClr val="808080"/>
                </a:solidFill>
                <a:latin typeface="微软雅黑" panose="020B0503020204020204" charset="-122"/>
                <a:ea typeface="微软雅黑" panose="020B0503020204020204" charset="-122"/>
                <a:cs typeface="微软雅黑" panose="020B0503020204020204" charset="-122"/>
              </a:rPr>
              <a:t>2018年年末，</a:t>
            </a:r>
            <a:r>
              <a:rPr sz="1200" spc="-5" dirty="0" smtClean="0">
                <a:solidFill>
                  <a:srgbClr val="808080"/>
                </a:solidFill>
                <a:latin typeface="微软雅黑" panose="020B0503020204020204" charset="-122"/>
                <a:ea typeface="微软雅黑" panose="020B0503020204020204" charset="-122"/>
                <a:cs typeface="微软雅黑" panose="020B0503020204020204" charset="-122"/>
              </a:rPr>
              <a:t>中国母婴家庭群体规模将达</a:t>
            </a:r>
            <a:r>
              <a:rPr sz="1200" b="1" spc="-5" dirty="0">
                <a:solidFill>
                  <a:srgbClr val="FA646A"/>
                </a:solidFill>
                <a:latin typeface="微软雅黑" panose="020B0503020204020204" charset="-122"/>
                <a:ea typeface="微软雅黑" panose="020B0503020204020204" charset="-122"/>
                <a:cs typeface="微软雅黑" panose="020B0503020204020204" charset="-122"/>
              </a:rPr>
              <a:t>2.86</a:t>
            </a:r>
            <a:r>
              <a:rPr sz="1200" spc="-5" dirty="0">
                <a:solidFill>
                  <a:srgbClr val="808080"/>
                </a:solidFill>
                <a:latin typeface="微软雅黑" panose="020B0503020204020204" charset="-122"/>
                <a:ea typeface="微软雅黑" panose="020B0503020204020204" charset="-122"/>
                <a:cs typeface="微软雅黑" panose="020B0503020204020204" charset="-122"/>
              </a:rPr>
              <a:t>亿，</a:t>
            </a:r>
            <a:r>
              <a:rPr sz="1200" spc="-5" dirty="0" smtClean="0">
                <a:solidFill>
                  <a:srgbClr val="808080"/>
                </a:solidFill>
                <a:latin typeface="微软雅黑" panose="020B0503020204020204" charset="-122"/>
                <a:ea typeface="微软雅黑" panose="020B0503020204020204" charset="-122"/>
                <a:cs typeface="微软雅黑" panose="020B0503020204020204" charset="-122"/>
              </a:rPr>
              <a:t>市场规模为</a:t>
            </a:r>
            <a:r>
              <a:rPr sz="1200" b="1" spc="-5" dirty="0" smtClean="0">
                <a:solidFill>
                  <a:srgbClr val="FA646A"/>
                </a:solidFill>
                <a:latin typeface="微软雅黑" panose="020B0503020204020204" charset="-122"/>
                <a:ea typeface="微软雅黑" panose="020B0503020204020204" charset="-122"/>
                <a:cs typeface="微软雅黑" panose="020B0503020204020204" charset="-122"/>
              </a:rPr>
              <a:t>万亿级</a:t>
            </a:r>
            <a:endParaRPr sz="1200" dirty="0">
              <a:latin typeface="微软雅黑" panose="020B0503020204020204" charset="-122"/>
              <a:ea typeface="微软雅黑" panose="020B0503020204020204" charset="-122"/>
              <a:cs typeface="微软雅黑" panose="020B0503020204020204" charset="-122"/>
            </a:endParaRPr>
          </a:p>
        </p:txBody>
      </p:sp>
      <p:sp>
        <p:nvSpPr>
          <p:cNvPr id="31" name="object 31"/>
          <p:cNvSpPr txBox="1"/>
          <p:nvPr/>
        </p:nvSpPr>
        <p:spPr>
          <a:xfrm>
            <a:off x="3479800" y="3691255"/>
            <a:ext cx="3417570" cy="774700"/>
          </a:xfrm>
          <a:prstGeom prst="rect">
            <a:avLst/>
          </a:prstGeom>
        </p:spPr>
        <p:txBody>
          <a:bodyPr vert="horz" wrap="square" lIns="0" tIns="0" rIns="0" bIns="0" rtlCol="0">
            <a:spAutoFit/>
          </a:bodyPr>
          <a:lstStyle/>
          <a:p>
            <a:pPr marL="12700">
              <a:lnSpc>
                <a:spcPct val="140000"/>
              </a:lnSpc>
            </a:pPr>
            <a:r>
              <a:rPr sz="1200" spc="-5" dirty="0">
                <a:solidFill>
                  <a:srgbClr val="808080"/>
                </a:solidFill>
                <a:latin typeface="微软雅黑" panose="020B0503020204020204" charset="-122"/>
                <a:ea typeface="微软雅黑" panose="020B0503020204020204" charset="-122"/>
                <a:cs typeface="微软雅黑" panose="020B0503020204020204" charset="-122"/>
              </a:rPr>
              <a:t>移动化趋势已成主流</a:t>
            </a:r>
            <a:r>
              <a:rPr sz="1200" spc="-5" dirty="0" smtClean="0">
                <a:solidFill>
                  <a:srgbClr val="808080"/>
                </a:solidFill>
                <a:latin typeface="微软雅黑" panose="020B0503020204020204" charset="-122"/>
                <a:ea typeface="微软雅黑" panose="020B0503020204020204" charset="-122"/>
                <a:cs typeface="微软雅黑" panose="020B0503020204020204" charset="-122"/>
              </a:rPr>
              <a:t>，移动端使用时长占比</a:t>
            </a:r>
            <a:r>
              <a:rPr sz="1200" b="1" spc="-5" dirty="0" smtClean="0">
                <a:solidFill>
                  <a:srgbClr val="FA646A"/>
                </a:solidFill>
                <a:latin typeface="微软雅黑" panose="020B0503020204020204" charset="-122"/>
                <a:ea typeface="微软雅黑" panose="020B0503020204020204" charset="-122"/>
                <a:cs typeface="微软雅黑" panose="020B0503020204020204" charset="-122"/>
              </a:rPr>
              <a:t>88.2%</a:t>
            </a:r>
            <a:r>
              <a:rPr sz="1200" spc="-5" dirty="0" smtClean="0">
                <a:solidFill>
                  <a:srgbClr val="808080"/>
                </a:solidFill>
                <a:latin typeface="微软雅黑" panose="020B0503020204020204" charset="-122"/>
                <a:ea typeface="微软雅黑" panose="020B0503020204020204" charset="-122"/>
                <a:cs typeface="微软雅黑" panose="020B0503020204020204" charset="-122"/>
              </a:rPr>
              <a:t>，</a:t>
            </a:r>
            <a:r>
              <a:rPr sz="1200" spc="-5" dirty="0" err="1" smtClean="0">
                <a:solidFill>
                  <a:srgbClr val="808080"/>
                </a:solidFill>
                <a:latin typeface="微软雅黑" panose="020B0503020204020204" charset="-122"/>
                <a:ea typeface="微软雅黑" panose="020B0503020204020204" charset="-122"/>
                <a:cs typeface="微软雅黑" panose="020B0503020204020204" charset="-122"/>
              </a:rPr>
              <a:t>渗透率快速提高</a:t>
            </a:r>
            <a:r>
              <a:rPr sz="1200" spc="-5" dirty="0">
                <a:solidFill>
                  <a:srgbClr val="808080"/>
                </a:solidFill>
                <a:latin typeface="微软雅黑" panose="020B0503020204020204" charset="-122"/>
                <a:ea typeface="微软雅黑" panose="020B0503020204020204" charset="-122"/>
                <a:cs typeface="微软雅黑" panose="020B0503020204020204" charset="-122"/>
              </a:rPr>
              <a:t>，</a:t>
            </a:r>
            <a:r>
              <a:rPr sz="1200" spc="-5" dirty="0" err="1" smtClean="0">
                <a:solidFill>
                  <a:srgbClr val="808080"/>
                </a:solidFill>
                <a:latin typeface="微软雅黑" panose="020B0503020204020204" charset="-122"/>
                <a:ea typeface="微软雅黑" panose="020B0503020204020204" charset="-122"/>
                <a:cs typeface="宋体" panose="02010600030101010101" pitchFamily="2" charset="-122"/>
                <a:sym typeface="+mn-ea"/>
              </a:rPr>
              <a:t>利用互联网工具升级实</a:t>
            </a:r>
            <a:r>
              <a:rPr lang="zh-CN" altLang="en-US" sz="1200" dirty="0" smtClean="0">
                <a:solidFill>
                  <a:srgbClr val="808080"/>
                </a:solidFill>
                <a:latin typeface="微软雅黑" panose="020B0503020204020204" charset="-122"/>
                <a:ea typeface="微软雅黑" panose="020B0503020204020204" charset="-122"/>
                <a:cs typeface="宋体" panose="02010600030101010101" pitchFamily="2" charset="-122"/>
                <a:sym typeface="+mn-ea"/>
              </a:rPr>
              <a:t>体（渠道）产业以匹配消费升级已经成为趋势</a:t>
            </a:r>
            <a:endParaRPr sz="1200" dirty="0">
              <a:latin typeface="微软雅黑" panose="020B0503020204020204" charset="-122"/>
              <a:ea typeface="微软雅黑" panose="020B0503020204020204" charset="-122"/>
              <a:cs typeface="微软雅黑" panose="020B0503020204020204" charset="-122"/>
            </a:endParaRPr>
          </a:p>
        </p:txBody>
      </p:sp>
      <p:sp>
        <p:nvSpPr>
          <p:cNvPr id="34" name="object 34"/>
          <p:cNvSpPr txBox="1"/>
          <p:nvPr/>
        </p:nvSpPr>
        <p:spPr>
          <a:xfrm>
            <a:off x="3479165" y="4905375"/>
            <a:ext cx="3418205" cy="884555"/>
          </a:xfrm>
          <a:prstGeom prst="rect">
            <a:avLst/>
          </a:prstGeom>
        </p:spPr>
        <p:txBody>
          <a:bodyPr vert="horz" wrap="square" lIns="0" tIns="0" rIns="0" bIns="0" rtlCol="0">
            <a:spAutoFit/>
          </a:bodyPr>
          <a:lstStyle/>
          <a:p>
            <a:pPr marL="12700" marR="5080" algn="just">
              <a:lnSpc>
                <a:spcPct val="120000"/>
              </a:lnSpc>
            </a:pPr>
            <a:r>
              <a:rPr sz="1200" dirty="0">
                <a:solidFill>
                  <a:srgbClr val="808080"/>
                </a:solidFill>
                <a:latin typeface="微软雅黑" panose="020B0503020204020204" charset="-122"/>
                <a:ea typeface="微软雅黑" panose="020B0503020204020204" charset="-122"/>
                <a:cs typeface="微软雅黑" panose="020B0503020204020204" charset="-122"/>
              </a:rPr>
              <a:t>随着中国新</a:t>
            </a:r>
            <a:r>
              <a:rPr sz="1200" spc="5" dirty="0">
                <a:solidFill>
                  <a:srgbClr val="808080"/>
                </a:solidFill>
                <a:latin typeface="微软雅黑" panose="020B0503020204020204" charset="-122"/>
                <a:ea typeface="微软雅黑" panose="020B0503020204020204" charset="-122"/>
                <a:cs typeface="微软雅黑" panose="020B0503020204020204" charset="-122"/>
              </a:rPr>
              <a:t>生代父母育儿观念转变，消费者</a:t>
            </a:r>
            <a:r>
              <a:rPr sz="1200" dirty="0">
                <a:solidFill>
                  <a:srgbClr val="808080"/>
                </a:solidFill>
                <a:latin typeface="微软雅黑" panose="020B0503020204020204" charset="-122"/>
                <a:ea typeface="微软雅黑" panose="020B0503020204020204" charset="-122"/>
                <a:cs typeface="微软雅黑" panose="020B0503020204020204" charset="-122"/>
              </a:rPr>
              <a:t>更愿意为高品</a:t>
            </a:r>
            <a:r>
              <a:rPr sz="1200" spc="5" dirty="0">
                <a:solidFill>
                  <a:srgbClr val="808080"/>
                </a:solidFill>
                <a:latin typeface="微软雅黑" panose="020B0503020204020204" charset="-122"/>
                <a:ea typeface="微软雅黑" panose="020B0503020204020204" charset="-122"/>
                <a:cs typeface="微软雅黑" panose="020B0503020204020204" charset="-122"/>
              </a:rPr>
              <a:t>质、高附加值的婴童产品和服务</a:t>
            </a:r>
            <a:r>
              <a:rPr sz="1200" dirty="0">
                <a:solidFill>
                  <a:srgbClr val="808080"/>
                </a:solidFill>
                <a:latin typeface="微软雅黑" panose="020B0503020204020204" charset="-122"/>
                <a:ea typeface="微软雅黑" panose="020B0503020204020204" charset="-122"/>
                <a:cs typeface="微软雅黑" panose="020B0503020204020204" charset="-122"/>
              </a:rPr>
              <a:t>支付更高溢价</a:t>
            </a:r>
            <a:r>
              <a:rPr sz="1200" spc="5" dirty="0" smtClean="0">
                <a:solidFill>
                  <a:srgbClr val="808080"/>
                </a:solidFill>
                <a:latin typeface="微软雅黑" panose="020B0503020204020204" charset="-122"/>
                <a:ea typeface="微软雅黑" panose="020B0503020204020204" charset="-122"/>
                <a:cs typeface="微软雅黑" panose="020B0503020204020204" charset="-122"/>
              </a:rPr>
              <a:t>，</a:t>
            </a:r>
            <a:r>
              <a:rPr sz="1200" spc="60" dirty="0" smtClean="0">
                <a:solidFill>
                  <a:srgbClr val="808080"/>
                </a:solidFill>
                <a:latin typeface="微软雅黑" panose="020B0503020204020204" charset="-122"/>
                <a:ea typeface="微软雅黑" panose="020B0503020204020204" charset="-122"/>
                <a:cs typeface="微软雅黑" panose="020B0503020204020204" charset="-122"/>
              </a:rPr>
              <a:t>儿童消</a:t>
            </a:r>
            <a:r>
              <a:rPr sz="1200" spc="65" dirty="0" smtClean="0">
                <a:solidFill>
                  <a:srgbClr val="808080"/>
                </a:solidFill>
                <a:latin typeface="微软雅黑" panose="020B0503020204020204" charset="-122"/>
                <a:ea typeface="微软雅黑" panose="020B0503020204020204" charset="-122"/>
                <a:cs typeface="微软雅黑" panose="020B0503020204020204" charset="-122"/>
              </a:rPr>
              <a:t>费正以每年</a:t>
            </a:r>
            <a:r>
              <a:rPr lang="en-US" sz="1200" b="1" spc="65" dirty="0" smtClean="0">
                <a:solidFill>
                  <a:srgbClr val="FA646A"/>
                </a:solidFill>
                <a:latin typeface="微软雅黑" panose="020B0503020204020204" charset="-122"/>
                <a:ea typeface="微软雅黑" panose="020B0503020204020204" charset="-122"/>
                <a:cs typeface="微软雅黑" panose="020B0503020204020204" charset="-122"/>
              </a:rPr>
              <a:t>3</a:t>
            </a:r>
            <a:r>
              <a:rPr sz="1200" b="1" spc="55" dirty="0" smtClean="0">
                <a:solidFill>
                  <a:srgbClr val="FA646A"/>
                </a:solidFill>
                <a:latin typeface="微软雅黑" panose="020B0503020204020204" charset="-122"/>
                <a:ea typeface="微软雅黑" panose="020B0503020204020204" charset="-122"/>
                <a:cs typeface="微软雅黑" panose="020B0503020204020204" charset="-122"/>
              </a:rPr>
              <a:t>0%</a:t>
            </a:r>
            <a:r>
              <a:rPr sz="1200" spc="65" dirty="0" smtClean="0">
                <a:solidFill>
                  <a:srgbClr val="808080"/>
                </a:solidFill>
                <a:latin typeface="微软雅黑" panose="020B0503020204020204" charset="-122"/>
                <a:ea typeface="微软雅黑" panose="020B0503020204020204" charset="-122"/>
                <a:cs typeface="微软雅黑" panose="020B0503020204020204" charset="-122"/>
              </a:rPr>
              <a:t>的速</a:t>
            </a:r>
            <a:r>
              <a:rPr sz="1200" dirty="0" smtClean="0">
                <a:solidFill>
                  <a:srgbClr val="808080"/>
                </a:solidFill>
                <a:latin typeface="微软雅黑" panose="020B0503020204020204" charset="-122"/>
                <a:ea typeface="微软雅黑" panose="020B0503020204020204" charset="-122"/>
                <a:cs typeface="微软雅黑" panose="020B0503020204020204" charset="-122"/>
              </a:rPr>
              <a:t>度</a:t>
            </a:r>
            <a:r>
              <a:rPr sz="1200" spc="40" dirty="0" err="1" smtClean="0">
                <a:solidFill>
                  <a:srgbClr val="808080"/>
                </a:solidFill>
                <a:latin typeface="微软雅黑" panose="020B0503020204020204" charset="-122"/>
                <a:ea typeface="微软雅黑" panose="020B0503020204020204" charset="-122"/>
                <a:cs typeface="微软雅黑" panose="020B0503020204020204" charset="-122"/>
              </a:rPr>
              <a:t>增长</a:t>
            </a:r>
            <a:r>
              <a:rPr sz="1200" spc="40" dirty="0" smtClean="0">
                <a:solidFill>
                  <a:srgbClr val="808080"/>
                </a:solidFill>
                <a:latin typeface="微软雅黑" panose="020B0503020204020204" charset="-122"/>
                <a:ea typeface="微软雅黑" panose="020B0503020204020204" charset="-122"/>
                <a:cs typeface="微软雅黑" panose="020B0503020204020204" charset="-122"/>
              </a:rPr>
              <a:t>，</a:t>
            </a:r>
            <a:r>
              <a:rPr lang="zh-CN" altLang="en-US" sz="1200" spc="5" dirty="0" smtClean="0">
                <a:solidFill>
                  <a:srgbClr val="808080"/>
                </a:solidFill>
                <a:latin typeface="微软雅黑" panose="020B0503020204020204" charset="-122"/>
                <a:ea typeface="微软雅黑" panose="020B0503020204020204" charset="-122"/>
                <a:cs typeface="微软雅黑" panose="020B0503020204020204" charset="-122"/>
              </a:rPr>
              <a:t>这已成为婴童产业长期稳定增</a:t>
            </a:r>
            <a:r>
              <a:rPr lang="zh-CN" altLang="en-US" sz="1200" dirty="0" smtClean="0">
                <a:solidFill>
                  <a:srgbClr val="808080"/>
                </a:solidFill>
                <a:latin typeface="微软雅黑" panose="020B0503020204020204" charset="-122"/>
                <a:ea typeface="微软雅黑" panose="020B0503020204020204" charset="-122"/>
                <a:cs typeface="微软雅黑" panose="020B0503020204020204" charset="-122"/>
              </a:rPr>
              <a:t>长</a:t>
            </a:r>
            <a:r>
              <a:rPr lang="zh-CN" altLang="en-US" sz="1200" spc="60" dirty="0" smtClean="0">
                <a:solidFill>
                  <a:srgbClr val="808080"/>
                </a:solidFill>
                <a:latin typeface="微软雅黑" panose="020B0503020204020204" charset="-122"/>
                <a:ea typeface="微软雅黑" panose="020B0503020204020204" charset="-122"/>
                <a:cs typeface="微软雅黑" panose="020B0503020204020204" charset="-122"/>
              </a:rPr>
              <a:t>的重要基石</a:t>
            </a:r>
            <a:endParaRPr sz="1200" dirty="0">
              <a:latin typeface="微软雅黑" panose="020B0503020204020204" charset="-122"/>
              <a:ea typeface="微软雅黑" panose="020B0503020204020204" charset="-122"/>
              <a:cs typeface="微软雅黑" panose="020B0503020204020204" charset="-122"/>
            </a:endParaRPr>
          </a:p>
        </p:txBody>
      </p:sp>
      <p:sp>
        <p:nvSpPr>
          <p:cNvPr id="35" name="object 35"/>
          <p:cNvSpPr txBox="1"/>
          <p:nvPr/>
        </p:nvSpPr>
        <p:spPr>
          <a:xfrm>
            <a:off x="9051925" y="2726095"/>
            <a:ext cx="2499360" cy="590931"/>
          </a:xfrm>
          <a:prstGeom prst="rect">
            <a:avLst/>
          </a:prstGeom>
        </p:spPr>
        <p:txBody>
          <a:bodyPr vert="horz" wrap="square" lIns="0" tIns="0" rIns="0" bIns="0" rtlCol="0">
            <a:spAutoFit/>
          </a:bodyPr>
          <a:lstStyle/>
          <a:p>
            <a:pPr marL="12700" marR="5080">
              <a:lnSpc>
                <a:spcPct val="160000"/>
              </a:lnSpc>
            </a:pPr>
            <a:r>
              <a:rPr sz="1200" b="1" dirty="0" err="1" smtClean="0">
                <a:solidFill>
                  <a:srgbClr val="FFFFFF"/>
                </a:solidFill>
                <a:latin typeface="微软雅黑" panose="020B0503020204020204" charset="-122"/>
                <a:ea typeface="微软雅黑" panose="020B0503020204020204" charset="-122"/>
                <a:cs typeface="微软雅黑" panose="020B0503020204020204" charset="-122"/>
              </a:rPr>
              <a:t>淘璞核心团队</a:t>
            </a:r>
            <a:r>
              <a:rPr lang="zh-CN" altLang="en-US" sz="1200" b="1" dirty="0" smtClean="0">
                <a:solidFill>
                  <a:srgbClr val="FFFFFF"/>
                </a:solidFill>
                <a:latin typeface="微软雅黑" panose="020B0503020204020204" charset="-122"/>
                <a:ea typeface="微软雅黑" panose="020B0503020204020204" charset="-122"/>
                <a:cs typeface="微软雅黑" panose="020B0503020204020204" charset="-122"/>
              </a:rPr>
              <a:t>专注</a:t>
            </a:r>
            <a:r>
              <a:rPr sz="1200" b="1" dirty="0" smtClean="0">
                <a:solidFill>
                  <a:srgbClr val="FFFFFF"/>
                </a:solidFill>
                <a:latin typeface="微软雅黑" panose="020B0503020204020204" charset="-122"/>
                <a:ea typeface="微软雅黑" panose="020B0503020204020204" charset="-122"/>
                <a:cs typeface="微软雅黑" panose="020B0503020204020204" charset="-122"/>
              </a:rPr>
              <a:t>婴童行业</a:t>
            </a:r>
            <a:r>
              <a:rPr sz="1200" b="1" spc="-5" dirty="0" smtClean="0">
                <a:solidFill>
                  <a:srgbClr val="FFFFFF"/>
                </a:solidFill>
                <a:latin typeface="微软雅黑" panose="020B0503020204020204" charset="-122"/>
                <a:ea typeface="微软雅黑" panose="020B0503020204020204" charset="-122"/>
                <a:cs typeface="微软雅黑" panose="020B0503020204020204" charset="-122"/>
              </a:rPr>
              <a:t>10</a:t>
            </a:r>
            <a:r>
              <a:rPr lang="zh-CN" altLang="en-US" sz="1200" b="1" spc="-5" dirty="0" smtClean="0">
                <a:solidFill>
                  <a:srgbClr val="FFFFFF"/>
                </a:solidFill>
                <a:latin typeface="微软雅黑" panose="020B0503020204020204" charset="-122"/>
                <a:ea typeface="微软雅黑" panose="020B0503020204020204" charset="-122"/>
                <a:cs typeface="微软雅黑" panose="020B0503020204020204" charset="-122"/>
              </a:rPr>
              <a:t>多</a:t>
            </a:r>
            <a:r>
              <a:rPr sz="1200" b="1" spc="-5" dirty="0" smtClean="0">
                <a:solidFill>
                  <a:srgbClr val="FFFFFF"/>
                </a:solidFill>
                <a:latin typeface="微软雅黑" panose="020B0503020204020204" charset="-122"/>
                <a:ea typeface="微软雅黑" panose="020B0503020204020204" charset="-122"/>
                <a:cs typeface="微软雅黑" panose="020B0503020204020204" charset="-122"/>
              </a:rPr>
              <a:t>年</a:t>
            </a:r>
            <a:r>
              <a:rPr sz="1200" b="1" spc="-5" dirty="0">
                <a:solidFill>
                  <a:srgbClr val="FFFFFF"/>
                </a:solidFill>
                <a:latin typeface="微软雅黑" panose="020B0503020204020204" charset="-122"/>
                <a:ea typeface="微软雅黑" panose="020B0503020204020204" charset="-122"/>
                <a:cs typeface="微软雅黑" panose="020B0503020204020204" charset="-122"/>
              </a:rPr>
              <a:t>，  </a:t>
            </a:r>
            <a:r>
              <a:rPr sz="1200" b="1" spc="-5" dirty="0" err="1" smtClean="0">
                <a:solidFill>
                  <a:srgbClr val="FFFFFF"/>
                </a:solidFill>
                <a:latin typeface="微软雅黑" panose="020B0503020204020204" charset="-122"/>
                <a:ea typeface="微软雅黑" panose="020B0503020204020204" charset="-122"/>
                <a:cs typeface="微软雅黑" panose="020B0503020204020204" charset="-122"/>
              </a:rPr>
              <a:t>对婴童产业</a:t>
            </a:r>
            <a:r>
              <a:rPr lang="zh-CN" altLang="en-US" sz="1200" b="1" spc="-5" dirty="0" smtClean="0">
                <a:solidFill>
                  <a:srgbClr val="FFFFFF"/>
                </a:solidFill>
                <a:latin typeface="微软雅黑" panose="020B0503020204020204" charset="-122"/>
                <a:ea typeface="微软雅黑" panose="020B0503020204020204" charset="-122"/>
                <a:cs typeface="微软雅黑" panose="020B0503020204020204" charset="-122"/>
              </a:rPr>
              <a:t>发展规律</a:t>
            </a:r>
            <a:r>
              <a:rPr sz="1200" b="1" spc="-5" dirty="0" err="1" smtClean="0">
                <a:solidFill>
                  <a:srgbClr val="FFFFFF"/>
                </a:solidFill>
                <a:latin typeface="微软雅黑" panose="020B0503020204020204" charset="-122"/>
                <a:ea typeface="微软雅黑" panose="020B0503020204020204" charset="-122"/>
                <a:cs typeface="微软雅黑" panose="020B0503020204020204" charset="-122"/>
              </a:rPr>
              <a:t>有深刻的理解</a:t>
            </a:r>
            <a:endParaRPr sz="1200" dirty="0">
              <a:latin typeface="微软雅黑" panose="020B0503020204020204" charset="-122"/>
              <a:ea typeface="微软雅黑" panose="020B0503020204020204" charset="-122"/>
              <a:cs typeface="微软雅黑" panose="020B0503020204020204" charset="-122"/>
            </a:endParaRPr>
          </a:p>
        </p:txBody>
      </p:sp>
      <p:sp>
        <p:nvSpPr>
          <p:cNvPr id="36" name="object 36"/>
          <p:cNvSpPr txBox="1"/>
          <p:nvPr/>
        </p:nvSpPr>
        <p:spPr>
          <a:xfrm>
            <a:off x="9021444" y="3549690"/>
            <a:ext cx="2456815" cy="589915"/>
          </a:xfrm>
          <a:prstGeom prst="rect">
            <a:avLst/>
          </a:prstGeom>
        </p:spPr>
        <p:txBody>
          <a:bodyPr vert="horz" wrap="square" lIns="0" tIns="0" rIns="0" bIns="0" rtlCol="0">
            <a:spAutoFit/>
          </a:bodyPr>
          <a:lstStyle/>
          <a:p>
            <a:pPr marL="12700" marR="5080">
              <a:lnSpc>
                <a:spcPct val="160000"/>
              </a:lnSpc>
            </a:pPr>
            <a:r>
              <a:rPr sz="1200" b="1" spc="-5" dirty="0">
                <a:solidFill>
                  <a:srgbClr val="FFFFFF"/>
                </a:solidFill>
                <a:latin typeface="微软雅黑" panose="020B0503020204020204" charset="-122"/>
                <a:ea typeface="微软雅黑" panose="020B0503020204020204" charset="-122"/>
                <a:cs typeface="微软雅黑" panose="020B0503020204020204" charset="-122"/>
              </a:rPr>
              <a:t>面向不同群体的多入口（App,</a:t>
            </a:r>
            <a:r>
              <a:rPr sz="1200" b="1" spc="-20" dirty="0">
                <a:solidFill>
                  <a:srgbClr val="FFFFFF"/>
                </a:solidFill>
                <a:latin typeface="微软雅黑" panose="020B0503020204020204" charset="-122"/>
                <a:ea typeface="微软雅黑" panose="020B0503020204020204" charset="-122"/>
                <a:cs typeface="微软雅黑" panose="020B0503020204020204" charset="-122"/>
              </a:rPr>
              <a:t> </a:t>
            </a:r>
            <a:r>
              <a:rPr sz="1200" b="1" spc="-5" dirty="0">
                <a:solidFill>
                  <a:srgbClr val="FFFFFF"/>
                </a:solidFill>
                <a:latin typeface="微软雅黑" panose="020B0503020204020204" charset="-122"/>
                <a:ea typeface="微软雅黑" panose="020B0503020204020204" charset="-122"/>
                <a:cs typeface="微软雅黑" panose="020B0503020204020204" charset="-122"/>
              </a:rPr>
              <a:t>微信,  </a:t>
            </a:r>
            <a:r>
              <a:rPr sz="1200" b="1" dirty="0">
                <a:solidFill>
                  <a:srgbClr val="FFFFFF"/>
                </a:solidFill>
                <a:latin typeface="微软雅黑" panose="020B0503020204020204" charset="-122"/>
                <a:ea typeface="微软雅黑" panose="020B0503020204020204" charset="-122"/>
                <a:cs typeface="微软雅黑" panose="020B0503020204020204" charset="-122"/>
              </a:rPr>
              <a:t>PC），产品&amp;服务多元化的平台</a:t>
            </a:r>
            <a:endParaRPr sz="1200">
              <a:latin typeface="微软雅黑" panose="020B0503020204020204" charset="-122"/>
              <a:ea typeface="微软雅黑" panose="020B0503020204020204" charset="-122"/>
              <a:cs typeface="微软雅黑" panose="020B0503020204020204" charset="-122"/>
            </a:endParaRPr>
          </a:p>
        </p:txBody>
      </p:sp>
      <p:sp>
        <p:nvSpPr>
          <p:cNvPr id="37" name="object 37"/>
          <p:cNvSpPr txBox="1"/>
          <p:nvPr/>
        </p:nvSpPr>
        <p:spPr>
          <a:xfrm>
            <a:off x="9021444" y="4379635"/>
            <a:ext cx="2356485" cy="886397"/>
          </a:xfrm>
          <a:prstGeom prst="rect">
            <a:avLst/>
          </a:prstGeom>
        </p:spPr>
        <p:txBody>
          <a:bodyPr vert="horz" wrap="square" lIns="0" tIns="0" rIns="0" bIns="0" rtlCol="0">
            <a:spAutoFit/>
          </a:bodyPr>
          <a:lstStyle/>
          <a:p>
            <a:pPr marL="12700" marR="5080" algn="just">
              <a:lnSpc>
                <a:spcPct val="160000"/>
              </a:lnSpc>
            </a:pPr>
            <a:r>
              <a:rPr lang="zh-CN" altLang="en-US" sz="1200" b="1" dirty="0">
                <a:solidFill>
                  <a:srgbClr val="FFFFFF"/>
                </a:solidFill>
                <a:latin typeface="微软雅黑" panose="020B0503020204020204" charset="-122"/>
                <a:ea typeface="微软雅黑" panose="020B0503020204020204" charset="-122"/>
                <a:cs typeface="微软雅黑" panose="020B0503020204020204" charset="-122"/>
              </a:rPr>
              <a:t>集聚</a:t>
            </a:r>
            <a:r>
              <a:rPr lang="zh-CN" altLang="en-US" sz="1200" b="1" dirty="0" smtClean="0">
                <a:solidFill>
                  <a:srgbClr val="FFFFFF"/>
                </a:solidFill>
                <a:latin typeface="微软雅黑" panose="020B0503020204020204" charset="-122"/>
                <a:ea typeface="微软雅黑" panose="020B0503020204020204" charset="-122"/>
                <a:cs typeface="微软雅黑" panose="020B0503020204020204" charset="-122"/>
              </a:rPr>
              <a:t>优质婴童产业资源</a:t>
            </a:r>
            <a:r>
              <a:rPr sz="1200" b="1" dirty="0" smtClean="0">
                <a:solidFill>
                  <a:srgbClr val="FFFFFF"/>
                </a:solidFill>
                <a:latin typeface="微软雅黑" panose="020B0503020204020204" charset="-122"/>
                <a:ea typeface="微软雅黑" panose="020B0503020204020204" charset="-122"/>
                <a:cs typeface="微软雅黑" panose="020B0503020204020204" charset="-122"/>
              </a:rPr>
              <a:t>，</a:t>
            </a:r>
            <a:r>
              <a:rPr lang="zh-CN" altLang="en-US" sz="1200" b="1" dirty="0" smtClean="0">
                <a:solidFill>
                  <a:srgbClr val="FFFFFF"/>
                </a:solidFill>
                <a:latin typeface="微软雅黑" panose="020B0503020204020204" charset="-122"/>
                <a:ea typeface="微软雅黑" panose="020B0503020204020204" charset="-122"/>
                <a:cs typeface="微软雅黑" panose="020B0503020204020204" charset="-122"/>
              </a:rPr>
              <a:t>实现</a:t>
            </a:r>
            <a:r>
              <a:rPr sz="1200" b="1" dirty="0" err="1" smtClean="0">
                <a:solidFill>
                  <a:srgbClr val="FFFFFF"/>
                </a:solidFill>
                <a:latin typeface="微软雅黑" panose="020B0503020204020204" charset="-122"/>
                <a:ea typeface="微软雅黑" panose="020B0503020204020204" charset="-122"/>
                <a:cs typeface="微软雅黑" panose="020B0503020204020204" charset="-122"/>
              </a:rPr>
              <a:t>线上线下互联互通</a:t>
            </a:r>
            <a:r>
              <a:rPr lang="zh-CN" altLang="en-US" sz="1200" b="1" dirty="0" smtClean="0">
                <a:solidFill>
                  <a:srgbClr val="FFFFFF"/>
                </a:solidFill>
                <a:latin typeface="微软雅黑" panose="020B0503020204020204" charset="-122"/>
                <a:ea typeface="微软雅黑" panose="020B0503020204020204" charset="-122"/>
                <a:cs typeface="微软雅黑" panose="020B0503020204020204" charset="-122"/>
              </a:rPr>
              <a:t>，满足</a:t>
            </a:r>
            <a:r>
              <a:rPr lang="zh-CN" altLang="en-US" sz="1200" b="1" dirty="0">
                <a:solidFill>
                  <a:srgbClr val="FFFFFF"/>
                </a:solidFill>
                <a:latin typeface="微软雅黑" panose="020B0503020204020204" charset="-122"/>
                <a:ea typeface="微软雅黑" panose="020B0503020204020204" charset="-122"/>
                <a:cs typeface="微软雅黑" panose="020B0503020204020204" charset="-122"/>
              </a:rPr>
              <a:t>用户</a:t>
            </a:r>
            <a:r>
              <a:rPr lang="zh-CN" altLang="en-US" sz="1200" b="1" dirty="0" smtClean="0">
                <a:solidFill>
                  <a:srgbClr val="FFFFFF"/>
                </a:solidFill>
                <a:latin typeface="微软雅黑" panose="020B0503020204020204" charset="-122"/>
                <a:ea typeface="微软雅黑" panose="020B0503020204020204" charset="-122"/>
                <a:cs typeface="微软雅黑" panose="020B0503020204020204" charset="-122"/>
              </a:rPr>
              <a:t>高品质、更便捷的本地化生活</a:t>
            </a:r>
            <a:r>
              <a:rPr lang="zh-CN" altLang="en-US" sz="1200" b="1" dirty="0">
                <a:solidFill>
                  <a:srgbClr val="FFFFFF"/>
                </a:solidFill>
                <a:latin typeface="微软雅黑" panose="020B0503020204020204" charset="-122"/>
                <a:ea typeface="微软雅黑" panose="020B0503020204020204" charset="-122"/>
                <a:cs typeface="微软雅黑" panose="020B0503020204020204" charset="-122"/>
              </a:rPr>
              <a:t>需求</a:t>
            </a:r>
            <a:endParaRPr sz="1200" dirty="0">
              <a:latin typeface="微软雅黑" panose="020B0503020204020204" charset="-122"/>
              <a:ea typeface="微软雅黑" panose="020B0503020204020204" charset="-122"/>
              <a:cs typeface="微软雅黑" panose="020B0503020204020204" charset="-122"/>
            </a:endParaRPr>
          </a:p>
        </p:txBody>
      </p:sp>
      <p:sp>
        <p:nvSpPr>
          <p:cNvPr id="38" name="object 38"/>
          <p:cNvSpPr/>
          <p:nvPr/>
        </p:nvSpPr>
        <p:spPr>
          <a:xfrm>
            <a:off x="8810243" y="2869692"/>
            <a:ext cx="108585" cy="108585"/>
          </a:xfrm>
          <a:custGeom>
            <a:avLst/>
            <a:gdLst/>
            <a:ahLst/>
            <a:cxnLst/>
            <a:rect l="l" t="t" r="r" b="b"/>
            <a:pathLst>
              <a:path w="108584" h="108585">
                <a:moveTo>
                  <a:pt x="0" y="108203"/>
                </a:moveTo>
                <a:lnTo>
                  <a:pt x="0" y="0"/>
                </a:lnTo>
                <a:lnTo>
                  <a:pt x="108203" y="54863"/>
                </a:lnTo>
                <a:lnTo>
                  <a:pt x="0" y="108203"/>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9" name="object 39"/>
          <p:cNvSpPr/>
          <p:nvPr/>
        </p:nvSpPr>
        <p:spPr>
          <a:xfrm>
            <a:off x="8810243" y="3691128"/>
            <a:ext cx="108585" cy="108585"/>
          </a:xfrm>
          <a:custGeom>
            <a:avLst/>
            <a:gdLst/>
            <a:ahLst/>
            <a:cxnLst/>
            <a:rect l="l" t="t" r="r" b="b"/>
            <a:pathLst>
              <a:path w="108584" h="108585">
                <a:moveTo>
                  <a:pt x="0" y="108204"/>
                </a:moveTo>
                <a:lnTo>
                  <a:pt x="0" y="0"/>
                </a:lnTo>
                <a:lnTo>
                  <a:pt x="108203" y="53339"/>
                </a:lnTo>
                <a:lnTo>
                  <a:pt x="0" y="108204"/>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0" name="object 40"/>
          <p:cNvSpPr/>
          <p:nvPr/>
        </p:nvSpPr>
        <p:spPr>
          <a:xfrm>
            <a:off x="8810243" y="4509515"/>
            <a:ext cx="108585" cy="108585"/>
          </a:xfrm>
          <a:custGeom>
            <a:avLst/>
            <a:gdLst/>
            <a:ahLst/>
            <a:cxnLst/>
            <a:rect l="l" t="t" r="r" b="b"/>
            <a:pathLst>
              <a:path w="108584" h="108585">
                <a:moveTo>
                  <a:pt x="0" y="108204"/>
                </a:moveTo>
                <a:lnTo>
                  <a:pt x="0" y="0"/>
                </a:lnTo>
                <a:lnTo>
                  <a:pt x="108203" y="54863"/>
                </a:lnTo>
                <a:lnTo>
                  <a:pt x="0" y="108204"/>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1" name="object 41"/>
          <p:cNvSpPr txBox="1">
            <a:spLocks noGrp="1"/>
          </p:cNvSpPr>
          <p:nvPr>
            <p:ph type="sldNum" sz="quarter" idx="7"/>
          </p:nvPr>
        </p:nvSpPr>
        <p:spPr>
          <a:xfrm>
            <a:off x="10269220" y="6816725"/>
            <a:ext cx="1639570" cy="166370"/>
          </a:xfrm>
          <a:prstGeom prst="rect">
            <a:avLst/>
          </a:prstGeom>
        </p:spPr>
        <p:txBody>
          <a:bodyPr vert="horz" wrap="square" lIns="0" tIns="0" rIns="0" bIns="0" rtlCol="0">
            <a:spAutoFit/>
          </a:bodyPr>
          <a:lstStyle/>
          <a:p>
            <a:pPr marL="107315" algn="r">
              <a:lnSpc>
                <a:spcPts val="1300"/>
              </a:lnSpc>
            </a:pPr>
            <a:fld id="{81D60167-4931-47E6-BA6A-407CBD079E47}" type="slidenum">
              <a:rPr sz="1000" spc="10" dirty="0">
                <a:solidFill>
                  <a:schemeClr val="bg1"/>
                </a:solidFill>
                <a:latin typeface="微软雅黑" panose="020B0503020204020204" charset="-122"/>
                <a:ea typeface="微软雅黑" panose="020B0503020204020204" charset="-122"/>
              </a:rPr>
              <a:t>5</a:t>
            </a:fld>
            <a:endParaRPr sz="1000" spc="1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302495" y="3569208"/>
            <a:ext cx="2520950" cy="948055"/>
          </a:xfrm>
          <a:custGeom>
            <a:avLst/>
            <a:gdLst/>
            <a:ahLst/>
            <a:cxnLst/>
            <a:rect l="l" t="t" r="r" b="b"/>
            <a:pathLst>
              <a:path w="2520950" h="948054">
                <a:moveTo>
                  <a:pt x="2362200" y="947927"/>
                </a:moveTo>
                <a:lnTo>
                  <a:pt x="156972" y="947927"/>
                </a:lnTo>
                <a:lnTo>
                  <a:pt x="107335" y="939842"/>
                </a:lnTo>
                <a:lnTo>
                  <a:pt x="64174" y="917376"/>
                </a:lnTo>
                <a:lnTo>
                  <a:pt x="30133" y="883104"/>
                </a:lnTo>
                <a:lnTo>
                  <a:pt x="7860" y="839598"/>
                </a:lnTo>
                <a:lnTo>
                  <a:pt x="0" y="789431"/>
                </a:lnTo>
                <a:lnTo>
                  <a:pt x="0" y="158495"/>
                </a:lnTo>
                <a:lnTo>
                  <a:pt x="7860" y="108512"/>
                </a:lnTo>
                <a:lnTo>
                  <a:pt x="30133" y="65097"/>
                </a:lnTo>
                <a:lnTo>
                  <a:pt x="64174" y="30825"/>
                </a:lnTo>
                <a:lnTo>
                  <a:pt x="107335" y="8268"/>
                </a:lnTo>
                <a:lnTo>
                  <a:pt x="156972" y="0"/>
                </a:lnTo>
                <a:lnTo>
                  <a:pt x="2362200" y="0"/>
                </a:lnTo>
                <a:lnTo>
                  <a:pt x="2412031" y="8268"/>
                </a:lnTo>
                <a:lnTo>
                  <a:pt x="2455369" y="30825"/>
                </a:lnTo>
                <a:lnTo>
                  <a:pt x="2489641" y="65097"/>
                </a:lnTo>
                <a:lnTo>
                  <a:pt x="2512274" y="108512"/>
                </a:lnTo>
                <a:lnTo>
                  <a:pt x="2520696" y="158495"/>
                </a:lnTo>
                <a:lnTo>
                  <a:pt x="2520696" y="789431"/>
                </a:lnTo>
                <a:lnTo>
                  <a:pt x="2512274" y="839598"/>
                </a:lnTo>
                <a:lnTo>
                  <a:pt x="2489641" y="883104"/>
                </a:lnTo>
                <a:lnTo>
                  <a:pt x="2455369" y="917376"/>
                </a:lnTo>
                <a:lnTo>
                  <a:pt x="2412031" y="939842"/>
                </a:lnTo>
                <a:lnTo>
                  <a:pt x="2362200" y="947927"/>
                </a:lnTo>
                <a:close/>
              </a:path>
            </a:pathLst>
          </a:custGeom>
          <a:solidFill>
            <a:srgbClr val="F9BA2D"/>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p:nvPr/>
        </p:nvSpPr>
        <p:spPr>
          <a:xfrm>
            <a:off x="9302495" y="4937759"/>
            <a:ext cx="2520950" cy="948055"/>
          </a:xfrm>
          <a:custGeom>
            <a:avLst/>
            <a:gdLst/>
            <a:ahLst/>
            <a:cxnLst/>
            <a:rect l="l" t="t" r="r" b="b"/>
            <a:pathLst>
              <a:path w="2520950" h="948054">
                <a:moveTo>
                  <a:pt x="2362200" y="947927"/>
                </a:moveTo>
                <a:lnTo>
                  <a:pt x="156972" y="947927"/>
                </a:lnTo>
                <a:lnTo>
                  <a:pt x="107335" y="939933"/>
                </a:lnTo>
                <a:lnTo>
                  <a:pt x="64174" y="917513"/>
                </a:lnTo>
                <a:lnTo>
                  <a:pt x="30133" y="883241"/>
                </a:lnTo>
                <a:lnTo>
                  <a:pt x="7860" y="839689"/>
                </a:lnTo>
                <a:lnTo>
                  <a:pt x="0" y="789431"/>
                </a:lnTo>
                <a:lnTo>
                  <a:pt x="0" y="158495"/>
                </a:lnTo>
                <a:lnTo>
                  <a:pt x="7860" y="108603"/>
                </a:lnTo>
                <a:lnTo>
                  <a:pt x="30133" y="65235"/>
                </a:lnTo>
                <a:lnTo>
                  <a:pt x="64174" y="30962"/>
                </a:lnTo>
                <a:lnTo>
                  <a:pt x="107335" y="8360"/>
                </a:lnTo>
                <a:lnTo>
                  <a:pt x="156972" y="0"/>
                </a:lnTo>
                <a:lnTo>
                  <a:pt x="2362200" y="0"/>
                </a:lnTo>
                <a:lnTo>
                  <a:pt x="2412031" y="8360"/>
                </a:lnTo>
                <a:lnTo>
                  <a:pt x="2455369" y="30962"/>
                </a:lnTo>
                <a:lnTo>
                  <a:pt x="2489641" y="65235"/>
                </a:lnTo>
                <a:lnTo>
                  <a:pt x="2512274" y="108603"/>
                </a:lnTo>
                <a:lnTo>
                  <a:pt x="2520696" y="158495"/>
                </a:lnTo>
                <a:lnTo>
                  <a:pt x="2520696" y="789431"/>
                </a:lnTo>
                <a:lnTo>
                  <a:pt x="2512274" y="839689"/>
                </a:lnTo>
                <a:lnTo>
                  <a:pt x="2489641" y="883241"/>
                </a:lnTo>
                <a:lnTo>
                  <a:pt x="2455369" y="917513"/>
                </a:lnTo>
                <a:lnTo>
                  <a:pt x="2412031" y="939933"/>
                </a:lnTo>
                <a:lnTo>
                  <a:pt x="2362200" y="947927"/>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 name="object 4"/>
          <p:cNvSpPr/>
          <p:nvPr/>
        </p:nvSpPr>
        <p:spPr>
          <a:xfrm>
            <a:off x="1367027" y="2247900"/>
            <a:ext cx="4607560" cy="1757680"/>
          </a:xfrm>
          <a:custGeom>
            <a:avLst/>
            <a:gdLst/>
            <a:ahLst/>
            <a:cxnLst/>
            <a:rect l="l" t="t" r="r" b="b"/>
            <a:pathLst>
              <a:path w="4607560" h="1757679">
                <a:moveTo>
                  <a:pt x="4314444" y="1757172"/>
                </a:moveTo>
                <a:lnTo>
                  <a:pt x="292608" y="1757172"/>
                </a:lnTo>
                <a:lnTo>
                  <a:pt x="245047" y="1753475"/>
                </a:lnTo>
                <a:lnTo>
                  <a:pt x="199939" y="1742483"/>
                </a:lnTo>
                <a:lnTo>
                  <a:pt x="157888" y="1724801"/>
                </a:lnTo>
                <a:lnTo>
                  <a:pt x="119501" y="1701035"/>
                </a:lnTo>
                <a:lnTo>
                  <a:pt x="85382" y="1671789"/>
                </a:lnTo>
                <a:lnTo>
                  <a:pt x="56136" y="1637670"/>
                </a:lnTo>
                <a:lnTo>
                  <a:pt x="32370" y="1599283"/>
                </a:lnTo>
                <a:lnTo>
                  <a:pt x="14688" y="1557232"/>
                </a:lnTo>
                <a:lnTo>
                  <a:pt x="3696" y="1512124"/>
                </a:lnTo>
                <a:lnTo>
                  <a:pt x="0" y="1464564"/>
                </a:lnTo>
                <a:lnTo>
                  <a:pt x="0" y="292607"/>
                </a:lnTo>
                <a:lnTo>
                  <a:pt x="3696" y="245181"/>
                </a:lnTo>
                <a:lnTo>
                  <a:pt x="14688" y="200178"/>
                </a:lnTo>
                <a:lnTo>
                  <a:pt x="32370" y="158202"/>
                </a:lnTo>
                <a:lnTo>
                  <a:pt x="56136" y="119861"/>
                </a:lnTo>
                <a:lnTo>
                  <a:pt x="85382" y="85758"/>
                </a:lnTo>
                <a:lnTo>
                  <a:pt x="119501" y="56498"/>
                </a:lnTo>
                <a:lnTo>
                  <a:pt x="157888" y="32688"/>
                </a:lnTo>
                <a:lnTo>
                  <a:pt x="199939" y="14931"/>
                </a:lnTo>
                <a:lnTo>
                  <a:pt x="245047" y="3833"/>
                </a:lnTo>
                <a:lnTo>
                  <a:pt x="292608" y="0"/>
                </a:lnTo>
                <a:lnTo>
                  <a:pt x="4314444" y="0"/>
                </a:lnTo>
                <a:lnTo>
                  <a:pt x="4362038" y="3833"/>
                </a:lnTo>
                <a:lnTo>
                  <a:pt x="4407173" y="14931"/>
                </a:lnTo>
                <a:lnTo>
                  <a:pt x="4449243" y="32688"/>
                </a:lnTo>
                <a:lnTo>
                  <a:pt x="4487642" y="56498"/>
                </a:lnTo>
                <a:lnTo>
                  <a:pt x="4521765" y="85758"/>
                </a:lnTo>
                <a:lnTo>
                  <a:pt x="4551006" y="119861"/>
                </a:lnTo>
                <a:lnTo>
                  <a:pt x="4574761" y="158202"/>
                </a:lnTo>
                <a:lnTo>
                  <a:pt x="4592424" y="200178"/>
                </a:lnTo>
                <a:lnTo>
                  <a:pt x="4603389" y="245181"/>
                </a:lnTo>
                <a:lnTo>
                  <a:pt x="4607052" y="292607"/>
                </a:lnTo>
                <a:lnTo>
                  <a:pt x="4607052" y="1464564"/>
                </a:lnTo>
                <a:lnTo>
                  <a:pt x="4603389" y="1512124"/>
                </a:lnTo>
                <a:lnTo>
                  <a:pt x="4592424" y="1557232"/>
                </a:lnTo>
                <a:lnTo>
                  <a:pt x="4574761" y="1599283"/>
                </a:lnTo>
                <a:lnTo>
                  <a:pt x="4551006" y="1637670"/>
                </a:lnTo>
                <a:lnTo>
                  <a:pt x="4521765" y="1671789"/>
                </a:lnTo>
                <a:lnTo>
                  <a:pt x="4487642" y="1701035"/>
                </a:lnTo>
                <a:lnTo>
                  <a:pt x="4449243" y="1724801"/>
                </a:lnTo>
                <a:lnTo>
                  <a:pt x="4407173" y="1742483"/>
                </a:lnTo>
                <a:lnTo>
                  <a:pt x="4362038" y="1753475"/>
                </a:lnTo>
                <a:lnTo>
                  <a:pt x="4314444" y="175717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 name="object 5"/>
          <p:cNvSpPr/>
          <p:nvPr/>
        </p:nvSpPr>
        <p:spPr>
          <a:xfrm>
            <a:off x="1367027" y="4128515"/>
            <a:ext cx="4607560" cy="1757680"/>
          </a:xfrm>
          <a:custGeom>
            <a:avLst/>
            <a:gdLst/>
            <a:ahLst/>
            <a:cxnLst/>
            <a:rect l="l" t="t" r="r" b="b"/>
            <a:pathLst>
              <a:path w="4607560" h="1757679">
                <a:moveTo>
                  <a:pt x="4314444" y="1757172"/>
                </a:moveTo>
                <a:lnTo>
                  <a:pt x="292608" y="1757172"/>
                </a:lnTo>
                <a:lnTo>
                  <a:pt x="245047" y="1753372"/>
                </a:lnTo>
                <a:lnTo>
                  <a:pt x="199939" y="1742300"/>
                </a:lnTo>
                <a:lnTo>
                  <a:pt x="157888" y="1724561"/>
                </a:lnTo>
                <a:lnTo>
                  <a:pt x="119501" y="1700760"/>
                </a:lnTo>
                <a:lnTo>
                  <a:pt x="85382" y="1671504"/>
                </a:lnTo>
                <a:lnTo>
                  <a:pt x="56136" y="1637396"/>
                </a:lnTo>
                <a:lnTo>
                  <a:pt x="32370" y="1599043"/>
                </a:lnTo>
                <a:lnTo>
                  <a:pt x="14688" y="1557050"/>
                </a:lnTo>
                <a:lnTo>
                  <a:pt x="3696" y="1512021"/>
                </a:lnTo>
                <a:lnTo>
                  <a:pt x="0" y="1464564"/>
                </a:lnTo>
                <a:lnTo>
                  <a:pt x="0" y="292608"/>
                </a:lnTo>
                <a:lnTo>
                  <a:pt x="3696" y="245081"/>
                </a:lnTo>
                <a:lnTo>
                  <a:pt x="14688" y="200000"/>
                </a:lnTo>
                <a:lnTo>
                  <a:pt x="32370" y="157968"/>
                </a:lnTo>
                <a:lnTo>
                  <a:pt x="56136" y="119592"/>
                </a:lnTo>
                <a:lnTo>
                  <a:pt x="85382" y="85477"/>
                </a:lnTo>
                <a:lnTo>
                  <a:pt x="119501" y="56228"/>
                </a:lnTo>
                <a:lnTo>
                  <a:pt x="157888" y="32450"/>
                </a:lnTo>
                <a:lnTo>
                  <a:pt x="199939" y="14749"/>
                </a:lnTo>
                <a:lnTo>
                  <a:pt x="245047" y="3731"/>
                </a:lnTo>
                <a:lnTo>
                  <a:pt x="292608" y="0"/>
                </a:lnTo>
                <a:lnTo>
                  <a:pt x="4314444" y="0"/>
                </a:lnTo>
                <a:lnTo>
                  <a:pt x="4362038" y="3731"/>
                </a:lnTo>
                <a:lnTo>
                  <a:pt x="4407173" y="14749"/>
                </a:lnTo>
                <a:lnTo>
                  <a:pt x="4449243" y="32450"/>
                </a:lnTo>
                <a:lnTo>
                  <a:pt x="4487642" y="56228"/>
                </a:lnTo>
                <a:lnTo>
                  <a:pt x="4521765" y="85477"/>
                </a:lnTo>
                <a:lnTo>
                  <a:pt x="4551006" y="119592"/>
                </a:lnTo>
                <a:lnTo>
                  <a:pt x="4574761" y="157968"/>
                </a:lnTo>
                <a:lnTo>
                  <a:pt x="4592424" y="200000"/>
                </a:lnTo>
                <a:lnTo>
                  <a:pt x="4603389" y="245081"/>
                </a:lnTo>
                <a:lnTo>
                  <a:pt x="4607052" y="292608"/>
                </a:lnTo>
                <a:lnTo>
                  <a:pt x="4607052" y="1464564"/>
                </a:lnTo>
                <a:lnTo>
                  <a:pt x="4603389" y="1512021"/>
                </a:lnTo>
                <a:lnTo>
                  <a:pt x="4592424" y="1557050"/>
                </a:lnTo>
                <a:lnTo>
                  <a:pt x="4574761" y="1599043"/>
                </a:lnTo>
                <a:lnTo>
                  <a:pt x="4551006" y="1637396"/>
                </a:lnTo>
                <a:lnTo>
                  <a:pt x="4521765" y="1671504"/>
                </a:lnTo>
                <a:lnTo>
                  <a:pt x="4487642" y="1700760"/>
                </a:lnTo>
                <a:lnTo>
                  <a:pt x="4449243" y="1724561"/>
                </a:lnTo>
                <a:lnTo>
                  <a:pt x="4407173" y="1742300"/>
                </a:lnTo>
                <a:lnTo>
                  <a:pt x="4362038" y="1753372"/>
                </a:lnTo>
                <a:lnTo>
                  <a:pt x="4314444" y="1757172"/>
                </a:lnTo>
                <a:close/>
              </a:path>
            </a:pathLst>
          </a:custGeom>
          <a:solidFill>
            <a:srgbClr val="D9D9D9"/>
          </a:solidFill>
        </p:spPr>
        <p:txBody>
          <a:bodyPr wrap="square" lIns="0" tIns="0" rIns="0" bIns="0" rtlCol="0"/>
          <a:lstStyle/>
          <a:p>
            <a:endParaRPr>
              <a:latin typeface="微软雅黑" panose="020B0503020204020204" charset="-122"/>
              <a:ea typeface="微软雅黑" panose="020B0503020204020204" charset="-122"/>
            </a:endParaRPr>
          </a:p>
        </p:txBody>
      </p:sp>
      <p:sp>
        <p:nvSpPr>
          <p:cNvPr id="6" name="object 6"/>
          <p:cNvSpPr/>
          <p:nvPr/>
        </p:nvSpPr>
        <p:spPr>
          <a:xfrm>
            <a:off x="1367027" y="2247900"/>
            <a:ext cx="862965" cy="1758950"/>
          </a:xfrm>
          <a:custGeom>
            <a:avLst/>
            <a:gdLst/>
            <a:ahLst/>
            <a:cxnLst/>
            <a:rect l="l" t="t" r="r" b="b"/>
            <a:pathLst>
              <a:path w="862964" h="1758950">
                <a:moveTo>
                  <a:pt x="719328" y="1758696"/>
                </a:moveTo>
                <a:lnTo>
                  <a:pt x="143256" y="1758696"/>
                </a:lnTo>
                <a:lnTo>
                  <a:pt x="97828" y="1751173"/>
                </a:lnTo>
                <a:lnTo>
                  <a:pt x="58393" y="1730611"/>
                </a:lnTo>
                <a:lnTo>
                  <a:pt x="27346" y="1699333"/>
                </a:lnTo>
                <a:lnTo>
                  <a:pt x="7083" y="1659660"/>
                </a:lnTo>
                <a:lnTo>
                  <a:pt x="0" y="1613915"/>
                </a:lnTo>
                <a:lnTo>
                  <a:pt x="0" y="144780"/>
                </a:lnTo>
                <a:lnTo>
                  <a:pt x="7083" y="99157"/>
                </a:lnTo>
                <a:lnTo>
                  <a:pt x="27346" y="59545"/>
                </a:lnTo>
                <a:lnTo>
                  <a:pt x="58393" y="28267"/>
                </a:lnTo>
                <a:lnTo>
                  <a:pt x="97828" y="7644"/>
                </a:lnTo>
                <a:lnTo>
                  <a:pt x="143256" y="0"/>
                </a:lnTo>
                <a:lnTo>
                  <a:pt x="719328" y="0"/>
                </a:lnTo>
                <a:lnTo>
                  <a:pt x="764450" y="7644"/>
                </a:lnTo>
                <a:lnTo>
                  <a:pt x="803733" y="28267"/>
                </a:lnTo>
                <a:lnTo>
                  <a:pt x="834780" y="59545"/>
                </a:lnTo>
                <a:lnTo>
                  <a:pt x="855195" y="99157"/>
                </a:lnTo>
                <a:lnTo>
                  <a:pt x="862584" y="144780"/>
                </a:lnTo>
                <a:lnTo>
                  <a:pt x="862584" y="1613915"/>
                </a:lnTo>
                <a:lnTo>
                  <a:pt x="855195" y="1659660"/>
                </a:lnTo>
                <a:lnTo>
                  <a:pt x="834780" y="1699333"/>
                </a:lnTo>
                <a:lnTo>
                  <a:pt x="803733" y="1730611"/>
                </a:lnTo>
                <a:lnTo>
                  <a:pt x="764450" y="1751173"/>
                </a:lnTo>
                <a:lnTo>
                  <a:pt x="719328" y="1758696"/>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7" name="object 7"/>
          <p:cNvSpPr/>
          <p:nvPr/>
        </p:nvSpPr>
        <p:spPr>
          <a:xfrm>
            <a:off x="1367027" y="4128515"/>
            <a:ext cx="862965" cy="1758950"/>
          </a:xfrm>
          <a:custGeom>
            <a:avLst/>
            <a:gdLst/>
            <a:ahLst/>
            <a:cxnLst/>
            <a:rect l="l" t="t" r="r" b="b"/>
            <a:pathLst>
              <a:path w="862964" h="1758950">
                <a:moveTo>
                  <a:pt x="719328" y="1758696"/>
                </a:moveTo>
                <a:lnTo>
                  <a:pt x="143256" y="1758696"/>
                </a:lnTo>
                <a:lnTo>
                  <a:pt x="97828" y="1750990"/>
                </a:lnTo>
                <a:lnTo>
                  <a:pt x="58393" y="1730337"/>
                </a:lnTo>
                <a:lnTo>
                  <a:pt x="27346" y="1699058"/>
                </a:lnTo>
                <a:lnTo>
                  <a:pt x="7083" y="1659477"/>
                </a:lnTo>
                <a:lnTo>
                  <a:pt x="0" y="1613916"/>
                </a:lnTo>
                <a:lnTo>
                  <a:pt x="0" y="144780"/>
                </a:lnTo>
                <a:lnTo>
                  <a:pt x="7083" y="98974"/>
                </a:lnTo>
                <a:lnTo>
                  <a:pt x="27346" y="59271"/>
                </a:lnTo>
                <a:lnTo>
                  <a:pt x="58393" y="27992"/>
                </a:lnTo>
                <a:lnTo>
                  <a:pt x="97828" y="7461"/>
                </a:lnTo>
                <a:lnTo>
                  <a:pt x="143256" y="0"/>
                </a:lnTo>
                <a:lnTo>
                  <a:pt x="719328" y="0"/>
                </a:lnTo>
                <a:lnTo>
                  <a:pt x="764450" y="7461"/>
                </a:lnTo>
                <a:lnTo>
                  <a:pt x="803733" y="27992"/>
                </a:lnTo>
                <a:lnTo>
                  <a:pt x="834780" y="59271"/>
                </a:lnTo>
                <a:lnTo>
                  <a:pt x="855195" y="98974"/>
                </a:lnTo>
                <a:lnTo>
                  <a:pt x="862584" y="144780"/>
                </a:lnTo>
                <a:lnTo>
                  <a:pt x="862584" y="1613916"/>
                </a:lnTo>
                <a:lnTo>
                  <a:pt x="855195" y="1659477"/>
                </a:lnTo>
                <a:lnTo>
                  <a:pt x="834780" y="1699058"/>
                </a:lnTo>
                <a:lnTo>
                  <a:pt x="803733" y="1730337"/>
                </a:lnTo>
                <a:lnTo>
                  <a:pt x="764450" y="1750990"/>
                </a:lnTo>
                <a:lnTo>
                  <a:pt x="719328" y="1758696"/>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 name="object 8"/>
          <p:cNvSpPr/>
          <p:nvPr/>
        </p:nvSpPr>
        <p:spPr>
          <a:xfrm>
            <a:off x="7298702" y="3319602"/>
            <a:ext cx="791210" cy="428625"/>
          </a:xfrm>
          <a:custGeom>
            <a:avLst/>
            <a:gdLst/>
            <a:ahLst/>
            <a:cxnLst/>
            <a:rect l="l" t="t" r="r" b="b"/>
            <a:pathLst>
              <a:path w="791209" h="428625">
                <a:moveTo>
                  <a:pt x="8864" y="428345"/>
                </a:moveTo>
                <a:lnTo>
                  <a:pt x="0" y="411479"/>
                </a:lnTo>
                <a:lnTo>
                  <a:pt x="782320" y="0"/>
                </a:lnTo>
                <a:lnTo>
                  <a:pt x="791184" y="16865"/>
                </a:lnTo>
                <a:lnTo>
                  <a:pt x="8864" y="428345"/>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 name="object 9"/>
          <p:cNvSpPr/>
          <p:nvPr/>
        </p:nvSpPr>
        <p:spPr>
          <a:xfrm>
            <a:off x="7288339" y="4317936"/>
            <a:ext cx="802005" cy="459105"/>
          </a:xfrm>
          <a:custGeom>
            <a:avLst/>
            <a:gdLst/>
            <a:ahLst/>
            <a:cxnLst/>
            <a:rect l="l" t="t" r="r" b="b"/>
            <a:pathLst>
              <a:path w="802004" h="459104">
                <a:moveTo>
                  <a:pt x="792479" y="458597"/>
                </a:moveTo>
                <a:lnTo>
                  <a:pt x="0" y="16637"/>
                </a:lnTo>
                <a:lnTo>
                  <a:pt x="9271" y="0"/>
                </a:lnTo>
                <a:lnTo>
                  <a:pt x="801751" y="441960"/>
                </a:lnTo>
                <a:lnTo>
                  <a:pt x="792479" y="458597"/>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p:nvPr/>
        </p:nvSpPr>
        <p:spPr>
          <a:xfrm>
            <a:off x="7244080" y="4033520"/>
            <a:ext cx="841375" cy="0"/>
          </a:xfrm>
          <a:custGeom>
            <a:avLst/>
            <a:gdLst/>
            <a:ahLst/>
            <a:cxnLst/>
            <a:rect l="l" t="t" r="r" b="b"/>
            <a:pathLst>
              <a:path w="841375">
                <a:moveTo>
                  <a:pt x="0" y="0"/>
                </a:moveTo>
                <a:lnTo>
                  <a:pt x="841375" y="0"/>
                </a:lnTo>
              </a:path>
            </a:pathLst>
          </a:custGeom>
          <a:ln w="19050">
            <a:solidFill>
              <a:srgbClr val="BEBEBE"/>
            </a:solidFill>
          </a:ln>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11"/>
          <p:cNvSpPr/>
          <p:nvPr/>
        </p:nvSpPr>
        <p:spPr>
          <a:xfrm>
            <a:off x="9302495" y="2244851"/>
            <a:ext cx="2520950" cy="948055"/>
          </a:xfrm>
          <a:custGeom>
            <a:avLst/>
            <a:gdLst/>
            <a:ahLst/>
            <a:cxnLst/>
            <a:rect l="l" t="t" r="r" b="b"/>
            <a:pathLst>
              <a:path w="2520950" h="948055">
                <a:moveTo>
                  <a:pt x="2362200" y="947928"/>
                </a:moveTo>
                <a:lnTo>
                  <a:pt x="156972" y="947928"/>
                </a:lnTo>
                <a:lnTo>
                  <a:pt x="107335" y="939872"/>
                </a:lnTo>
                <a:lnTo>
                  <a:pt x="64174" y="917422"/>
                </a:lnTo>
                <a:lnTo>
                  <a:pt x="30133" y="883150"/>
                </a:lnTo>
                <a:lnTo>
                  <a:pt x="7860" y="839628"/>
                </a:lnTo>
                <a:lnTo>
                  <a:pt x="0" y="789432"/>
                </a:lnTo>
                <a:lnTo>
                  <a:pt x="0" y="158496"/>
                </a:lnTo>
                <a:lnTo>
                  <a:pt x="7860" y="108542"/>
                </a:lnTo>
                <a:lnTo>
                  <a:pt x="30133" y="65143"/>
                </a:lnTo>
                <a:lnTo>
                  <a:pt x="64174" y="30871"/>
                </a:lnTo>
                <a:lnTo>
                  <a:pt x="107335" y="8299"/>
                </a:lnTo>
                <a:lnTo>
                  <a:pt x="156972" y="0"/>
                </a:lnTo>
                <a:lnTo>
                  <a:pt x="2362200" y="0"/>
                </a:lnTo>
                <a:lnTo>
                  <a:pt x="2412031" y="8299"/>
                </a:lnTo>
                <a:lnTo>
                  <a:pt x="2455369" y="30871"/>
                </a:lnTo>
                <a:lnTo>
                  <a:pt x="2489641" y="65143"/>
                </a:lnTo>
                <a:lnTo>
                  <a:pt x="2512274" y="108542"/>
                </a:lnTo>
                <a:lnTo>
                  <a:pt x="2520696" y="158496"/>
                </a:lnTo>
                <a:lnTo>
                  <a:pt x="2520696" y="789432"/>
                </a:lnTo>
                <a:lnTo>
                  <a:pt x="2512274" y="839628"/>
                </a:lnTo>
                <a:lnTo>
                  <a:pt x="2489641" y="883150"/>
                </a:lnTo>
                <a:lnTo>
                  <a:pt x="2455369" y="917422"/>
                </a:lnTo>
                <a:lnTo>
                  <a:pt x="2412031" y="939872"/>
                </a:lnTo>
                <a:lnTo>
                  <a:pt x="2362200" y="947928"/>
                </a:lnTo>
                <a:close/>
              </a:path>
            </a:pathLst>
          </a:custGeom>
          <a:solidFill>
            <a:srgbClr val="86BC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2" name="object 12"/>
          <p:cNvSpPr/>
          <p:nvPr/>
        </p:nvSpPr>
        <p:spPr>
          <a:xfrm>
            <a:off x="6901650" y="1718932"/>
            <a:ext cx="1995805" cy="1616710"/>
          </a:xfrm>
          <a:custGeom>
            <a:avLst/>
            <a:gdLst/>
            <a:ahLst/>
            <a:cxnLst/>
            <a:rect l="l" t="t" r="r" b="b"/>
            <a:pathLst>
              <a:path w="1995804" h="1616710">
                <a:moveTo>
                  <a:pt x="39700" y="1616100"/>
                </a:moveTo>
                <a:lnTo>
                  <a:pt x="0" y="1566545"/>
                </a:lnTo>
                <a:lnTo>
                  <a:pt x="1955800" y="0"/>
                </a:lnTo>
                <a:lnTo>
                  <a:pt x="1995500" y="49555"/>
                </a:lnTo>
                <a:lnTo>
                  <a:pt x="39700" y="1616100"/>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6902742" y="4751489"/>
            <a:ext cx="1993900" cy="1482725"/>
          </a:xfrm>
          <a:custGeom>
            <a:avLst/>
            <a:gdLst/>
            <a:ahLst/>
            <a:cxnLst/>
            <a:rect l="l" t="t" r="r" b="b"/>
            <a:pathLst>
              <a:path w="1993900" h="1482725">
                <a:moveTo>
                  <a:pt x="1955800" y="1482521"/>
                </a:moveTo>
                <a:lnTo>
                  <a:pt x="0" y="51231"/>
                </a:lnTo>
                <a:lnTo>
                  <a:pt x="37503" y="0"/>
                </a:lnTo>
                <a:lnTo>
                  <a:pt x="1993303" y="1431290"/>
                </a:lnTo>
                <a:lnTo>
                  <a:pt x="1955800" y="1482521"/>
                </a:lnTo>
                <a:close/>
              </a:path>
            </a:pathLst>
          </a:custGeom>
          <a:solidFill>
            <a:srgbClr val="BEBEBE"/>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5" name="object 15"/>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6" name="object 16"/>
          <p:cNvSpPr txBox="1"/>
          <p:nvPr/>
        </p:nvSpPr>
        <p:spPr>
          <a:xfrm>
            <a:off x="3083559" y="1117600"/>
            <a:ext cx="5141277" cy="369332"/>
          </a:xfrm>
          <a:prstGeom prst="rect">
            <a:avLst/>
          </a:prstGeom>
        </p:spPr>
        <p:txBody>
          <a:bodyPr vert="horz" wrap="square" lIns="0" tIns="0" rIns="0" bIns="0" rtlCol="0">
            <a:spAutoFit/>
          </a:bodyPr>
          <a:lstStyle/>
          <a:p>
            <a:pPr marL="12700">
              <a:lnSpc>
                <a:spcPct val="100000"/>
              </a:lnSpc>
            </a:pPr>
            <a:r>
              <a:rPr sz="2400" b="1" dirty="0" smtClean="0">
                <a:solidFill>
                  <a:srgbClr val="2DCC92"/>
                </a:solidFill>
                <a:latin typeface="微软雅黑" panose="020B0503020204020204" charset="-122"/>
                <a:ea typeface="微软雅黑" panose="020B0503020204020204" charset="-122"/>
                <a:cs typeface="微软雅黑" panose="020B0503020204020204" charset="-122"/>
              </a:rPr>
              <a:t>淘璞</a:t>
            </a:r>
            <a:r>
              <a:rPr lang="zh-CN" altLang="en-US" sz="2400" b="1" dirty="0" smtClean="0">
                <a:solidFill>
                  <a:srgbClr val="2DCC92"/>
                </a:solidFill>
                <a:latin typeface="微软雅黑" panose="020B0503020204020204" charset="-122"/>
                <a:ea typeface="微软雅黑" panose="020B0503020204020204" charset="-122"/>
                <a:cs typeface="微软雅黑" panose="020B0503020204020204" charset="-122"/>
              </a:rPr>
              <a:t>平台</a:t>
            </a:r>
            <a:r>
              <a:rPr sz="2400" b="1" dirty="0" err="1" smtClean="0">
                <a:solidFill>
                  <a:srgbClr val="2DCC92"/>
                </a:solidFill>
                <a:latin typeface="微软雅黑" panose="020B0503020204020204" charset="-122"/>
                <a:ea typeface="微软雅黑" panose="020B0503020204020204" charset="-122"/>
                <a:cs typeface="微软雅黑" panose="020B0503020204020204" charset="-122"/>
              </a:rPr>
              <a:t>直击痛点重塑实体渠道价</a:t>
            </a:r>
            <a:r>
              <a:rPr sz="2400" b="1" dirty="0" err="1" smtClean="0">
                <a:solidFill>
                  <a:srgbClr val="2DCC92"/>
                </a:solidFill>
                <a:latin typeface="微软雅黑" panose="020B0503020204020204" charset="-122"/>
                <a:ea typeface="微软雅黑" panose="020B0503020204020204" charset="-122"/>
                <a:cs typeface="微软雅黑" panose="020B0503020204020204" charset="-122"/>
                <a:sym typeface="+mn-ea"/>
              </a:rPr>
              <a:t>值</a:t>
            </a:r>
            <a:endParaRPr sz="2400" dirty="0">
              <a:latin typeface="微软雅黑" panose="020B0503020204020204" charset="-122"/>
              <a:ea typeface="微软雅黑" panose="020B0503020204020204" charset="-122"/>
              <a:cs typeface="微软雅黑" panose="020B0503020204020204" charset="-122"/>
            </a:endParaRPr>
          </a:p>
        </p:txBody>
      </p:sp>
      <p:sp>
        <p:nvSpPr>
          <p:cNvPr id="17" name="object 17"/>
          <p:cNvSpPr txBox="1">
            <a:spLocks noGrp="1"/>
          </p:cNvSpPr>
          <p:nvPr>
            <p:ph type="title"/>
          </p:nvPr>
        </p:nvSpPr>
        <p:spPr>
          <a:xfrm>
            <a:off x="705612" y="963167"/>
            <a:ext cx="1998345" cy="693420"/>
          </a:xfrm>
          <a:prstGeom prst="rect">
            <a:avLst/>
          </a:prstGeom>
          <a:solidFill>
            <a:srgbClr val="2DCC92"/>
          </a:solidFill>
        </p:spPr>
        <p:txBody>
          <a:bodyPr vert="horz" wrap="square" lIns="0" tIns="108585" rIns="0" bIns="0" rtlCol="0">
            <a:spAutoFit/>
          </a:bodyPr>
          <a:lstStyle/>
          <a:p>
            <a:pPr marL="287655">
              <a:lnSpc>
                <a:spcPct val="100000"/>
              </a:lnSpc>
              <a:spcBef>
                <a:spcPts val="855"/>
              </a:spcBef>
            </a:pPr>
            <a:r>
              <a:rPr sz="2800" b="1" spc="-5" dirty="0">
                <a:solidFill>
                  <a:srgbClr val="FFFFFF"/>
                </a:solidFill>
                <a:latin typeface="微软雅黑" panose="020B0503020204020204" charset="-122"/>
                <a:ea typeface="微软雅黑" panose="020B0503020204020204" charset="-122"/>
                <a:cs typeface="微软雅黑" panose="020B0503020204020204" charset="-122"/>
              </a:rPr>
              <a:t>解决痛点</a:t>
            </a:r>
          </a:p>
        </p:txBody>
      </p:sp>
      <p:sp>
        <p:nvSpPr>
          <p:cNvPr id="18" name="object 18"/>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9" name="object 19"/>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0" name="object 20"/>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1" name="object 21"/>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2" name="object 22"/>
          <p:cNvSpPr/>
          <p:nvPr/>
        </p:nvSpPr>
        <p:spPr>
          <a:xfrm>
            <a:off x="10893552" y="1065275"/>
            <a:ext cx="1153668" cy="489203"/>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3" name="object 23"/>
          <p:cNvSpPr/>
          <p:nvPr/>
        </p:nvSpPr>
        <p:spPr>
          <a:xfrm>
            <a:off x="4837544" y="2693149"/>
            <a:ext cx="2700426" cy="2692400"/>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24" name="object 24"/>
          <p:cNvSpPr txBox="1"/>
          <p:nvPr/>
        </p:nvSpPr>
        <p:spPr>
          <a:xfrm>
            <a:off x="5831840" y="3693159"/>
            <a:ext cx="711200" cy="1087120"/>
          </a:xfrm>
          <a:prstGeom prst="rect">
            <a:avLst/>
          </a:prstGeom>
        </p:spPr>
        <p:txBody>
          <a:bodyPr vert="horz" wrap="square" lIns="0" tIns="0" rIns="0" bIns="0" rtlCol="0">
            <a:spAutoFit/>
          </a:bodyPr>
          <a:lstStyle/>
          <a:p>
            <a:pPr marL="12700">
              <a:lnSpc>
                <a:spcPct val="100000"/>
              </a:lnSpc>
            </a:pPr>
            <a:r>
              <a:rPr sz="1800" b="1" dirty="0">
                <a:solidFill>
                  <a:srgbClr val="FFFFFF"/>
                </a:solidFill>
                <a:latin typeface="微软雅黑" panose="020B0503020204020204" charset="-122"/>
                <a:ea typeface="微软雅黑" panose="020B0503020204020204" charset="-122"/>
                <a:cs typeface="微软雅黑" panose="020B0503020204020204" charset="-122"/>
              </a:rPr>
              <a:t>消费者</a:t>
            </a:r>
            <a:endParaRPr sz="1800">
              <a:latin typeface="微软雅黑" panose="020B0503020204020204" charset="-122"/>
              <a:ea typeface="微软雅黑" panose="020B0503020204020204" charset="-122"/>
              <a:cs typeface="微软雅黑" panose="020B0503020204020204" charset="-122"/>
            </a:endParaRPr>
          </a:p>
          <a:p>
            <a:pPr marL="88900" marR="80010" algn="just">
              <a:lnSpc>
                <a:spcPct val="110000"/>
              </a:lnSpc>
              <a:spcBef>
                <a:spcPts val="765"/>
              </a:spcBef>
            </a:pPr>
            <a:r>
              <a:rPr sz="1400" dirty="0">
                <a:solidFill>
                  <a:srgbClr val="FFFFFF"/>
                </a:solidFill>
                <a:latin typeface="微软雅黑" panose="020B0503020204020204" charset="-122"/>
                <a:ea typeface="微软雅黑" panose="020B0503020204020204" charset="-122"/>
                <a:cs typeface="微软雅黑" panose="020B0503020204020204" charset="-122"/>
              </a:rPr>
              <a:t>高品质  个性化  便捷</a:t>
            </a:r>
            <a:r>
              <a:rPr sz="1400" spc="5" dirty="0">
                <a:solidFill>
                  <a:srgbClr val="FFFFFF"/>
                </a:solidFill>
                <a:latin typeface="微软雅黑" panose="020B0503020204020204" charset="-122"/>
                <a:ea typeface="微软雅黑" panose="020B0503020204020204" charset="-122"/>
                <a:cs typeface="微软雅黑" panose="020B0503020204020204" charset="-122"/>
              </a:rPr>
              <a:t>性</a:t>
            </a:r>
            <a:endParaRPr sz="1400">
              <a:latin typeface="微软雅黑" panose="020B0503020204020204" charset="-122"/>
              <a:ea typeface="微软雅黑" panose="020B0503020204020204" charset="-122"/>
              <a:cs typeface="微软雅黑" panose="020B0503020204020204" charset="-122"/>
            </a:endParaRPr>
          </a:p>
        </p:txBody>
      </p:sp>
      <p:sp>
        <p:nvSpPr>
          <p:cNvPr id="25" name="object 25"/>
          <p:cNvSpPr txBox="1"/>
          <p:nvPr/>
        </p:nvSpPr>
        <p:spPr>
          <a:xfrm>
            <a:off x="8224837" y="3149600"/>
            <a:ext cx="711200" cy="287020"/>
          </a:xfrm>
          <a:prstGeom prst="rect">
            <a:avLst/>
          </a:prstGeom>
        </p:spPr>
        <p:txBody>
          <a:bodyPr vert="horz" wrap="square" lIns="0" tIns="0" rIns="0" bIns="0" rtlCol="0">
            <a:spAutoFit/>
          </a:bodyPr>
          <a:lstStyle/>
          <a:p>
            <a:pPr marL="12700">
              <a:lnSpc>
                <a:spcPct val="100000"/>
              </a:lnSpc>
            </a:pPr>
            <a:r>
              <a:rPr sz="1800" b="1" dirty="0">
                <a:solidFill>
                  <a:srgbClr val="FA646A"/>
                </a:solidFill>
                <a:latin typeface="微软雅黑" panose="020B0503020204020204" charset="-122"/>
                <a:ea typeface="微软雅黑" panose="020B0503020204020204" charset="-122"/>
                <a:cs typeface="微软雅黑" panose="020B0503020204020204" charset="-122"/>
              </a:rPr>
              <a:t>更优质</a:t>
            </a:r>
          </a:p>
        </p:txBody>
      </p:sp>
      <p:sp>
        <p:nvSpPr>
          <p:cNvPr id="26" name="object 26"/>
          <p:cNvSpPr txBox="1"/>
          <p:nvPr/>
        </p:nvSpPr>
        <p:spPr>
          <a:xfrm>
            <a:off x="8224837" y="3890009"/>
            <a:ext cx="711200" cy="287020"/>
          </a:xfrm>
          <a:prstGeom prst="rect">
            <a:avLst/>
          </a:prstGeom>
        </p:spPr>
        <p:txBody>
          <a:bodyPr vert="horz" wrap="square" lIns="0" tIns="0" rIns="0" bIns="0" rtlCol="0">
            <a:spAutoFit/>
          </a:bodyPr>
          <a:lstStyle/>
          <a:p>
            <a:pPr marL="12700">
              <a:lnSpc>
                <a:spcPct val="100000"/>
              </a:lnSpc>
            </a:pPr>
            <a:r>
              <a:rPr sz="1800" b="1" dirty="0">
                <a:solidFill>
                  <a:srgbClr val="FA646A"/>
                </a:solidFill>
                <a:latin typeface="微软雅黑" panose="020B0503020204020204" charset="-122"/>
                <a:ea typeface="微软雅黑" panose="020B0503020204020204" charset="-122"/>
                <a:cs typeface="微软雅黑" panose="020B0503020204020204" charset="-122"/>
              </a:rPr>
              <a:t>更优惠</a:t>
            </a:r>
          </a:p>
        </p:txBody>
      </p:sp>
      <p:sp>
        <p:nvSpPr>
          <p:cNvPr id="27" name="object 27"/>
          <p:cNvSpPr txBox="1"/>
          <p:nvPr/>
        </p:nvSpPr>
        <p:spPr>
          <a:xfrm>
            <a:off x="8224837" y="4630420"/>
            <a:ext cx="711200" cy="287020"/>
          </a:xfrm>
          <a:prstGeom prst="rect">
            <a:avLst/>
          </a:prstGeom>
        </p:spPr>
        <p:txBody>
          <a:bodyPr vert="horz" wrap="square" lIns="0" tIns="0" rIns="0" bIns="0" rtlCol="0">
            <a:spAutoFit/>
          </a:bodyPr>
          <a:lstStyle/>
          <a:p>
            <a:pPr marL="12700">
              <a:lnSpc>
                <a:spcPct val="100000"/>
              </a:lnSpc>
            </a:pPr>
            <a:r>
              <a:rPr sz="1800" b="1" dirty="0">
                <a:solidFill>
                  <a:srgbClr val="FA646A"/>
                </a:solidFill>
                <a:latin typeface="微软雅黑" panose="020B0503020204020204" charset="-122"/>
                <a:ea typeface="微软雅黑" panose="020B0503020204020204" charset="-122"/>
                <a:cs typeface="微软雅黑" panose="020B0503020204020204" charset="-122"/>
              </a:rPr>
              <a:t>更高效</a:t>
            </a:r>
          </a:p>
        </p:txBody>
      </p:sp>
      <p:sp>
        <p:nvSpPr>
          <p:cNvPr id="28" name="object 28"/>
          <p:cNvSpPr/>
          <p:nvPr/>
        </p:nvSpPr>
        <p:spPr>
          <a:xfrm>
            <a:off x="9527540" y="2616200"/>
            <a:ext cx="202565" cy="202565"/>
          </a:xfrm>
          <a:custGeom>
            <a:avLst/>
            <a:gdLst/>
            <a:ahLst/>
            <a:cxnLst/>
            <a:rect l="l" t="t" r="r" b="b"/>
            <a:pathLst>
              <a:path w="202565" h="202564">
                <a:moveTo>
                  <a:pt x="99440" y="202564"/>
                </a:moveTo>
                <a:lnTo>
                  <a:pt x="60596" y="194220"/>
                </a:lnTo>
                <a:lnTo>
                  <a:pt x="29003" y="171719"/>
                </a:lnTo>
                <a:lnTo>
                  <a:pt x="7768" y="138860"/>
                </a:lnTo>
                <a:lnTo>
                  <a:pt x="0" y="99441"/>
                </a:lnTo>
                <a:lnTo>
                  <a:pt x="7768" y="60596"/>
                </a:lnTo>
                <a:lnTo>
                  <a:pt x="29003" y="29003"/>
                </a:lnTo>
                <a:lnTo>
                  <a:pt x="60596" y="7768"/>
                </a:lnTo>
                <a:lnTo>
                  <a:pt x="99440" y="0"/>
                </a:lnTo>
                <a:lnTo>
                  <a:pt x="138860" y="7768"/>
                </a:lnTo>
                <a:lnTo>
                  <a:pt x="171719" y="29003"/>
                </a:lnTo>
                <a:lnTo>
                  <a:pt x="193032" y="58927"/>
                </a:lnTo>
                <a:lnTo>
                  <a:pt x="143636" y="58927"/>
                </a:lnTo>
                <a:lnTo>
                  <a:pt x="121538" y="81025"/>
                </a:lnTo>
                <a:lnTo>
                  <a:pt x="51561" y="81025"/>
                </a:lnTo>
                <a:lnTo>
                  <a:pt x="47878" y="84708"/>
                </a:lnTo>
                <a:lnTo>
                  <a:pt x="33146" y="95757"/>
                </a:lnTo>
                <a:lnTo>
                  <a:pt x="33146" y="110489"/>
                </a:lnTo>
                <a:lnTo>
                  <a:pt x="81025" y="158369"/>
                </a:lnTo>
                <a:lnTo>
                  <a:pt x="180862" y="158369"/>
                </a:lnTo>
                <a:lnTo>
                  <a:pt x="171719" y="171719"/>
                </a:lnTo>
                <a:lnTo>
                  <a:pt x="138860" y="194220"/>
                </a:lnTo>
                <a:lnTo>
                  <a:pt x="99440" y="202564"/>
                </a:lnTo>
                <a:close/>
              </a:path>
              <a:path w="202565" h="202564">
                <a:moveTo>
                  <a:pt x="180862" y="158369"/>
                </a:moveTo>
                <a:lnTo>
                  <a:pt x="95757" y="158369"/>
                </a:lnTo>
                <a:lnTo>
                  <a:pt x="165734" y="84708"/>
                </a:lnTo>
                <a:lnTo>
                  <a:pt x="169417" y="81025"/>
                </a:lnTo>
                <a:lnTo>
                  <a:pt x="169417" y="77343"/>
                </a:lnTo>
                <a:lnTo>
                  <a:pt x="151002" y="58927"/>
                </a:lnTo>
                <a:lnTo>
                  <a:pt x="193032" y="58927"/>
                </a:lnTo>
                <a:lnTo>
                  <a:pt x="194220" y="60596"/>
                </a:lnTo>
                <a:lnTo>
                  <a:pt x="202564" y="99441"/>
                </a:lnTo>
                <a:lnTo>
                  <a:pt x="194220" y="138860"/>
                </a:lnTo>
                <a:lnTo>
                  <a:pt x="180862" y="158369"/>
                </a:lnTo>
                <a:close/>
              </a:path>
              <a:path w="202565" h="202564">
                <a:moveTo>
                  <a:pt x="88391" y="114173"/>
                </a:moveTo>
                <a:lnTo>
                  <a:pt x="58927" y="84708"/>
                </a:lnTo>
                <a:lnTo>
                  <a:pt x="55244" y="84708"/>
                </a:lnTo>
                <a:lnTo>
                  <a:pt x="55244" y="81025"/>
                </a:lnTo>
                <a:lnTo>
                  <a:pt x="121538" y="81025"/>
                </a:lnTo>
                <a:lnTo>
                  <a:pt x="88391" y="114173"/>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9" name="object 29"/>
          <p:cNvSpPr/>
          <p:nvPr/>
        </p:nvSpPr>
        <p:spPr>
          <a:xfrm>
            <a:off x="9527540" y="3946525"/>
            <a:ext cx="202565" cy="202565"/>
          </a:xfrm>
          <a:custGeom>
            <a:avLst/>
            <a:gdLst/>
            <a:ahLst/>
            <a:cxnLst/>
            <a:rect l="l" t="t" r="r" b="b"/>
            <a:pathLst>
              <a:path w="202565" h="202564">
                <a:moveTo>
                  <a:pt x="99440" y="202564"/>
                </a:moveTo>
                <a:lnTo>
                  <a:pt x="60596" y="194220"/>
                </a:lnTo>
                <a:lnTo>
                  <a:pt x="29003" y="171719"/>
                </a:lnTo>
                <a:lnTo>
                  <a:pt x="7768" y="138860"/>
                </a:lnTo>
                <a:lnTo>
                  <a:pt x="0" y="99440"/>
                </a:lnTo>
                <a:lnTo>
                  <a:pt x="7768" y="60596"/>
                </a:lnTo>
                <a:lnTo>
                  <a:pt x="29003" y="29003"/>
                </a:lnTo>
                <a:lnTo>
                  <a:pt x="60596" y="7768"/>
                </a:lnTo>
                <a:lnTo>
                  <a:pt x="99440" y="0"/>
                </a:lnTo>
                <a:lnTo>
                  <a:pt x="138860" y="7768"/>
                </a:lnTo>
                <a:lnTo>
                  <a:pt x="171719" y="29003"/>
                </a:lnTo>
                <a:lnTo>
                  <a:pt x="193032" y="58927"/>
                </a:lnTo>
                <a:lnTo>
                  <a:pt x="143636" y="58927"/>
                </a:lnTo>
                <a:lnTo>
                  <a:pt x="121538" y="81025"/>
                </a:lnTo>
                <a:lnTo>
                  <a:pt x="51561" y="81025"/>
                </a:lnTo>
                <a:lnTo>
                  <a:pt x="47878" y="84709"/>
                </a:lnTo>
                <a:lnTo>
                  <a:pt x="33146" y="95758"/>
                </a:lnTo>
                <a:lnTo>
                  <a:pt x="33146" y="110489"/>
                </a:lnTo>
                <a:lnTo>
                  <a:pt x="81025" y="158369"/>
                </a:lnTo>
                <a:lnTo>
                  <a:pt x="180862" y="158369"/>
                </a:lnTo>
                <a:lnTo>
                  <a:pt x="171719" y="171719"/>
                </a:lnTo>
                <a:lnTo>
                  <a:pt x="138860" y="194220"/>
                </a:lnTo>
                <a:lnTo>
                  <a:pt x="99440" y="202564"/>
                </a:lnTo>
                <a:close/>
              </a:path>
              <a:path w="202565" h="202564">
                <a:moveTo>
                  <a:pt x="180862" y="158369"/>
                </a:moveTo>
                <a:lnTo>
                  <a:pt x="95757" y="158369"/>
                </a:lnTo>
                <a:lnTo>
                  <a:pt x="165734" y="84709"/>
                </a:lnTo>
                <a:lnTo>
                  <a:pt x="169417" y="81025"/>
                </a:lnTo>
                <a:lnTo>
                  <a:pt x="169417" y="77342"/>
                </a:lnTo>
                <a:lnTo>
                  <a:pt x="151002" y="58927"/>
                </a:lnTo>
                <a:lnTo>
                  <a:pt x="193032" y="58927"/>
                </a:lnTo>
                <a:lnTo>
                  <a:pt x="194220" y="60596"/>
                </a:lnTo>
                <a:lnTo>
                  <a:pt x="202564" y="99440"/>
                </a:lnTo>
                <a:lnTo>
                  <a:pt x="194220" y="138860"/>
                </a:lnTo>
                <a:lnTo>
                  <a:pt x="180862" y="158369"/>
                </a:lnTo>
                <a:close/>
              </a:path>
              <a:path w="202565" h="202564">
                <a:moveTo>
                  <a:pt x="88391" y="114173"/>
                </a:moveTo>
                <a:lnTo>
                  <a:pt x="58927" y="84709"/>
                </a:lnTo>
                <a:lnTo>
                  <a:pt x="55244" y="84709"/>
                </a:lnTo>
                <a:lnTo>
                  <a:pt x="55244" y="81025"/>
                </a:lnTo>
                <a:lnTo>
                  <a:pt x="121538" y="81025"/>
                </a:lnTo>
                <a:lnTo>
                  <a:pt x="88391" y="114173"/>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0" name="object 30"/>
          <p:cNvSpPr txBox="1"/>
          <p:nvPr/>
        </p:nvSpPr>
        <p:spPr>
          <a:xfrm>
            <a:off x="9962103" y="3937634"/>
            <a:ext cx="1553845" cy="215265"/>
          </a:xfrm>
          <a:prstGeom prst="rect">
            <a:avLst/>
          </a:prstGeom>
        </p:spPr>
        <p:txBody>
          <a:bodyPr vert="horz" wrap="square" lIns="0" tIns="0" rIns="0" bIns="0" rtlCol="0">
            <a:spAutoFit/>
          </a:bodyPr>
          <a:lstStyle/>
          <a:p>
            <a:pPr marL="12700" algn="ctr">
              <a:lnSpc>
                <a:spcPct val="100000"/>
              </a:lnSpc>
            </a:pPr>
            <a:r>
              <a:rPr sz="1400" b="1" dirty="0">
                <a:solidFill>
                  <a:srgbClr val="FFFFFF"/>
                </a:solidFill>
                <a:latin typeface="微软雅黑" panose="020B0503020204020204" charset="-122"/>
                <a:ea typeface="微软雅黑" panose="020B0503020204020204" charset="-122"/>
                <a:cs typeface="微软雅黑" panose="020B0503020204020204" charset="-122"/>
              </a:rPr>
              <a:t>流量互通</a:t>
            </a:r>
            <a:r>
              <a:rPr sz="1400" b="1" spc="315" dirty="0">
                <a:solidFill>
                  <a:srgbClr val="FFFFFF"/>
                </a:solidFill>
                <a:latin typeface="微软雅黑" panose="020B0503020204020204" charset="-122"/>
                <a:ea typeface="微软雅黑" panose="020B0503020204020204" charset="-122"/>
                <a:cs typeface="微软雅黑" panose="020B0503020204020204" charset="-122"/>
              </a:rPr>
              <a:t> </a:t>
            </a:r>
            <a:r>
              <a:rPr sz="1400" b="1" dirty="0">
                <a:solidFill>
                  <a:srgbClr val="FFFFFF"/>
                </a:solidFill>
                <a:latin typeface="微软雅黑" panose="020B0503020204020204" charset="-122"/>
                <a:ea typeface="微软雅黑" panose="020B0503020204020204" charset="-122"/>
                <a:cs typeface="微软雅黑" panose="020B0503020204020204" charset="-122"/>
              </a:rPr>
              <a:t>资源共享</a:t>
            </a:r>
            <a:endParaRPr sz="1400">
              <a:latin typeface="微软雅黑" panose="020B0503020204020204" charset="-122"/>
              <a:ea typeface="微软雅黑" panose="020B0503020204020204" charset="-122"/>
              <a:cs typeface="微软雅黑" panose="020B0503020204020204" charset="-122"/>
            </a:endParaRPr>
          </a:p>
        </p:txBody>
      </p:sp>
      <p:sp>
        <p:nvSpPr>
          <p:cNvPr id="31" name="object 31"/>
          <p:cNvSpPr/>
          <p:nvPr/>
        </p:nvSpPr>
        <p:spPr>
          <a:xfrm>
            <a:off x="9527540" y="5310822"/>
            <a:ext cx="202565" cy="202565"/>
          </a:xfrm>
          <a:custGeom>
            <a:avLst/>
            <a:gdLst/>
            <a:ahLst/>
            <a:cxnLst/>
            <a:rect l="l" t="t" r="r" b="b"/>
            <a:pathLst>
              <a:path w="202565" h="202564">
                <a:moveTo>
                  <a:pt x="99440" y="202564"/>
                </a:moveTo>
                <a:lnTo>
                  <a:pt x="60596" y="194220"/>
                </a:lnTo>
                <a:lnTo>
                  <a:pt x="29003" y="171719"/>
                </a:lnTo>
                <a:lnTo>
                  <a:pt x="7768" y="138860"/>
                </a:lnTo>
                <a:lnTo>
                  <a:pt x="0" y="99440"/>
                </a:lnTo>
                <a:lnTo>
                  <a:pt x="7768" y="60596"/>
                </a:lnTo>
                <a:lnTo>
                  <a:pt x="29003" y="29003"/>
                </a:lnTo>
                <a:lnTo>
                  <a:pt x="60596" y="7768"/>
                </a:lnTo>
                <a:lnTo>
                  <a:pt x="99440" y="0"/>
                </a:lnTo>
                <a:lnTo>
                  <a:pt x="138860" y="7768"/>
                </a:lnTo>
                <a:lnTo>
                  <a:pt x="171719" y="29003"/>
                </a:lnTo>
                <a:lnTo>
                  <a:pt x="193032" y="58927"/>
                </a:lnTo>
                <a:lnTo>
                  <a:pt x="143636" y="58927"/>
                </a:lnTo>
                <a:lnTo>
                  <a:pt x="121538" y="81025"/>
                </a:lnTo>
                <a:lnTo>
                  <a:pt x="51561" y="81025"/>
                </a:lnTo>
                <a:lnTo>
                  <a:pt x="47878" y="84709"/>
                </a:lnTo>
                <a:lnTo>
                  <a:pt x="33146" y="95757"/>
                </a:lnTo>
                <a:lnTo>
                  <a:pt x="33146" y="110489"/>
                </a:lnTo>
                <a:lnTo>
                  <a:pt x="81025" y="158368"/>
                </a:lnTo>
                <a:lnTo>
                  <a:pt x="180862" y="158368"/>
                </a:lnTo>
                <a:lnTo>
                  <a:pt x="171719" y="171719"/>
                </a:lnTo>
                <a:lnTo>
                  <a:pt x="138860" y="194220"/>
                </a:lnTo>
                <a:lnTo>
                  <a:pt x="99440" y="202564"/>
                </a:lnTo>
                <a:close/>
              </a:path>
              <a:path w="202565" h="202564">
                <a:moveTo>
                  <a:pt x="180862" y="158368"/>
                </a:moveTo>
                <a:lnTo>
                  <a:pt x="95757" y="158368"/>
                </a:lnTo>
                <a:lnTo>
                  <a:pt x="165734" y="84709"/>
                </a:lnTo>
                <a:lnTo>
                  <a:pt x="169417" y="81025"/>
                </a:lnTo>
                <a:lnTo>
                  <a:pt x="169417" y="77342"/>
                </a:lnTo>
                <a:lnTo>
                  <a:pt x="151002" y="58927"/>
                </a:lnTo>
                <a:lnTo>
                  <a:pt x="193032" y="58927"/>
                </a:lnTo>
                <a:lnTo>
                  <a:pt x="194220" y="60596"/>
                </a:lnTo>
                <a:lnTo>
                  <a:pt x="202564" y="99440"/>
                </a:lnTo>
                <a:lnTo>
                  <a:pt x="194220" y="138860"/>
                </a:lnTo>
                <a:lnTo>
                  <a:pt x="180862" y="158368"/>
                </a:lnTo>
                <a:close/>
              </a:path>
              <a:path w="202565" h="202564">
                <a:moveTo>
                  <a:pt x="88391" y="114173"/>
                </a:moveTo>
                <a:lnTo>
                  <a:pt x="58927" y="84709"/>
                </a:lnTo>
                <a:lnTo>
                  <a:pt x="55244" y="84709"/>
                </a:lnTo>
                <a:lnTo>
                  <a:pt x="55244" y="81025"/>
                </a:lnTo>
                <a:lnTo>
                  <a:pt x="121538" y="81025"/>
                </a:lnTo>
                <a:lnTo>
                  <a:pt x="88391" y="114173"/>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2" name="object 32"/>
          <p:cNvSpPr/>
          <p:nvPr/>
        </p:nvSpPr>
        <p:spPr>
          <a:xfrm>
            <a:off x="1559242" y="2903854"/>
            <a:ext cx="477520" cy="446405"/>
          </a:xfrm>
          <a:custGeom>
            <a:avLst/>
            <a:gdLst/>
            <a:ahLst/>
            <a:cxnLst/>
            <a:rect l="l" t="t" r="r" b="b"/>
            <a:pathLst>
              <a:path w="477519" h="446404">
                <a:moveTo>
                  <a:pt x="210451" y="406717"/>
                </a:moveTo>
                <a:lnTo>
                  <a:pt x="191007" y="406717"/>
                </a:lnTo>
                <a:lnTo>
                  <a:pt x="191007" y="237947"/>
                </a:lnTo>
                <a:lnTo>
                  <a:pt x="210451" y="237947"/>
                </a:lnTo>
                <a:lnTo>
                  <a:pt x="210451" y="406717"/>
                </a:lnTo>
                <a:close/>
              </a:path>
              <a:path w="477519" h="446404">
                <a:moveTo>
                  <a:pt x="237299" y="325907"/>
                </a:moveTo>
                <a:lnTo>
                  <a:pt x="230581" y="318935"/>
                </a:lnTo>
                <a:lnTo>
                  <a:pt x="301142" y="245465"/>
                </a:lnTo>
                <a:lnTo>
                  <a:pt x="308876" y="251536"/>
                </a:lnTo>
                <a:lnTo>
                  <a:pt x="237299" y="325907"/>
                </a:lnTo>
                <a:close/>
              </a:path>
              <a:path w="477519" h="446404">
                <a:moveTo>
                  <a:pt x="76403" y="406717"/>
                </a:moveTo>
                <a:lnTo>
                  <a:pt x="47840" y="406717"/>
                </a:lnTo>
                <a:lnTo>
                  <a:pt x="47840" y="247967"/>
                </a:lnTo>
                <a:lnTo>
                  <a:pt x="76403" y="247967"/>
                </a:lnTo>
                <a:lnTo>
                  <a:pt x="76403" y="406717"/>
                </a:lnTo>
                <a:close/>
              </a:path>
              <a:path w="477519" h="446404">
                <a:moveTo>
                  <a:pt x="439318" y="406717"/>
                </a:moveTo>
                <a:lnTo>
                  <a:pt x="410756" y="406717"/>
                </a:lnTo>
                <a:lnTo>
                  <a:pt x="410756" y="247967"/>
                </a:lnTo>
                <a:lnTo>
                  <a:pt x="439318" y="247967"/>
                </a:lnTo>
                <a:lnTo>
                  <a:pt x="439318" y="406717"/>
                </a:lnTo>
                <a:close/>
              </a:path>
              <a:path w="477519" h="446404">
                <a:moveTo>
                  <a:pt x="246938" y="375615"/>
                </a:moveTo>
                <a:lnTo>
                  <a:pt x="240055" y="368452"/>
                </a:lnTo>
                <a:lnTo>
                  <a:pt x="354825" y="249212"/>
                </a:lnTo>
                <a:lnTo>
                  <a:pt x="361708" y="256184"/>
                </a:lnTo>
                <a:lnTo>
                  <a:pt x="246938" y="375615"/>
                </a:lnTo>
                <a:close/>
              </a:path>
              <a:path w="477519" h="446404">
                <a:moveTo>
                  <a:pt x="162610" y="377748"/>
                </a:moveTo>
                <a:lnTo>
                  <a:pt x="143852" y="377748"/>
                </a:lnTo>
                <a:lnTo>
                  <a:pt x="136118" y="369709"/>
                </a:lnTo>
                <a:lnTo>
                  <a:pt x="136118" y="353974"/>
                </a:lnTo>
                <a:lnTo>
                  <a:pt x="139039" y="348792"/>
                </a:lnTo>
                <a:lnTo>
                  <a:pt x="143344" y="345579"/>
                </a:lnTo>
                <a:lnTo>
                  <a:pt x="143344" y="284975"/>
                </a:lnTo>
                <a:lnTo>
                  <a:pt x="139039" y="281927"/>
                </a:lnTo>
                <a:lnTo>
                  <a:pt x="136118" y="276567"/>
                </a:lnTo>
                <a:lnTo>
                  <a:pt x="136118" y="260832"/>
                </a:lnTo>
                <a:lnTo>
                  <a:pt x="143852" y="252971"/>
                </a:lnTo>
                <a:lnTo>
                  <a:pt x="162610" y="252971"/>
                </a:lnTo>
                <a:lnTo>
                  <a:pt x="170357" y="260832"/>
                </a:lnTo>
                <a:lnTo>
                  <a:pt x="170357" y="276923"/>
                </a:lnTo>
                <a:lnTo>
                  <a:pt x="167093" y="282460"/>
                </a:lnTo>
                <a:lnTo>
                  <a:pt x="162445" y="285686"/>
                </a:lnTo>
                <a:lnTo>
                  <a:pt x="162445" y="345033"/>
                </a:lnTo>
                <a:lnTo>
                  <a:pt x="167093" y="348081"/>
                </a:lnTo>
                <a:lnTo>
                  <a:pt x="170357" y="353618"/>
                </a:lnTo>
                <a:lnTo>
                  <a:pt x="170357" y="369709"/>
                </a:lnTo>
                <a:lnTo>
                  <a:pt x="162610" y="377748"/>
                </a:lnTo>
                <a:close/>
              </a:path>
              <a:path w="477519" h="446404">
                <a:moveTo>
                  <a:pt x="313702" y="375615"/>
                </a:moveTo>
                <a:lnTo>
                  <a:pt x="306984" y="368452"/>
                </a:lnTo>
                <a:lnTo>
                  <a:pt x="377545" y="294982"/>
                </a:lnTo>
                <a:lnTo>
                  <a:pt x="385279" y="301244"/>
                </a:lnTo>
                <a:lnTo>
                  <a:pt x="313702" y="375615"/>
                </a:lnTo>
                <a:close/>
              </a:path>
              <a:path w="477519" h="446404">
                <a:moveTo>
                  <a:pt x="458419" y="446405"/>
                </a:moveTo>
                <a:lnTo>
                  <a:pt x="19100" y="446405"/>
                </a:lnTo>
                <a:lnTo>
                  <a:pt x="11690" y="444837"/>
                </a:lnTo>
                <a:lnTo>
                  <a:pt x="5616" y="440570"/>
                </a:lnTo>
                <a:lnTo>
                  <a:pt x="1509" y="434258"/>
                </a:lnTo>
                <a:lnTo>
                  <a:pt x="0" y="426554"/>
                </a:lnTo>
                <a:lnTo>
                  <a:pt x="1509" y="418783"/>
                </a:lnTo>
                <a:lnTo>
                  <a:pt x="5616" y="412483"/>
                </a:lnTo>
                <a:lnTo>
                  <a:pt x="11690" y="408259"/>
                </a:lnTo>
                <a:lnTo>
                  <a:pt x="19100" y="406717"/>
                </a:lnTo>
                <a:lnTo>
                  <a:pt x="458419" y="406717"/>
                </a:lnTo>
                <a:lnTo>
                  <a:pt x="465834" y="408259"/>
                </a:lnTo>
                <a:lnTo>
                  <a:pt x="471908" y="412483"/>
                </a:lnTo>
                <a:lnTo>
                  <a:pt x="476012" y="418783"/>
                </a:lnTo>
                <a:lnTo>
                  <a:pt x="477519" y="426554"/>
                </a:lnTo>
                <a:lnTo>
                  <a:pt x="476012" y="434258"/>
                </a:lnTo>
                <a:lnTo>
                  <a:pt x="471908" y="440570"/>
                </a:lnTo>
                <a:lnTo>
                  <a:pt x="465834" y="444837"/>
                </a:lnTo>
                <a:lnTo>
                  <a:pt x="458419" y="446405"/>
                </a:lnTo>
                <a:close/>
              </a:path>
              <a:path w="477519" h="446404">
                <a:moveTo>
                  <a:pt x="468058" y="188429"/>
                </a:moveTo>
                <a:lnTo>
                  <a:pt x="9639" y="188429"/>
                </a:lnTo>
                <a:lnTo>
                  <a:pt x="9639" y="178422"/>
                </a:lnTo>
                <a:lnTo>
                  <a:pt x="468058" y="178422"/>
                </a:lnTo>
                <a:lnTo>
                  <a:pt x="468058" y="188429"/>
                </a:lnTo>
                <a:close/>
              </a:path>
              <a:path w="477519" h="446404">
                <a:moveTo>
                  <a:pt x="46634" y="226504"/>
                </a:moveTo>
                <a:lnTo>
                  <a:pt x="33377" y="223546"/>
                </a:lnTo>
                <a:lnTo>
                  <a:pt x="22412" y="215444"/>
                </a:lnTo>
                <a:lnTo>
                  <a:pt x="14737" y="203353"/>
                </a:lnTo>
                <a:lnTo>
                  <a:pt x="11353" y="188429"/>
                </a:lnTo>
                <a:lnTo>
                  <a:pt x="81914" y="188429"/>
                </a:lnTo>
                <a:lnTo>
                  <a:pt x="78431" y="203353"/>
                </a:lnTo>
                <a:lnTo>
                  <a:pt x="70723" y="215444"/>
                </a:lnTo>
                <a:lnTo>
                  <a:pt x="59790" y="223546"/>
                </a:lnTo>
                <a:lnTo>
                  <a:pt x="46634" y="226504"/>
                </a:lnTo>
                <a:close/>
              </a:path>
              <a:path w="477519" h="446404">
                <a:moveTo>
                  <a:pt x="123723" y="226504"/>
                </a:moveTo>
                <a:lnTo>
                  <a:pt x="110567" y="223546"/>
                </a:lnTo>
                <a:lnTo>
                  <a:pt x="99636" y="215444"/>
                </a:lnTo>
                <a:lnTo>
                  <a:pt x="91931" y="203353"/>
                </a:lnTo>
                <a:lnTo>
                  <a:pt x="88455" y="188429"/>
                </a:lnTo>
                <a:lnTo>
                  <a:pt x="159003" y="188429"/>
                </a:lnTo>
                <a:lnTo>
                  <a:pt x="155620" y="203353"/>
                </a:lnTo>
                <a:lnTo>
                  <a:pt x="147945" y="215444"/>
                </a:lnTo>
                <a:lnTo>
                  <a:pt x="136979" y="223546"/>
                </a:lnTo>
                <a:lnTo>
                  <a:pt x="123723" y="226504"/>
                </a:lnTo>
                <a:close/>
              </a:path>
              <a:path w="477519" h="446404">
                <a:moveTo>
                  <a:pt x="200990" y="226504"/>
                </a:moveTo>
                <a:lnTo>
                  <a:pt x="187833" y="223546"/>
                </a:lnTo>
                <a:lnTo>
                  <a:pt x="176901" y="215444"/>
                </a:lnTo>
                <a:lnTo>
                  <a:pt x="169193" y="203353"/>
                </a:lnTo>
                <a:lnTo>
                  <a:pt x="165709" y="188429"/>
                </a:lnTo>
                <a:lnTo>
                  <a:pt x="236270" y="188429"/>
                </a:lnTo>
                <a:lnTo>
                  <a:pt x="232887" y="203353"/>
                </a:lnTo>
                <a:lnTo>
                  <a:pt x="225212" y="215444"/>
                </a:lnTo>
                <a:lnTo>
                  <a:pt x="214246" y="223546"/>
                </a:lnTo>
                <a:lnTo>
                  <a:pt x="200990" y="226504"/>
                </a:lnTo>
                <a:close/>
              </a:path>
              <a:path w="477519" h="446404">
                <a:moveTo>
                  <a:pt x="278256" y="226504"/>
                </a:moveTo>
                <a:lnTo>
                  <a:pt x="265000" y="223546"/>
                </a:lnTo>
                <a:lnTo>
                  <a:pt x="254034" y="215444"/>
                </a:lnTo>
                <a:lnTo>
                  <a:pt x="246360" y="203353"/>
                </a:lnTo>
                <a:lnTo>
                  <a:pt x="242976" y="188429"/>
                </a:lnTo>
                <a:lnTo>
                  <a:pt x="313524" y="188429"/>
                </a:lnTo>
                <a:lnTo>
                  <a:pt x="310073" y="203353"/>
                </a:lnTo>
                <a:lnTo>
                  <a:pt x="302410" y="215444"/>
                </a:lnTo>
                <a:lnTo>
                  <a:pt x="291488" y="223546"/>
                </a:lnTo>
                <a:lnTo>
                  <a:pt x="278256" y="226504"/>
                </a:lnTo>
                <a:close/>
              </a:path>
              <a:path w="477519" h="446404">
                <a:moveTo>
                  <a:pt x="355511" y="226504"/>
                </a:moveTo>
                <a:lnTo>
                  <a:pt x="342262" y="223546"/>
                </a:lnTo>
                <a:lnTo>
                  <a:pt x="331300" y="215444"/>
                </a:lnTo>
                <a:lnTo>
                  <a:pt x="323626" y="203353"/>
                </a:lnTo>
                <a:lnTo>
                  <a:pt x="320243" y="188429"/>
                </a:lnTo>
                <a:lnTo>
                  <a:pt x="390791" y="188429"/>
                </a:lnTo>
                <a:lnTo>
                  <a:pt x="387315" y="203353"/>
                </a:lnTo>
                <a:lnTo>
                  <a:pt x="379609" y="215444"/>
                </a:lnTo>
                <a:lnTo>
                  <a:pt x="368674" y="223546"/>
                </a:lnTo>
                <a:lnTo>
                  <a:pt x="355511" y="226504"/>
                </a:lnTo>
                <a:close/>
              </a:path>
              <a:path w="477519" h="446404">
                <a:moveTo>
                  <a:pt x="432612" y="226504"/>
                </a:moveTo>
                <a:lnTo>
                  <a:pt x="419449" y="223546"/>
                </a:lnTo>
                <a:lnTo>
                  <a:pt x="408514" y="215444"/>
                </a:lnTo>
                <a:lnTo>
                  <a:pt x="400808" y="203353"/>
                </a:lnTo>
                <a:lnTo>
                  <a:pt x="397332" y="188429"/>
                </a:lnTo>
                <a:lnTo>
                  <a:pt x="467880" y="188429"/>
                </a:lnTo>
                <a:lnTo>
                  <a:pt x="464498" y="203353"/>
                </a:lnTo>
                <a:lnTo>
                  <a:pt x="456828" y="215444"/>
                </a:lnTo>
                <a:lnTo>
                  <a:pt x="445867" y="223546"/>
                </a:lnTo>
                <a:lnTo>
                  <a:pt x="432612" y="226504"/>
                </a:lnTo>
                <a:close/>
              </a:path>
              <a:path w="477519" h="446404">
                <a:moveTo>
                  <a:pt x="468058" y="168579"/>
                </a:moveTo>
                <a:lnTo>
                  <a:pt x="9639" y="168579"/>
                </a:lnTo>
                <a:lnTo>
                  <a:pt x="53860" y="29679"/>
                </a:lnTo>
                <a:lnTo>
                  <a:pt x="423837" y="29679"/>
                </a:lnTo>
                <a:lnTo>
                  <a:pt x="426966" y="39509"/>
                </a:lnTo>
                <a:lnTo>
                  <a:pt x="97053" y="39509"/>
                </a:lnTo>
                <a:lnTo>
                  <a:pt x="68313" y="158572"/>
                </a:lnTo>
                <a:lnTo>
                  <a:pt x="464872" y="158572"/>
                </a:lnTo>
                <a:lnTo>
                  <a:pt x="468058" y="168579"/>
                </a:lnTo>
                <a:close/>
              </a:path>
              <a:path w="477519" h="446404">
                <a:moveTo>
                  <a:pt x="144894" y="158572"/>
                </a:moveTo>
                <a:lnTo>
                  <a:pt x="87591" y="158572"/>
                </a:lnTo>
                <a:lnTo>
                  <a:pt x="116154" y="39509"/>
                </a:lnTo>
                <a:lnTo>
                  <a:pt x="162610" y="39509"/>
                </a:lnTo>
                <a:lnTo>
                  <a:pt x="144894" y="158572"/>
                </a:lnTo>
                <a:close/>
              </a:path>
              <a:path w="477519" h="446404">
                <a:moveTo>
                  <a:pt x="229209" y="158572"/>
                </a:moveTo>
                <a:lnTo>
                  <a:pt x="163817" y="158572"/>
                </a:lnTo>
                <a:lnTo>
                  <a:pt x="181711" y="39509"/>
                </a:lnTo>
                <a:lnTo>
                  <a:pt x="229209" y="39509"/>
                </a:lnTo>
                <a:lnTo>
                  <a:pt x="229209" y="158572"/>
                </a:lnTo>
                <a:close/>
              </a:path>
              <a:path w="477519" h="446404">
                <a:moveTo>
                  <a:pt x="315252" y="158572"/>
                </a:moveTo>
                <a:lnTo>
                  <a:pt x="248310" y="158572"/>
                </a:lnTo>
                <a:lnTo>
                  <a:pt x="248310" y="39509"/>
                </a:lnTo>
                <a:lnTo>
                  <a:pt x="297522" y="39509"/>
                </a:lnTo>
                <a:lnTo>
                  <a:pt x="315252" y="158572"/>
                </a:lnTo>
                <a:close/>
              </a:path>
              <a:path w="477519" h="446404">
                <a:moveTo>
                  <a:pt x="391655" y="158572"/>
                </a:moveTo>
                <a:lnTo>
                  <a:pt x="334352" y="158572"/>
                </a:lnTo>
                <a:lnTo>
                  <a:pt x="316623" y="39509"/>
                </a:lnTo>
                <a:lnTo>
                  <a:pt x="362915" y="39509"/>
                </a:lnTo>
                <a:lnTo>
                  <a:pt x="391655" y="158572"/>
                </a:lnTo>
                <a:close/>
              </a:path>
              <a:path w="477519" h="446404">
                <a:moveTo>
                  <a:pt x="464872" y="158572"/>
                </a:moveTo>
                <a:lnTo>
                  <a:pt x="410756" y="158572"/>
                </a:lnTo>
                <a:lnTo>
                  <a:pt x="382015" y="39509"/>
                </a:lnTo>
                <a:lnTo>
                  <a:pt x="426966" y="39509"/>
                </a:lnTo>
                <a:lnTo>
                  <a:pt x="464872" y="158572"/>
                </a:lnTo>
                <a:close/>
              </a:path>
              <a:path w="477519" h="446404">
                <a:moveTo>
                  <a:pt x="429856" y="19659"/>
                </a:moveTo>
                <a:lnTo>
                  <a:pt x="47840" y="19659"/>
                </a:lnTo>
                <a:lnTo>
                  <a:pt x="47840" y="0"/>
                </a:lnTo>
                <a:lnTo>
                  <a:pt x="429856" y="0"/>
                </a:lnTo>
                <a:lnTo>
                  <a:pt x="429856" y="19659"/>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3" name="object 33"/>
          <p:cNvSpPr txBox="1"/>
          <p:nvPr/>
        </p:nvSpPr>
        <p:spPr>
          <a:xfrm>
            <a:off x="2549207" y="2474595"/>
            <a:ext cx="2077085" cy="1184275"/>
          </a:xfrm>
          <a:prstGeom prst="rect">
            <a:avLst/>
          </a:prstGeom>
        </p:spPr>
        <p:txBody>
          <a:bodyPr vert="horz" wrap="square" lIns="0" tIns="0" rIns="0" bIns="0" rtlCol="0">
            <a:spAutoFit/>
          </a:bodyPr>
          <a:lstStyle/>
          <a:p>
            <a:pPr marL="22860">
              <a:lnSpc>
                <a:spcPct val="100000"/>
              </a:lnSpc>
            </a:pPr>
            <a:r>
              <a:rPr sz="1800" b="1" dirty="0">
                <a:solidFill>
                  <a:srgbClr val="2DCC92"/>
                </a:solidFill>
                <a:latin typeface="微软雅黑" panose="020B0503020204020204" charset="-122"/>
                <a:ea typeface="微软雅黑" panose="020B0503020204020204" charset="-122"/>
                <a:cs typeface="微软雅黑" panose="020B0503020204020204" charset="-122"/>
              </a:rPr>
              <a:t>品牌门店</a:t>
            </a:r>
            <a:endParaRPr sz="1800">
              <a:latin typeface="微软雅黑" panose="020B0503020204020204" charset="-122"/>
              <a:ea typeface="微软雅黑" panose="020B0503020204020204" charset="-122"/>
              <a:cs typeface="微软雅黑" panose="020B0503020204020204" charset="-122"/>
            </a:endParaRPr>
          </a:p>
          <a:p>
            <a:pPr marL="12700">
              <a:lnSpc>
                <a:spcPct val="100000"/>
              </a:lnSpc>
              <a:spcBef>
                <a:spcPts val="1025"/>
              </a:spcBef>
            </a:pPr>
            <a:r>
              <a:rPr sz="1400" dirty="0">
                <a:solidFill>
                  <a:srgbClr val="808080"/>
                </a:solidFill>
                <a:latin typeface="微软雅黑" panose="020B0503020204020204" charset="-122"/>
                <a:ea typeface="微软雅黑" panose="020B0503020204020204" charset="-122"/>
                <a:cs typeface="微软雅黑" panose="020B0503020204020204" charset="-122"/>
              </a:rPr>
              <a:t>·</a:t>
            </a:r>
            <a:r>
              <a:rPr sz="1400" spc="-100" dirty="0">
                <a:solidFill>
                  <a:srgbClr val="808080"/>
                </a:solidFill>
                <a:latin typeface="微软雅黑" panose="020B0503020204020204" charset="-122"/>
                <a:ea typeface="微软雅黑" panose="020B0503020204020204" charset="-122"/>
                <a:cs typeface="微软雅黑" panose="020B0503020204020204" charset="-122"/>
              </a:rPr>
              <a:t> </a:t>
            </a:r>
            <a:r>
              <a:rPr sz="1400" dirty="0">
                <a:solidFill>
                  <a:srgbClr val="808080"/>
                </a:solidFill>
                <a:latin typeface="微软雅黑" panose="020B0503020204020204" charset="-122"/>
                <a:ea typeface="微软雅黑" panose="020B0503020204020204" charset="-122"/>
                <a:cs typeface="微软雅黑" panose="020B0503020204020204" charset="-122"/>
              </a:rPr>
              <a:t>客流减少、转化降低</a:t>
            </a:r>
            <a:endParaRPr sz="1400">
              <a:latin typeface="微软雅黑" panose="020B0503020204020204" charset="-122"/>
              <a:ea typeface="微软雅黑" panose="020B0503020204020204" charset="-122"/>
              <a:cs typeface="微软雅黑" panose="020B0503020204020204" charset="-122"/>
            </a:endParaRPr>
          </a:p>
          <a:p>
            <a:pPr marL="12700">
              <a:lnSpc>
                <a:spcPct val="100000"/>
              </a:lnSpc>
              <a:spcBef>
                <a:spcPts val="500"/>
              </a:spcBef>
            </a:pPr>
            <a:r>
              <a:rPr sz="1400" dirty="0">
                <a:solidFill>
                  <a:srgbClr val="808080"/>
                </a:solidFill>
                <a:latin typeface="微软雅黑" panose="020B0503020204020204" charset="-122"/>
                <a:ea typeface="微软雅黑" panose="020B0503020204020204" charset="-122"/>
                <a:cs typeface="微软雅黑" panose="020B0503020204020204" charset="-122"/>
              </a:rPr>
              <a:t>·</a:t>
            </a:r>
            <a:r>
              <a:rPr sz="1400" spc="-100" dirty="0">
                <a:solidFill>
                  <a:srgbClr val="808080"/>
                </a:solidFill>
                <a:latin typeface="微软雅黑" panose="020B0503020204020204" charset="-122"/>
                <a:ea typeface="微软雅黑" panose="020B0503020204020204" charset="-122"/>
                <a:cs typeface="微软雅黑" panose="020B0503020204020204" charset="-122"/>
              </a:rPr>
              <a:t> </a:t>
            </a:r>
            <a:r>
              <a:rPr sz="1400" dirty="0">
                <a:solidFill>
                  <a:srgbClr val="808080"/>
                </a:solidFill>
                <a:latin typeface="微软雅黑" panose="020B0503020204020204" charset="-122"/>
                <a:ea typeface="微软雅黑" panose="020B0503020204020204" charset="-122"/>
                <a:cs typeface="微软雅黑" panose="020B0503020204020204" charset="-122"/>
              </a:rPr>
              <a:t>跨界合作难、运营效率低</a:t>
            </a:r>
            <a:endParaRPr sz="1400">
              <a:latin typeface="微软雅黑" panose="020B0503020204020204" charset="-122"/>
              <a:ea typeface="微软雅黑" panose="020B0503020204020204" charset="-122"/>
              <a:cs typeface="微软雅黑" panose="020B0503020204020204" charset="-122"/>
            </a:endParaRPr>
          </a:p>
          <a:p>
            <a:pPr marL="12700">
              <a:lnSpc>
                <a:spcPct val="100000"/>
              </a:lnSpc>
              <a:spcBef>
                <a:spcPts val="500"/>
              </a:spcBef>
            </a:pPr>
            <a:r>
              <a:rPr sz="1400" dirty="0">
                <a:solidFill>
                  <a:srgbClr val="808080"/>
                </a:solidFill>
                <a:latin typeface="微软雅黑" panose="020B0503020204020204" charset="-122"/>
                <a:ea typeface="微软雅黑" panose="020B0503020204020204" charset="-122"/>
                <a:cs typeface="微软雅黑" panose="020B0503020204020204" charset="-122"/>
              </a:rPr>
              <a:t>·</a:t>
            </a:r>
            <a:r>
              <a:rPr sz="1400" spc="-100" dirty="0">
                <a:solidFill>
                  <a:srgbClr val="808080"/>
                </a:solidFill>
                <a:latin typeface="微软雅黑" panose="020B0503020204020204" charset="-122"/>
                <a:ea typeface="微软雅黑" panose="020B0503020204020204" charset="-122"/>
                <a:cs typeface="微软雅黑" panose="020B0503020204020204" charset="-122"/>
              </a:rPr>
              <a:t> </a:t>
            </a:r>
            <a:r>
              <a:rPr sz="1400" dirty="0">
                <a:solidFill>
                  <a:srgbClr val="808080"/>
                </a:solidFill>
                <a:latin typeface="微软雅黑" panose="020B0503020204020204" charset="-122"/>
                <a:ea typeface="微软雅黑" panose="020B0503020204020204" charset="-122"/>
                <a:cs typeface="微软雅黑" panose="020B0503020204020204" charset="-122"/>
              </a:rPr>
              <a:t>数字化运营水平程度低</a:t>
            </a:r>
            <a:endParaRPr sz="1400">
              <a:latin typeface="微软雅黑" panose="020B0503020204020204" charset="-122"/>
              <a:ea typeface="微软雅黑" panose="020B0503020204020204" charset="-122"/>
              <a:cs typeface="微软雅黑" panose="020B0503020204020204" charset="-122"/>
            </a:endParaRPr>
          </a:p>
        </p:txBody>
      </p:sp>
      <p:sp>
        <p:nvSpPr>
          <p:cNvPr id="34" name="object 34"/>
          <p:cNvSpPr txBox="1"/>
          <p:nvPr/>
        </p:nvSpPr>
        <p:spPr>
          <a:xfrm>
            <a:off x="2549207" y="4387215"/>
            <a:ext cx="2254885" cy="1184275"/>
          </a:xfrm>
          <a:prstGeom prst="rect">
            <a:avLst/>
          </a:prstGeom>
        </p:spPr>
        <p:txBody>
          <a:bodyPr vert="horz" wrap="square" lIns="0" tIns="0" rIns="0" bIns="0" rtlCol="0">
            <a:spAutoFit/>
          </a:bodyPr>
          <a:lstStyle/>
          <a:p>
            <a:pPr marL="22860">
              <a:lnSpc>
                <a:spcPct val="100000"/>
              </a:lnSpc>
            </a:pPr>
            <a:r>
              <a:rPr sz="1800" b="1" dirty="0">
                <a:solidFill>
                  <a:srgbClr val="85BAFF"/>
                </a:solidFill>
                <a:latin typeface="微软雅黑" panose="020B0503020204020204" charset="-122"/>
                <a:ea typeface="微软雅黑" panose="020B0503020204020204" charset="-122"/>
                <a:cs typeface="微软雅黑" panose="020B0503020204020204" charset="-122"/>
              </a:rPr>
              <a:t>电商平台</a:t>
            </a:r>
            <a:endParaRPr sz="1800">
              <a:latin typeface="微软雅黑" panose="020B0503020204020204" charset="-122"/>
              <a:ea typeface="微软雅黑" panose="020B0503020204020204" charset="-122"/>
              <a:cs typeface="微软雅黑" panose="020B0503020204020204" charset="-122"/>
            </a:endParaRPr>
          </a:p>
          <a:p>
            <a:pPr marL="12700">
              <a:lnSpc>
                <a:spcPct val="100000"/>
              </a:lnSpc>
              <a:spcBef>
                <a:spcPts val="1025"/>
              </a:spcBef>
            </a:pPr>
            <a:r>
              <a:rPr sz="1400" dirty="0">
                <a:solidFill>
                  <a:srgbClr val="808080"/>
                </a:solidFill>
                <a:latin typeface="微软雅黑" panose="020B0503020204020204" charset="-122"/>
                <a:ea typeface="微软雅黑" panose="020B0503020204020204" charset="-122"/>
                <a:cs typeface="微软雅黑" panose="020B0503020204020204" charset="-122"/>
              </a:rPr>
              <a:t>·</a:t>
            </a:r>
            <a:r>
              <a:rPr sz="1400" spc="-100" dirty="0">
                <a:solidFill>
                  <a:srgbClr val="808080"/>
                </a:solidFill>
                <a:latin typeface="微软雅黑" panose="020B0503020204020204" charset="-122"/>
                <a:ea typeface="微软雅黑" panose="020B0503020204020204" charset="-122"/>
                <a:cs typeface="微软雅黑" panose="020B0503020204020204" charset="-122"/>
              </a:rPr>
              <a:t> </a:t>
            </a:r>
            <a:r>
              <a:rPr sz="1400" dirty="0">
                <a:solidFill>
                  <a:srgbClr val="808080"/>
                </a:solidFill>
                <a:latin typeface="微软雅黑" panose="020B0503020204020204" charset="-122"/>
                <a:ea typeface="微软雅黑" panose="020B0503020204020204" charset="-122"/>
                <a:cs typeface="微软雅黑" panose="020B0503020204020204" charset="-122"/>
              </a:rPr>
              <a:t>产品质量良莠不齐</a:t>
            </a:r>
            <a:endParaRPr sz="1400">
              <a:latin typeface="微软雅黑" panose="020B0503020204020204" charset="-122"/>
              <a:ea typeface="微软雅黑" panose="020B0503020204020204" charset="-122"/>
              <a:cs typeface="微软雅黑" panose="020B0503020204020204" charset="-122"/>
            </a:endParaRPr>
          </a:p>
          <a:p>
            <a:pPr marL="12700">
              <a:lnSpc>
                <a:spcPct val="100000"/>
              </a:lnSpc>
              <a:spcBef>
                <a:spcPts val="500"/>
              </a:spcBef>
            </a:pPr>
            <a:r>
              <a:rPr sz="1400" dirty="0">
                <a:solidFill>
                  <a:srgbClr val="808080"/>
                </a:solidFill>
                <a:latin typeface="微软雅黑" panose="020B0503020204020204" charset="-122"/>
                <a:ea typeface="微软雅黑" panose="020B0503020204020204" charset="-122"/>
                <a:cs typeface="微软雅黑" panose="020B0503020204020204" charset="-122"/>
              </a:rPr>
              <a:t>·</a:t>
            </a:r>
            <a:r>
              <a:rPr sz="1400" spc="-100" dirty="0">
                <a:solidFill>
                  <a:srgbClr val="808080"/>
                </a:solidFill>
                <a:latin typeface="微软雅黑" panose="020B0503020204020204" charset="-122"/>
                <a:ea typeface="微软雅黑" panose="020B0503020204020204" charset="-122"/>
                <a:cs typeface="微软雅黑" panose="020B0503020204020204" charset="-122"/>
              </a:rPr>
              <a:t> </a:t>
            </a:r>
            <a:r>
              <a:rPr sz="1400" dirty="0">
                <a:solidFill>
                  <a:srgbClr val="808080"/>
                </a:solidFill>
                <a:latin typeface="微软雅黑" panose="020B0503020204020204" charset="-122"/>
                <a:ea typeface="微软雅黑" panose="020B0503020204020204" charset="-122"/>
                <a:cs typeface="微软雅黑" panose="020B0503020204020204" charset="-122"/>
              </a:rPr>
              <a:t>选择过剩，无（少）服务</a:t>
            </a:r>
            <a:endParaRPr sz="1400">
              <a:latin typeface="微软雅黑" panose="020B0503020204020204" charset="-122"/>
              <a:ea typeface="微软雅黑" panose="020B0503020204020204" charset="-122"/>
              <a:cs typeface="微软雅黑" panose="020B0503020204020204" charset="-122"/>
            </a:endParaRPr>
          </a:p>
          <a:p>
            <a:pPr marL="12700">
              <a:lnSpc>
                <a:spcPct val="100000"/>
              </a:lnSpc>
              <a:spcBef>
                <a:spcPts val="500"/>
              </a:spcBef>
            </a:pPr>
            <a:r>
              <a:rPr sz="1400" dirty="0">
                <a:solidFill>
                  <a:srgbClr val="808080"/>
                </a:solidFill>
                <a:latin typeface="微软雅黑" panose="020B0503020204020204" charset="-122"/>
                <a:ea typeface="微软雅黑" panose="020B0503020204020204" charset="-122"/>
                <a:cs typeface="微软雅黑" panose="020B0503020204020204" charset="-122"/>
              </a:rPr>
              <a:t>·</a:t>
            </a:r>
            <a:r>
              <a:rPr sz="1400" spc="-100" dirty="0">
                <a:solidFill>
                  <a:srgbClr val="808080"/>
                </a:solidFill>
                <a:latin typeface="微软雅黑" panose="020B0503020204020204" charset="-122"/>
                <a:ea typeface="微软雅黑" panose="020B0503020204020204" charset="-122"/>
                <a:cs typeface="微软雅黑" panose="020B0503020204020204" charset="-122"/>
              </a:rPr>
              <a:t> </a:t>
            </a:r>
            <a:r>
              <a:rPr sz="1400" dirty="0">
                <a:solidFill>
                  <a:srgbClr val="808080"/>
                </a:solidFill>
                <a:latin typeface="微软雅黑" panose="020B0503020204020204" charset="-122"/>
                <a:ea typeface="微软雅黑" panose="020B0503020204020204" charset="-122"/>
                <a:cs typeface="微软雅黑" panose="020B0503020204020204" charset="-122"/>
              </a:rPr>
              <a:t>体验欠缺，售后服务效率低</a:t>
            </a:r>
            <a:endParaRPr sz="1400">
              <a:latin typeface="微软雅黑" panose="020B0503020204020204" charset="-122"/>
              <a:ea typeface="微软雅黑" panose="020B0503020204020204" charset="-122"/>
              <a:cs typeface="微软雅黑" panose="020B0503020204020204" charset="-122"/>
            </a:endParaRPr>
          </a:p>
        </p:txBody>
      </p:sp>
      <p:sp>
        <p:nvSpPr>
          <p:cNvPr id="35" name="object 35"/>
          <p:cNvSpPr/>
          <p:nvPr/>
        </p:nvSpPr>
        <p:spPr>
          <a:xfrm>
            <a:off x="1553844" y="4769484"/>
            <a:ext cx="488315" cy="474980"/>
          </a:xfrm>
          <a:custGeom>
            <a:avLst/>
            <a:gdLst/>
            <a:ahLst/>
            <a:cxnLst/>
            <a:rect l="l" t="t" r="r" b="b"/>
            <a:pathLst>
              <a:path w="488314" h="474979">
                <a:moveTo>
                  <a:pt x="439559" y="363842"/>
                </a:moveTo>
                <a:lnTo>
                  <a:pt x="48755" y="363842"/>
                </a:lnTo>
                <a:lnTo>
                  <a:pt x="29778" y="359876"/>
                </a:lnTo>
                <a:lnTo>
                  <a:pt x="14281" y="349061"/>
                </a:lnTo>
                <a:lnTo>
                  <a:pt x="3831" y="333018"/>
                </a:lnTo>
                <a:lnTo>
                  <a:pt x="0" y="313372"/>
                </a:lnTo>
                <a:lnTo>
                  <a:pt x="0" y="50469"/>
                </a:lnTo>
                <a:lnTo>
                  <a:pt x="3831" y="30823"/>
                </a:lnTo>
                <a:lnTo>
                  <a:pt x="14281" y="14781"/>
                </a:lnTo>
                <a:lnTo>
                  <a:pt x="29778" y="3965"/>
                </a:lnTo>
                <a:lnTo>
                  <a:pt x="48755" y="0"/>
                </a:lnTo>
                <a:lnTo>
                  <a:pt x="439559" y="0"/>
                </a:lnTo>
                <a:lnTo>
                  <a:pt x="458536" y="3965"/>
                </a:lnTo>
                <a:lnTo>
                  <a:pt x="474033" y="14781"/>
                </a:lnTo>
                <a:lnTo>
                  <a:pt x="477459" y="20040"/>
                </a:lnTo>
                <a:lnTo>
                  <a:pt x="48755" y="20040"/>
                </a:lnTo>
                <a:lnTo>
                  <a:pt x="37360" y="22437"/>
                </a:lnTo>
                <a:lnTo>
                  <a:pt x="28078" y="28968"/>
                </a:lnTo>
                <a:lnTo>
                  <a:pt x="21832" y="38642"/>
                </a:lnTo>
                <a:lnTo>
                  <a:pt x="19545" y="50469"/>
                </a:lnTo>
                <a:lnTo>
                  <a:pt x="19545" y="313372"/>
                </a:lnTo>
                <a:lnTo>
                  <a:pt x="21832" y="325171"/>
                </a:lnTo>
                <a:lnTo>
                  <a:pt x="28078" y="334784"/>
                </a:lnTo>
                <a:lnTo>
                  <a:pt x="37360" y="341254"/>
                </a:lnTo>
                <a:lnTo>
                  <a:pt x="48755" y="343623"/>
                </a:lnTo>
                <a:lnTo>
                  <a:pt x="477575" y="343623"/>
                </a:lnTo>
                <a:lnTo>
                  <a:pt x="474033" y="349061"/>
                </a:lnTo>
                <a:lnTo>
                  <a:pt x="458536" y="359876"/>
                </a:lnTo>
                <a:lnTo>
                  <a:pt x="439559" y="363842"/>
                </a:lnTo>
                <a:close/>
              </a:path>
              <a:path w="488314" h="474979">
                <a:moveTo>
                  <a:pt x="477575" y="343623"/>
                </a:moveTo>
                <a:lnTo>
                  <a:pt x="439559" y="343623"/>
                </a:lnTo>
                <a:lnTo>
                  <a:pt x="450954" y="341254"/>
                </a:lnTo>
                <a:lnTo>
                  <a:pt x="460236" y="334784"/>
                </a:lnTo>
                <a:lnTo>
                  <a:pt x="466482" y="325171"/>
                </a:lnTo>
                <a:lnTo>
                  <a:pt x="468769" y="313372"/>
                </a:lnTo>
                <a:lnTo>
                  <a:pt x="468769" y="50469"/>
                </a:lnTo>
                <a:lnTo>
                  <a:pt x="466482" y="38642"/>
                </a:lnTo>
                <a:lnTo>
                  <a:pt x="460236" y="28968"/>
                </a:lnTo>
                <a:lnTo>
                  <a:pt x="450954" y="22437"/>
                </a:lnTo>
                <a:lnTo>
                  <a:pt x="439559" y="20040"/>
                </a:lnTo>
                <a:lnTo>
                  <a:pt x="477459" y="20040"/>
                </a:lnTo>
                <a:lnTo>
                  <a:pt x="484483" y="30823"/>
                </a:lnTo>
                <a:lnTo>
                  <a:pt x="488315" y="50469"/>
                </a:lnTo>
                <a:lnTo>
                  <a:pt x="488315" y="313372"/>
                </a:lnTo>
                <a:lnTo>
                  <a:pt x="484483" y="333018"/>
                </a:lnTo>
                <a:lnTo>
                  <a:pt x="477575" y="343623"/>
                </a:lnTo>
                <a:close/>
              </a:path>
              <a:path w="488314" h="474979">
                <a:moveTo>
                  <a:pt x="137833" y="90919"/>
                </a:moveTo>
                <a:lnTo>
                  <a:pt x="58623" y="90919"/>
                </a:lnTo>
                <a:lnTo>
                  <a:pt x="58623" y="60490"/>
                </a:lnTo>
                <a:lnTo>
                  <a:pt x="126923" y="60490"/>
                </a:lnTo>
                <a:lnTo>
                  <a:pt x="137833" y="90919"/>
                </a:lnTo>
                <a:close/>
              </a:path>
              <a:path w="488314" h="474979">
                <a:moveTo>
                  <a:pt x="302780" y="121157"/>
                </a:moveTo>
                <a:lnTo>
                  <a:pt x="107378" y="121157"/>
                </a:lnTo>
                <a:lnTo>
                  <a:pt x="107310" y="118059"/>
                </a:lnTo>
                <a:lnTo>
                  <a:pt x="102273" y="90919"/>
                </a:lnTo>
                <a:lnTo>
                  <a:pt x="316865" y="90919"/>
                </a:lnTo>
                <a:lnTo>
                  <a:pt x="302780" y="118059"/>
                </a:lnTo>
                <a:lnTo>
                  <a:pt x="302780" y="121157"/>
                </a:lnTo>
                <a:close/>
              </a:path>
              <a:path w="488314" h="474979">
                <a:moveTo>
                  <a:pt x="248729" y="222275"/>
                </a:moveTo>
                <a:lnTo>
                  <a:pt x="126923" y="222275"/>
                </a:lnTo>
                <a:lnTo>
                  <a:pt x="107911" y="121157"/>
                </a:lnTo>
                <a:lnTo>
                  <a:pt x="137299" y="121157"/>
                </a:lnTo>
                <a:lnTo>
                  <a:pt x="141008" y="141376"/>
                </a:lnTo>
                <a:lnTo>
                  <a:pt x="253834" y="141376"/>
                </a:lnTo>
                <a:lnTo>
                  <a:pt x="253834" y="155955"/>
                </a:lnTo>
                <a:lnTo>
                  <a:pt x="283138" y="155955"/>
                </a:lnTo>
                <a:lnTo>
                  <a:pt x="274915" y="171805"/>
                </a:lnTo>
                <a:lnTo>
                  <a:pt x="146812" y="171805"/>
                </a:lnTo>
                <a:lnTo>
                  <a:pt x="150507" y="192036"/>
                </a:lnTo>
                <a:lnTo>
                  <a:pt x="264418" y="192036"/>
                </a:lnTo>
                <a:lnTo>
                  <a:pt x="248729" y="222275"/>
                </a:lnTo>
                <a:close/>
              </a:path>
              <a:path w="488314" h="474979">
                <a:moveTo>
                  <a:pt x="283138" y="155955"/>
                </a:moveTo>
                <a:lnTo>
                  <a:pt x="253834" y="155955"/>
                </a:lnTo>
                <a:lnTo>
                  <a:pt x="271792" y="121157"/>
                </a:lnTo>
                <a:lnTo>
                  <a:pt x="301193" y="121157"/>
                </a:lnTo>
                <a:lnTo>
                  <a:pt x="283138" y="155955"/>
                </a:lnTo>
                <a:close/>
              </a:path>
              <a:path w="488314" h="474979">
                <a:moveTo>
                  <a:pt x="339394" y="252704"/>
                </a:moveTo>
                <a:lnTo>
                  <a:pt x="321792" y="160324"/>
                </a:lnTo>
                <a:lnTo>
                  <a:pt x="405930" y="208978"/>
                </a:lnTo>
                <a:lnTo>
                  <a:pt x="380580" y="224459"/>
                </a:lnTo>
                <a:lnTo>
                  <a:pt x="387651" y="234848"/>
                </a:lnTo>
                <a:lnTo>
                  <a:pt x="363689" y="234848"/>
                </a:lnTo>
                <a:lnTo>
                  <a:pt x="339394" y="252704"/>
                </a:lnTo>
                <a:close/>
              </a:path>
              <a:path w="488314" h="474979">
                <a:moveTo>
                  <a:pt x="264418" y="192036"/>
                </a:moveTo>
                <a:lnTo>
                  <a:pt x="235178" y="192036"/>
                </a:lnTo>
                <a:lnTo>
                  <a:pt x="245567" y="171805"/>
                </a:lnTo>
                <a:lnTo>
                  <a:pt x="274915" y="171805"/>
                </a:lnTo>
                <a:lnTo>
                  <a:pt x="264418" y="192036"/>
                </a:lnTo>
                <a:close/>
              </a:path>
              <a:path w="488314" h="474979">
                <a:moveTo>
                  <a:pt x="389915" y="273113"/>
                </a:moveTo>
                <a:lnTo>
                  <a:pt x="363689" y="234848"/>
                </a:lnTo>
                <a:lnTo>
                  <a:pt x="387651" y="234848"/>
                </a:lnTo>
                <a:lnTo>
                  <a:pt x="405752" y="261442"/>
                </a:lnTo>
                <a:lnTo>
                  <a:pt x="389915" y="273113"/>
                </a:lnTo>
                <a:close/>
              </a:path>
              <a:path w="488314" h="474979">
                <a:moveTo>
                  <a:pt x="145224" y="286778"/>
                </a:moveTo>
                <a:lnTo>
                  <a:pt x="135527" y="284733"/>
                </a:lnTo>
                <a:lnTo>
                  <a:pt x="127579" y="279166"/>
                </a:lnTo>
                <a:lnTo>
                  <a:pt x="122205" y="270935"/>
                </a:lnTo>
                <a:lnTo>
                  <a:pt x="120230" y="260896"/>
                </a:lnTo>
                <a:lnTo>
                  <a:pt x="122205" y="250783"/>
                </a:lnTo>
                <a:lnTo>
                  <a:pt x="127579" y="242565"/>
                </a:lnTo>
                <a:lnTo>
                  <a:pt x="135527" y="237044"/>
                </a:lnTo>
                <a:lnTo>
                  <a:pt x="145224" y="235026"/>
                </a:lnTo>
                <a:lnTo>
                  <a:pt x="155024" y="237044"/>
                </a:lnTo>
                <a:lnTo>
                  <a:pt x="163025" y="242565"/>
                </a:lnTo>
                <a:lnTo>
                  <a:pt x="168418" y="250783"/>
                </a:lnTo>
                <a:lnTo>
                  <a:pt x="170395" y="260896"/>
                </a:lnTo>
                <a:lnTo>
                  <a:pt x="168418" y="270935"/>
                </a:lnTo>
                <a:lnTo>
                  <a:pt x="163025" y="279166"/>
                </a:lnTo>
                <a:lnTo>
                  <a:pt x="155024" y="284733"/>
                </a:lnTo>
                <a:lnTo>
                  <a:pt x="145224" y="286778"/>
                </a:lnTo>
                <a:close/>
              </a:path>
              <a:path w="488314" h="474979">
                <a:moveTo>
                  <a:pt x="233248" y="286778"/>
                </a:moveTo>
                <a:lnTo>
                  <a:pt x="223474" y="284733"/>
                </a:lnTo>
                <a:lnTo>
                  <a:pt x="215530" y="279166"/>
                </a:lnTo>
                <a:lnTo>
                  <a:pt x="210193" y="270935"/>
                </a:lnTo>
                <a:lnTo>
                  <a:pt x="208241" y="260896"/>
                </a:lnTo>
                <a:lnTo>
                  <a:pt x="210193" y="250783"/>
                </a:lnTo>
                <a:lnTo>
                  <a:pt x="215530" y="242565"/>
                </a:lnTo>
                <a:lnTo>
                  <a:pt x="223474" y="237044"/>
                </a:lnTo>
                <a:lnTo>
                  <a:pt x="233248" y="235026"/>
                </a:lnTo>
                <a:lnTo>
                  <a:pt x="242945" y="237044"/>
                </a:lnTo>
                <a:lnTo>
                  <a:pt x="250893" y="242565"/>
                </a:lnTo>
                <a:lnTo>
                  <a:pt x="256267" y="250783"/>
                </a:lnTo>
                <a:lnTo>
                  <a:pt x="258241" y="260896"/>
                </a:lnTo>
                <a:lnTo>
                  <a:pt x="256267" y="270935"/>
                </a:lnTo>
                <a:lnTo>
                  <a:pt x="250893" y="279166"/>
                </a:lnTo>
                <a:lnTo>
                  <a:pt x="242945" y="284733"/>
                </a:lnTo>
                <a:lnTo>
                  <a:pt x="233248" y="286778"/>
                </a:lnTo>
                <a:close/>
              </a:path>
              <a:path w="488314" h="474979">
                <a:moveTo>
                  <a:pt x="312635" y="424510"/>
                </a:moveTo>
                <a:lnTo>
                  <a:pt x="175856" y="424510"/>
                </a:lnTo>
                <a:lnTo>
                  <a:pt x="175856" y="384060"/>
                </a:lnTo>
                <a:lnTo>
                  <a:pt x="312635" y="384060"/>
                </a:lnTo>
                <a:lnTo>
                  <a:pt x="312635" y="424510"/>
                </a:lnTo>
                <a:close/>
              </a:path>
              <a:path w="488314" h="474979">
                <a:moveTo>
                  <a:pt x="380936" y="474979"/>
                </a:moveTo>
                <a:lnTo>
                  <a:pt x="107378" y="474979"/>
                </a:lnTo>
                <a:lnTo>
                  <a:pt x="111213" y="455333"/>
                </a:lnTo>
                <a:lnTo>
                  <a:pt x="121681" y="439291"/>
                </a:lnTo>
                <a:lnTo>
                  <a:pt x="137232" y="428475"/>
                </a:lnTo>
                <a:lnTo>
                  <a:pt x="156311" y="424510"/>
                </a:lnTo>
                <a:lnTo>
                  <a:pt x="332168" y="424510"/>
                </a:lnTo>
                <a:lnTo>
                  <a:pt x="351152" y="428475"/>
                </a:lnTo>
                <a:lnTo>
                  <a:pt x="366653" y="439291"/>
                </a:lnTo>
                <a:lnTo>
                  <a:pt x="377104" y="455333"/>
                </a:lnTo>
                <a:lnTo>
                  <a:pt x="380936" y="474979"/>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6" name="object 36"/>
          <p:cNvSpPr/>
          <p:nvPr/>
        </p:nvSpPr>
        <p:spPr>
          <a:xfrm>
            <a:off x="9302495" y="4826508"/>
            <a:ext cx="2520950" cy="948055"/>
          </a:xfrm>
          <a:custGeom>
            <a:avLst/>
            <a:gdLst/>
            <a:ahLst/>
            <a:cxnLst/>
            <a:rect l="l" t="t" r="r" b="b"/>
            <a:pathLst>
              <a:path w="2520950" h="948054">
                <a:moveTo>
                  <a:pt x="2362200" y="947927"/>
                </a:moveTo>
                <a:lnTo>
                  <a:pt x="156972" y="947927"/>
                </a:lnTo>
                <a:lnTo>
                  <a:pt x="107335" y="939689"/>
                </a:lnTo>
                <a:lnTo>
                  <a:pt x="64174" y="917148"/>
                </a:lnTo>
                <a:lnTo>
                  <a:pt x="30133" y="882875"/>
                </a:lnTo>
                <a:lnTo>
                  <a:pt x="7860" y="839446"/>
                </a:lnTo>
                <a:lnTo>
                  <a:pt x="0" y="789431"/>
                </a:lnTo>
                <a:lnTo>
                  <a:pt x="0" y="158495"/>
                </a:lnTo>
                <a:lnTo>
                  <a:pt x="7860" y="108360"/>
                </a:lnTo>
                <a:lnTo>
                  <a:pt x="30133" y="64869"/>
                </a:lnTo>
                <a:lnTo>
                  <a:pt x="64174" y="30597"/>
                </a:lnTo>
                <a:lnTo>
                  <a:pt x="107335" y="8116"/>
                </a:lnTo>
                <a:lnTo>
                  <a:pt x="156972" y="0"/>
                </a:lnTo>
                <a:lnTo>
                  <a:pt x="2362200" y="0"/>
                </a:lnTo>
                <a:lnTo>
                  <a:pt x="2412031" y="8116"/>
                </a:lnTo>
                <a:lnTo>
                  <a:pt x="2455369" y="30597"/>
                </a:lnTo>
                <a:lnTo>
                  <a:pt x="2489641" y="64869"/>
                </a:lnTo>
                <a:lnTo>
                  <a:pt x="2512274" y="108360"/>
                </a:lnTo>
                <a:lnTo>
                  <a:pt x="2520696" y="158495"/>
                </a:lnTo>
                <a:lnTo>
                  <a:pt x="2520696" y="789431"/>
                </a:lnTo>
                <a:lnTo>
                  <a:pt x="2512274" y="839446"/>
                </a:lnTo>
                <a:lnTo>
                  <a:pt x="2489641" y="882875"/>
                </a:lnTo>
                <a:lnTo>
                  <a:pt x="2455369" y="917148"/>
                </a:lnTo>
                <a:lnTo>
                  <a:pt x="2412031" y="939689"/>
                </a:lnTo>
                <a:lnTo>
                  <a:pt x="2362200" y="947927"/>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7" name="object 37"/>
          <p:cNvSpPr/>
          <p:nvPr/>
        </p:nvSpPr>
        <p:spPr>
          <a:xfrm>
            <a:off x="9527540" y="5260022"/>
            <a:ext cx="202565" cy="202565"/>
          </a:xfrm>
          <a:custGeom>
            <a:avLst/>
            <a:gdLst/>
            <a:ahLst/>
            <a:cxnLst/>
            <a:rect l="l" t="t" r="r" b="b"/>
            <a:pathLst>
              <a:path w="202565" h="202564">
                <a:moveTo>
                  <a:pt x="99440" y="202564"/>
                </a:moveTo>
                <a:lnTo>
                  <a:pt x="60596" y="194220"/>
                </a:lnTo>
                <a:lnTo>
                  <a:pt x="29003" y="171719"/>
                </a:lnTo>
                <a:lnTo>
                  <a:pt x="7768" y="138860"/>
                </a:lnTo>
                <a:lnTo>
                  <a:pt x="0" y="99440"/>
                </a:lnTo>
                <a:lnTo>
                  <a:pt x="7768" y="60596"/>
                </a:lnTo>
                <a:lnTo>
                  <a:pt x="29003" y="29003"/>
                </a:lnTo>
                <a:lnTo>
                  <a:pt x="60596" y="7768"/>
                </a:lnTo>
                <a:lnTo>
                  <a:pt x="99440" y="0"/>
                </a:lnTo>
                <a:lnTo>
                  <a:pt x="138860" y="7768"/>
                </a:lnTo>
                <a:lnTo>
                  <a:pt x="171719" y="29003"/>
                </a:lnTo>
                <a:lnTo>
                  <a:pt x="193032" y="58927"/>
                </a:lnTo>
                <a:lnTo>
                  <a:pt x="143636" y="58927"/>
                </a:lnTo>
                <a:lnTo>
                  <a:pt x="121538" y="81025"/>
                </a:lnTo>
                <a:lnTo>
                  <a:pt x="51561" y="81025"/>
                </a:lnTo>
                <a:lnTo>
                  <a:pt x="47878" y="84709"/>
                </a:lnTo>
                <a:lnTo>
                  <a:pt x="33146" y="95757"/>
                </a:lnTo>
                <a:lnTo>
                  <a:pt x="33146" y="110489"/>
                </a:lnTo>
                <a:lnTo>
                  <a:pt x="81025" y="158368"/>
                </a:lnTo>
                <a:lnTo>
                  <a:pt x="180862" y="158368"/>
                </a:lnTo>
                <a:lnTo>
                  <a:pt x="171719" y="171719"/>
                </a:lnTo>
                <a:lnTo>
                  <a:pt x="138860" y="194220"/>
                </a:lnTo>
                <a:lnTo>
                  <a:pt x="99440" y="202564"/>
                </a:lnTo>
                <a:close/>
              </a:path>
              <a:path w="202565" h="202564">
                <a:moveTo>
                  <a:pt x="180862" y="158368"/>
                </a:moveTo>
                <a:lnTo>
                  <a:pt x="95757" y="158368"/>
                </a:lnTo>
                <a:lnTo>
                  <a:pt x="165734" y="84709"/>
                </a:lnTo>
                <a:lnTo>
                  <a:pt x="169417" y="81025"/>
                </a:lnTo>
                <a:lnTo>
                  <a:pt x="169417" y="77342"/>
                </a:lnTo>
                <a:lnTo>
                  <a:pt x="151002" y="58927"/>
                </a:lnTo>
                <a:lnTo>
                  <a:pt x="193032" y="58927"/>
                </a:lnTo>
                <a:lnTo>
                  <a:pt x="194220" y="60596"/>
                </a:lnTo>
                <a:lnTo>
                  <a:pt x="202564" y="99440"/>
                </a:lnTo>
                <a:lnTo>
                  <a:pt x="194220" y="138860"/>
                </a:lnTo>
                <a:lnTo>
                  <a:pt x="180862" y="158368"/>
                </a:lnTo>
                <a:close/>
              </a:path>
              <a:path w="202565" h="202564">
                <a:moveTo>
                  <a:pt x="88391" y="114173"/>
                </a:moveTo>
                <a:lnTo>
                  <a:pt x="58927" y="84709"/>
                </a:lnTo>
                <a:lnTo>
                  <a:pt x="55244" y="84709"/>
                </a:lnTo>
                <a:lnTo>
                  <a:pt x="55244" y="81025"/>
                </a:lnTo>
                <a:lnTo>
                  <a:pt x="121538" y="81025"/>
                </a:lnTo>
                <a:lnTo>
                  <a:pt x="88391" y="114173"/>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8" name="object 38"/>
          <p:cNvSpPr txBox="1"/>
          <p:nvPr/>
        </p:nvSpPr>
        <p:spPr>
          <a:xfrm>
            <a:off x="9925908" y="5239702"/>
            <a:ext cx="1626235" cy="215265"/>
          </a:xfrm>
          <a:prstGeom prst="rect">
            <a:avLst/>
          </a:prstGeom>
        </p:spPr>
        <p:txBody>
          <a:bodyPr vert="horz" wrap="square" lIns="0" tIns="0" rIns="0" bIns="0" rtlCol="0">
            <a:spAutoFit/>
          </a:bodyPr>
          <a:lstStyle/>
          <a:p>
            <a:pPr marL="12700" algn="ctr">
              <a:lnSpc>
                <a:spcPct val="100000"/>
              </a:lnSpc>
            </a:pPr>
            <a:r>
              <a:rPr lang="zh-CN" sz="1400" b="1" dirty="0">
                <a:solidFill>
                  <a:srgbClr val="FFFFFF"/>
                </a:solidFill>
                <a:latin typeface="微软雅黑" panose="020B0503020204020204" charset="-122"/>
                <a:ea typeface="微软雅黑" panose="020B0503020204020204" charset="-122"/>
                <a:cs typeface="微软雅黑" panose="020B0503020204020204" charset="-122"/>
              </a:rPr>
              <a:t>婴童产业大生态融合</a:t>
            </a:r>
          </a:p>
        </p:txBody>
      </p:sp>
      <p:sp>
        <p:nvSpPr>
          <p:cNvPr id="39" name="object 39"/>
          <p:cNvSpPr/>
          <p:nvPr/>
        </p:nvSpPr>
        <p:spPr>
          <a:xfrm>
            <a:off x="9302495" y="2353055"/>
            <a:ext cx="2520950" cy="946785"/>
          </a:xfrm>
          <a:custGeom>
            <a:avLst/>
            <a:gdLst/>
            <a:ahLst/>
            <a:cxnLst/>
            <a:rect l="l" t="t" r="r" b="b"/>
            <a:pathLst>
              <a:path w="2520950" h="946785">
                <a:moveTo>
                  <a:pt x="2362200" y="946404"/>
                </a:moveTo>
                <a:lnTo>
                  <a:pt x="156972" y="946404"/>
                </a:lnTo>
                <a:lnTo>
                  <a:pt x="107335" y="938665"/>
                </a:lnTo>
                <a:lnTo>
                  <a:pt x="64174" y="916453"/>
                </a:lnTo>
                <a:lnTo>
                  <a:pt x="30133" y="882412"/>
                </a:lnTo>
                <a:lnTo>
                  <a:pt x="7860" y="839189"/>
                </a:lnTo>
                <a:lnTo>
                  <a:pt x="0" y="789432"/>
                </a:lnTo>
                <a:lnTo>
                  <a:pt x="0" y="156972"/>
                </a:lnTo>
                <a:lnTo>
                  <a:pt x="7860" y="107335"/>
                </a:lnTo>
                <a:lnTo>
                  <a:pt x="30133" y="64174"/>
                </a:lnTo>
                <a:lnTo>
                  <a:pt x="64174" y="30133"/>
                </a:lnTo>
                <a:lnTo>
                  <a:pt x="107335" y="7860"/>
                </a:lnTo>
                <a:lnTo>
                  <a:pt x="156972" y="0"/>
                </a:lnTo>
                <a:lnTo>
                  <a:pt x="2362200" y="0"/>
                </a:lnTo>
                <a:lnTo>
                  <a:pt x="2412031" y="7860"/>
                </a:lnTo>
                <a:lnTo>
                  <a:pt x="2455369" y="30133"/>
                </a:lnTo>
                <a:lnTo>
                  <a:pt x="2489641" y="64174"/>
                </a:lnTo>
                <a:lnTo>
                  <a:pt x="2512274" y="107335"/>
                </a:lnTo>
                <a:lnTo>
                  <a:pt x="2520696" y="156972"/>
                </a:lnTo>
                <a:lnTo>
                  <a:pt x="2520696" y="789432"/>
                </a:lnTo>
                <a:lnTo>
                  <a:pt x="2512274" y="839189"/>
                </a:lnTo>
                <a:lnTo>
                  <a:pt x="2489641" y="882412"/>
                </a:lnTo>
                <a:lnTo>
                  <a:pt x="2455369" y="916453"/>
                </a:lnTo>
                <a:lnTo>
                  <a:pt x="2412031" y="938665"/>
                </a:lnTo>
                <a:lnTo>
                  <a:pt x="2362200" y="946404"/>
                </a:lnTo>
                <a:close/>
              </a:path>
            </a:pathLst>
          </a:custGeom>
          <a:solidFill>
            <a:srgbClr val="86BC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0" name="object 40"/>
          <p:cNvSpPr/>
          <p:nvPr/>
        </p:nvSpPr>
        <p:spPr>
          <a:xfrm>
            <a:off x="9527540" y="2703195"/>
            <a:ext cx="202565" cy="202565"/>
          </a:xfrm>
          <a:custGeom>
            <a:avLst/>
            <a:gdLst/>
            <a:ahLst/>
            <a:cxnLst/>
            <a:rect l="l" t="t" r="r" b="b"/>
            <a:pathLst>
              <a:path w="202565" h="202564">
                <a:moveTo>
                  <a:pt x="99440" y="202564"/>
                </a:moveTo>
                <a:lnTo>
                  <a:pt x="60596" y="194220"/>
                </a:lnTo>
                <a:lnTo>
                  <a:pt x="29003" y="171719"/>
                </a:lnTo>
                <a:lnTo>
                  <a:pt x="7768" y="138860"/>
                </a:lnTo>
                <a:lnTo>
                  <a:pt x="0" y="99440"/>
                </a:lnTo>
                <a:lnTo>
                  <a:pt x="7768" y="60596"/>
                </a:lnTo>
                <a:lnTo>
                  <a:pt x="29003" y="29003"/>
                </a:lnTo>
                <a:lnTo>
                  <a:pt x="60596" y="7768"/>
                </a:lnTo>
                <a:lnTo>
                  <a:pt x="99440" y="0"/>
                </a:lnTo>
                <a:lnTo>
                  <a:pt x="138860" y="7768"/>
                </a:lnTo>
                <a:lnTo>
                  <a:pt x="171719" y="29003"/>
                </a:lnTo>
                <a:lnTo>
                  <a:pt x="193032" y="58927"/>
                </a:lnTo>
                <a:lnTo>
                  <a:pt x="143636" y="58927"/>
                </a:lnTo>
                <a:lnTo>
                  <a:pt x="121538" y="81025"/>
                </a:lnTo>
                <a:lnTo>
                  <a:pt x="51561" y="81025"/>
                </a:lnTo>
                <a:lnTo>
                  <a:pt x="47878" y="84708"/>
                </a:lnTo>
                <a:lnTo>
                  <a:pt x="33146" y="95757"/>
                </a:lnTo>
                <a:lnTo>
                  <a:pt x="33146" y="110489"/>
                </a:lnTo>
                <a:lnTo>
                  <a:pt x="81025" y="158368"/>
                </a:lnTo>
                <a:lnTo>
                  <a:pt x="180862" y="158368"/>
                </a:lnTo>
                <a:lnTo>
                  <a:pt x="171719" y="171719"/>
                </a:lnTo>
                <a:lnTo>
                  <a:pt x="138860" y="194220"/>
                </a:lnTo>
                <a:lnTo>
                  <a:pt x="99440" y="202564"/>
                </a:lnTo>
                <a:close/>
              </a:path>
              <a:path w="202565" h="202564">
                <a:moveTo>
                  <a:pt x="180862" y="158368"/>
                </a:moveTo>
                <a:lnTo>
                  <a:pt x="95757" y="158368"/>
                </a:lnTo>
                <a:lnTo>
                  <a:pt x="165734" y="84708"/>
                </a:lnTo>
                <a:lnTo>
                  <a:pt x="169417" y="81025"/>
                </a:lnTo>
                <a:lnTo>
                  <a:pt x="169417" y="77342"/>
                </a:lnTo>
                <a:lnTo>
                  <a:pt x="151002" y="58927"/>
                </a:lnTo>
                <a:lnTo>
                  <a:pt x="193032" y="58927"/>
                </a:lnTo>
                <a:lnTo>
                  <a:pt x="194220" y="60596"/>
                </a:lnTo>
                <a:lnTo>
                  <a:pt x="202564" y="99440"/>
                </a:lnTo>
                <a:lnTo>
                  <a:pt x="194220" y="138860"/>
                </a:lnTo>
                <a:lnTo>
                  <a:pt x="180862" y="158368"/>
                </a:lnTo>
                <a:close/>
              </a:path>
              <a:path w="202565" h="202564">
                <a:moveTo>
                  <a:pt x="88391" y="114172"/>
                </a:moveTo>
                <a:lnTo>
                  <a:pt x="58927" y="84708"/>
                </a:lnTo>
                <a:lnTo>
                  <a:pt x="55244" y="84708"/>
                </a:lnTo>
                <a:lnTo>
                  <a:pt x="55244" y="81025"/>
                </a:lnTo>
                <a:lnTo>
                  <a:pt x="121538" y="81025"/>
                </a:lnTo>
                <a:lnTo>
                  <a:pt x="88391" y="114172"/>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1" name="object 41"/>
          <p:cNvSpPr txBox="1"/>
          <p:nvPr/>
        </p:nvSpPr>
        <p:spPr>
          <a:xfrm>
            <a:off x="9792241" y="2672397"/>
            <a:ext cx="1893570" cy="209550"/>
          </a:xfrm>
          <a:prstGeom prst="rect">
            <a:avLst/>
          </a:prstGeom>
        </p:spPr>
        <p:txBody>
          <a:bodyPr vert="horz" wrap="square" lIns="0" tIns="0" rIns="0" bIns="0" rtlCol="0">
            <a:spAutoFit/>
          </a:bodyPr>
          <a:lstStyle/>
          <a:p>
            <a:pPr marL="12700" algn="ctr">
              <a:lnSpc>
                <a:spcPct val="100000"/>
              </a:lnSpc>
            </a:pPr>
            <a:r>
              <a:rPr lang="zh-CN" altLang="en-US" sz="2100" b="1" baseline="-22000" dirty="0" smtClean="0">
                <a:solidFill>
                  <a:schemeClr val="bg1"/>
                </a:solidFill>
                <a:latin typeface="微软雅黑" panose="020B0503020204020204" charset="-122"/>
                <a:ea typeface="微软雅黑" panose="020B0503020204020204" charset="-122"/>
                <a:cs typeface="微软雅黑" panose="020B0503020204020204" charset="-122"/>
              </a:rPr>
              <a:t>本地化呈现产品</a:t>
            </a:r>
            <a:r>
              <a:rPr lang="en-US" altLang="zh-CN" sz="2100" b="1" baseline="-22000" dirty="0" smtClean="0">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100" b="1" baseline="-22000" dirty="0" smtClean="0">
                <a:solidFill>
                  <a:schemeClr val="bg1"/>
                </a:solidFill>
                <a:latin typeface="微软雅黑" panose="020B0503020204020204" charset="-122"/>
                <a:ea typeface="微软雅黑" panose="020B0503020204020204" charset="-122"/>
                <a:cs typeface="微软雅黑" panose="020B0503020204020204" charset="-122"/>
              </a:rPr>
              <a:t>服务</a:t>
            </a:r>
          </a:p>
        </p:txBody>
      </p:sp>
      <p:sp>
        <p:nvSpPr>
          <p:cNvPr id="42" name="object 42"/>
          <p:cNvSpPr txBox="1">
            <a:spLocks noGrp="1"/>
          </p:cNvSpPr>
          <p:nvPr>
            <p:ph type="sldNum" sz="quarter" idx="7"/>
          </p:nvPr>
        </p:nvSpPr>
        <p:spPr>
          <a:xfrm>
            <a:off x="10894060" y="6816725"/>
            <a:ext cx="1014730" cy="166370"/>
          </a:xfrm>
          <a:prstGeom prst="rect">
            <a:avLst/>
          </a:prstGeom>
        </p:spPr>
        <p:txBody>
          <a:bodyPr vert="horz" wrap="square" lIns="0" tIns="0" rIns="0" bIns="0" rtlCol="0">
            <a:spAutoFit/>
          </a:bodyPr>
          <a:lstStyle/>
          <a:p>
            <a:pPr marL="107315" algn="r">
              <a:lnSpc>
                <a:spcPts val="1300"/>
              </a:lnSpc>
            </a:pPr>
            <a:fld id="{81D60167-4931-47E6-BA6A-407CBD079E47}" type="slidenum">
              <a:rPr sz="1000" spc="10" dirty="0">
                <a:solidFill>
                  <a:schemeClr val="bg1"/>
                </a:solidFill>
                <a:latin typeface="微软雅黑" panose="020B0503020204020204" charset="-122"/>
                <a:ea typeface="微软雅黑" panose="020B0503020204020204" charset="-122"/>
              </a:rPr>
              <a:t>6</a:t>
            </a:fld>
            <a:endParaRPr sz="1000" spc="1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18844" y="5670803"/>
            <a:ext cx="10022205" cy="576580"/>
          </a:xfrm>
          <a:custGeom>
            <a:avLst/>
            <a:gdLst/>
            <a:ahLst/>
            <a:cxnLst/>
            <a:rect l="l" t="t" r="r" b="b"/>
            <a:pathLst>
              <a:path w="10022205" h="576579">
                <a:moveTo>
                  <a:pt x="10021824" y="576072"/>
                </a:moveTo>
                <a:lnTo>
                  <a:pt x="0" y="576072"/>
                </a:lnTo>
                <a:lnTo>
                  <a:pt x="2004059" y="0"/>
                </a:lnTo>
                <a:lnTo>
                  <a:pt x="8017763" y="0"/>
                </a:lnTo>
                <a:lnTo>
                  <a:pt x="10021824" y="576072"/>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3" name="object 3"/>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4" name="object 4"/>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5" name="object 5"/>
          <p:cNvSpPr txBox="1"/>
          <p:nvPr/>
        </p:nvSpPr>
        <p:spPr>
          <a:xfrm>
            <a:off x="3083560" y="1121410"/>
            <a:ext cx="3864610" cy="368935"/>
          </a:xfrm>
          <a:prstGeom prst="rect">
            <a:avLst/>
          </a:prstGeom>
        </p:spPr>
        <p:txBody>
          <a:bodyPr vert="horz" wrap="square" lIns="0" tIns="0" rIns="0" bIns="0" rtlCol="0">
            <a:spAutoFit/>
          </a:bodyPr>
          <a:lstStyle/>
          <a:p>
            <a:pPr marL="12700">
              <a:lnSpc>
                <a:spcPct val="100000"/>
              </a:lnSpc>
            </a:pPr>
            <a:r>
              <a:rPr sz="2400" b="1" dirty="0" err="1" smtClean="0">
                <a:solidFill>
                  <a:srgbClr val="2DCC92"/>
                </a:solidFill>
                <a:latin typeface="微软雅黑" panose="020B0503020204020204" charset="-122"/>
                <a:ea typeface="微软雅黑" panose="020B0503020204020204" charset="-122"/>
                <a:cs typeface="微软雅黑" panose="020B0503020204020204" charset="-122"/>
              </a:rPr>
              <a:t>品牌赋能</a:t>
            </a:r>
            <a:r>
              <a:rPr sz="2400" b="1" dirty="0" smtClean="0">
                <a:solidFill>
                  <a:srgbClr val="2DCC92"/>
                </a:solidFill>
                <a:latin typeface="微软雅黑" panose="020B0503020204020204" charset="-122"/>
                <a:ea typeface="微软雅黑" panose="020B0503020204020204" charset="-122"/>
                <a:cs typeface="微软雅黑" panose="020B0503020204020204" charset="-122"/>
              </a:rPr>
              <a:t> </a:t>
            </a:r>
            <a:r>
              <a:rPr sz="2400" b="1" dirty="0" err="1" smtClean="0">
                <a:solidFill>
                  <a:srgbClr val="2DCC92"/>
                </a:solidFill>
                <a:latin typeface="微软雅黑" panose="020B0503020204020204" charset="-122"/>
                <a:ea typeface="微软雅黑" panose="020B0503020204020204" charset="-122"/>
                <a:cs typeface="微软雅黑" panose="020B0503020204020204" charset="-122"/>
              </a:rPr>
              <a:t>产业</a:t>
            </a:r>
            <a:r>
              <a:rPr lang="zh-CN" sz="2400" b="1" dirty="0" err="1" smtClean="0">
                <a:solidFill>
                  <a:srgbClr val="2DCC92"/>
                </a:solidFill>
                <a:latin typeface="微软雅黑" panose="020B0503020204020204" charset="-122"/>
                <a:ea typeface="微软雅黑" panose="020B0503020204020204" charset="-122"/>
                <a:cs typeface="微软雅黑" panose="020B0503020204020204" charset="-122"/>
              </a:rPr>
              <a:t>融合</a:t>
            </a:r>
            <a:r>
              <a:rPr sz="2400" b="1" spc="-100" dirty="0" smtClean="0">
                <a:solidFill>
                  <a:srgbClr val="2DCC92"/>
                </a:solidFill>
                <a:latin typeface="微软雅黑" panose="020B0503020204020204" charset="-122"/>
                <a:ea typeface="微软雅黑" panose="020B0503020204020204" charset="-122"/>
                <a:cs typeface="微软雅黑" panose="020B0503020204020204" charset="-122"/>
              </a:rPr>
              <a:t> </a:t>
            </a:r>
            <a:r>
              <a:rPr lang="zh-CN" sz="2400" b="1" dirty="0" err="1" smtClean="0">
                <a:solidFill>
                  <a:srgbClr val="2DCC92"/>
                </a:solidFill>
                <a:latin typeface="微软雅黑" panose="020B0503020204020204" charset="-122"/>
                <a:ea typeface="微软雅黑" panose="020B0503020204020204" charset="-122"/>
                <a:cs typeface="微软雅黑" panose="020B0503020204020204" charset="-122"/>
              </a:rPr>
              <a:t>共生</a:t>
            </a:r>
            <a:r>
              <a:rPr sz="2400" b="1" dirty="0" err="1" smtClean="0">
                <a:solidFill>
                  <a:srgbClr val="2DCC92"/>
                </a:solidFill>
                <a:latin typeface="微软雅黑" panose="020B0503020204020204" charset="-122"/>
                <a:ea typeface="微软雅黑" panose="020B0503020204020204" charset="-122"/>
                <a:cs typeface="微软雅黑" panose="020B0503020204020204" charset="-122"/>
              </a:rPr>
              <a:t>共享</a:t>
            </a:r>
          </a:p>
        </p:txBody>
      </p:sp>
      <p:sp>
        <p:nvSpPr>
          <p:cNvPr id="7" name="object 7"/>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8" name="object 8"/>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9" name="object 9"/>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10"/>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11"/>
          <p:cNvSpPr/>
          <p:nvPr/>
        </p:nvSpPr>
        <p:spPr>
          <a:xfrm>
            <a:off x="10893552" y="1065275"/>
            <a:ext cx="1153668" cy="489203"/>
          </a:xfrm>
          <a:prstGeom prst="rect">
            <a:avLst/>
          </a:prstGeom>
          <a:blipFill>
            <a:blip r:embed="rId2"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2" name="object 12"/>
          <p:cNvSpPr/>
          <p:nvPr/>
        </p:nvSpPr>
        <p:spPr>
          <a:xfrm>
            <a:off x="6114288" y="3899915"/>
            <a:ext cx="563880" cy="300227"/>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3" name="object 13"/>
          <p:cNvSpPr/>
          <p:nvPr/>
        </p:nvSpPr>
        <p:spPr>
          <a:xfrm>
            <a:off x="2349959" y="2179320"/>
            <a:ext cx="8104578" cy="3653028"/>
          </a:xfrm>
          <a:prstGeom prst="rect">
            <a:avLst/>
          </a:prstGeom>
          <a:blipFill>
            <a:blip r:embed="rId4"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4" name="object 14"/>
          <p:cNvSpPr txBox="1"/>
          <p:nvPr/>
        </p:nvSpPr>
        <p:spPr>
          <a:xfrm>
            <a:off x="5262575" y="3754577"/>
            <a:ext cx="482600" cy="561340"/>
          </a:xfrm>
          <a:prstGeom prst="rect">
            <a:avLst/>
          </a:prstGeom>
        </p:spPr>
        <p:txBody>
          <a:bodyPr vert="horz" wrap="square" lIns="0" tIns="0" rIns="0" bIns="0" rtlCol="0">
            <a:spAutoFit/>
          </a:bodyPr>
          <a:lstStyle/>
          <a:p>
            <a:pPr marL="12700" marR="5080">
              <a:lnSpc>
                <a:spcPct val="100000"/>
              </a:lnSpc>
            </a:pPr>
            <a:r>
              <a:rPr sz="1800" b="1" dirty="0">
                <a:solidFill>
                  <a:srgbClr val="FFFFFF"/>
                </a:solidFill>
                <a:latin typeface="微软雅黑" panose="020B0503020204020204" charset="-122"/>
                <a:ea typeface="微软雅黑" panose="020B0503020204020204" charset="-122"/>
                <a:cs typeface="微软雅黑" panose="020B0503020204020204" charset="-122"/>
              </a:rPr>
              <a:t>内部  优化</a:t>
            </a:r>
          </a:p>
        </p:txBody>
      </p:sp>
      <p:sp>
        <p:nvSpPr>
          <p:cNvPr id="30" name="object 30"/>
          <p:cNvSpPr txBox="1">
            <a:spLocks noGrp="1"/>
          </p:cNvSpPr>
          <p:nvPr>
            <p:ph type="sldNum" sz="quarter" idx="7"/>
          </p:nvPr>
        </p:nvSpPr>
        <p:spPr>
          <a:xfrm>
            <a:off x="9827895" y="6816725"/>
            <a:ext cx="2080895" cy="166370"/>
          </a:xfrm>
          <a:prstGeom prst="rect">
            <a:avLst/>
          </a:prstGeom>
        </p:spPr>
        <p:txBody>
          <a:bodyPr vert="horz" wrap="square" lIns="0" tIns="0" rIns="0" bIns="0" rtlCol="0">
            <a:spAutoFit/>
          </a:bodyPr>
          <a:lstStyle/>
          <a:p>
            <a:pPr marL="107315" algn="r">
              <a:lnSpc>
                <a:spcPts val="1300"/>
              </a:lnSpc>
            </a:pPr>
            <a:fld id="{81D60167-4931-47E6-BA6A-407CBD079E47}" type="slidenum">
              <a:rPr sz="1000" spc="10" dirty="0">
                <a:solidFill>
                  <a:schemeClr val="bg1"/>
                </a:solidFill>
                <a:latin typeface="微软雅黑" panose="020B0503020204020204" charset="-122"/>
                <a:ea typeface="微软雅黑" panose="020B0503020204020204" charset="-122"/>
              </a:rPr>
              <a:t>7</a:t>
            </a:fld>
            <a:endParaRPr sz="1000" spc="10" dirty="0">
              <a:solidFill>
                <a:schemeClr val="bg1"/>
              </a:solidFill>
              <a:latin typeface="微软雅黑" panose="020B0503020204020204" charset="-122"/>
              <a:ea typeface="微软雅黑" panose="020B0503020204020204" charset="-122"/>
            </a:endParaRPr>
          </a:p>
        </p:txBody>
      </p:sp>
      <p:sp>
        <p:nvSpPr>
          <p:cNvPr id="15" name="object 15"/>
          <p:cNvSpPr txBox="1"/>
          <p:nvPr/>
        </p:nvSpPr>
        <p:spPr>
          <a:xfrm>
            <a:off x="7074611" y="3754577"/>
            <a:ext cx="482600" cy="561340"/>
          </a:xfrm>
          <a:prstGeom prst="rect">
            <a:avLst/>
          </a:prstGeom>
        </p:spPr>
        <p:txBody>
          <a:bodyPr vert="horz" wrap="square" lIns="0" tIns="0" rIns="0" bIns="0" rtlCol="0">
            <a:spAutoFit/>
          </a:bodyPr>
          <a:lstStyle/>
          <a:p>
            <a:pPr marL="12700" marR="5080">
              <a:lnSpc>
                <a:spcPct val="100000"/>
              </a:lnSpc>
            </a:pPr>
            <a:r>
              <a:rPr sz="1800" b="1" dirty="0">
                <a:solidFill>
                  <a:srgbClr val="FFFFFF"/>
                </a:solidFill>
                <a:latin typeface="微软雅黑" panose="020B0503020204020204" charset="-122"/>
                <a:ea typeface="微软雅黑" panose="020B0503020204020204" charset="-122"/>
                <a:cs typeface="微软雅黑" panose="020B0503020204020204" charset="-122"/>
              </a:rPr>
              <a:t>外部  协同</a:t>
            </a:r>
          </a:p>
        </p:txBody>
      </p:sp>
      <p:sp>
        <p:nvSpPr>
          <p:cNvPr id="16" name="object 16"/>
          <p:cNvSpPr txBox="1"/>
          <p:nvPr/>
        </p:nvSpPr>
        <p:spPr>
          <a:xfrm>
            <a:off x="3996486" y="3312375"/>
            <a:ext cx="1010285" cy="226060"/>
          </a:xfrm>
          <a:prstGeom prst="rect">
            <a:avLst/>
          </a:prstGeom>
        </p:spPr>
        <p:txBody>
          <a:bodyPr vert="horz" wrap="square" lIns="0" tIns="0" rIns="0" bIns="0" rtlCol="0">
            <a:spAutoFit/>
          </a:bodyPr>
          <a:lstStyle/>
          <a:p>
            <a:pPr marL="12700">
              <a:lnSpc>
                <a:spcPct val="100000"/>
              </a:lnSpc>
            </a:pP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a:t>
            </a:r>
            <a:r>
              <a:rPr sz="1400" spc="-1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门店为基础</a:t>
            </a:r>
          </a:p>
        </p:txBody>
      </p:sp>
      <p:sp>
        <p:nvSpPr>
          <p:cNvPr id="17" name="object 17"/>
          <p:cNvSpPr txBox="1"/>
          <p:nvPr/>
        </p:nvSpPr>
        <p:spPr>
          <a:xfrm>
            <a:off x="3658209" y="3920337"/>
            <a:ext cx="1188085" cy="226060"/>
          </a:xfrm>
          <a:prstGeom prst="rect">
            <a:avLst/>
          </a:prstGeom>
        </p:spPr>
        <p:txBody>
          <a:bodyPr vert="horz" wrap="square" lIns="0" tIns="0" rIns="0" bIns="0" rtlCol="0">
            <a:spAutoFit/>
          </a:bodyPr>
          <a:lstStyle/>
          <a:p>
            <a:pPr marL="12700">
              <a:lnSpc>
                <a:spcPct val="100000"/>
              </a:lnSpc>
            </a:pP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a:t>
            </a:r>
            <a:r>
              <a:rPr sz="1400" spc="-1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互联网化运营</a:t>
            </a:r>
          </a:p>
        </p:txBody>
      </p:sp>
      <p:sp>
        <p:nvSpPr>
          <p:cNvPr id="18" name="object 18"/>
          <p:cNvSpPr txBox="1"/>
          <p:nvPr/>
        </p:nvSpPr>
        <p:spPr>
          <a:xfrm>
            <a:off x="3984561" y="4475403"/>
            <a:ext cx="1010285" cy="226060"/>
          </a:xfrm>
          <a:prstGeom prst="rect">
            <a:avLst/>
          </a:prstGeom>
        </p:spPr>
        <p:txBody>
          <a:bodyPr vert="horz" wrap="square" lIns="0" tIns="0" rIns="0" bIns="0" rtlCol="0">
            <a:spAutoFit/>
          </a:bodyPr>
          <a:lstStyle/>
          <a:p>
            <a:pPr marL="12700">
              <a:lnSpc>
                <a:spcPct val="100000"/>
              </a:lnSpc>
            </a:pP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a:t>
            </a:r>
            <a:r>
              <a:rPr sz="1400" spc="-1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大数据支撑</a:t>
            </a:r>
          </a:p>
        </p:txBody>
      </p:sp>
      <p:sp>
        <p:nvSpPr>
          <p:cNvPr id="19" name="object 19"/>
          <p:cNvSpPr txBox="1"/>
          <p:nvPr/>
        </p:nvSpPr>
        <p:spPr>
          <a:xfrm>
            <a:off x="7856753" y="3312375"/>
            <a:ext cx="1010285" cy="215444"/>
          </a:xfrm>
          <a:prstGeom prst="rect">
            <a:avLst/>
          </a:prstGeom>
        </p:spPr>
        <p:txBody>
          <a:bodyPr vert="horz" wrap="square" lIns="0" tIns="0" rIns="0" bIns="0" rtlCol="0">
            <a:spAutoFit/>
          </a:bodyPr>
          <a:lstStyle/>
          <a:p>
            <a:pPr marL="12700">
              <a:lnSpc>
                <a:spcPct val="100000"/>
              </a:lnSpc>
            </a:pP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a:t>
            </a:r>
            <a:r>
              <a:rPr sz="1400" spc="-1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本</a:t>
            </a:r>
            <a:r>
              <a:rPr sz="1400" dirty="0" err="1" smtClean="0">
                <a:solidFill>
                  <a:schemeClr val="bg1">
                    <a:lumMod val="50000"/>
                  </a:schemeClr>
                </a:solidFill>
                <a:latin typeface="微软雅黑" panose="020B0503020204020204" charset="-122"/>
                <a:ea typeface="微软雅黑" panose="020B0503020204020204" charset="-122"/>
                <a:cs typeface="微软雅黑" panose="020B0503020204020204" charset="-122"/>
              </a:rPr>
              <a:t>地化服务</a:t>
            </a:r>
            <a:endPar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20" name="object 20"/>
          <p:cNvSpPr txBox="1"/>
          <p:nvPr/>
        </p:nvSpPr>
        <p:spPr>
          <a:xfrm>
            <a:off x="8032597" y="3919588"/>
            <a:ext cx="1188085" cy="226060"/>
          </a:xfrm>
          <a:prstGeom prst="rect">
            <a:avLst/>
          </a:prstGeom>
        </p:spPr>
        <p:txBody>
          <a:bodyPr vert="horz" wrap="square" lIns="0" tIns="0" rIns="0" bIns="0" rtlCol="0">
            <a:spAutoFit/>
          </a:bodyPr>
          <a:lstStyle/>
          <a:p>
            <a:pPr marL="12700">
              <a:lnSpc>
                <a:spcPct val="100000"/>
              </a:lnSpc>
            </a:pP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a:t>
            </a:r>
            <a:r>
              <a:rPr sz="1400" spc="-1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优势资源集聚</a:t>
            </a:r>
          </a:p>
        </p:txBody>
      </p:sp>
      <p:sp>
        <p:nvSpPr>
          <p:cNvPr id="21" name="object 21"/>
          <p:cNvSpPr txBox="1"/>
          <p:nvPr/>
        </p:nvSpPr>
        <p:spPr>
          <a:xfrm>
            <a:off x="7856753" y="4474654"/>
            <a:ext cx="1188085" cy="226060"/>
          </a:xfrm>
          <a:prstGeom prst="rect">
            <a:avLst/>
          </a:prstGeom>
        </p:spPr>
        <p:txBody>
          <a:bodyPr vert="horz" wrap="square" lIns="0" tIns="0" rIns="0" bIns="0" rtlCol="0">
            <a:spAutoFit/>
          </a:bodyPr>
          <a:lstStyle/>
          <a:p>
            <a:pPr marL="12700">
              <a:lnSpc>
                <a:spcPct val="100000"/>
              </a:lnSpc>
            </a:pP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a:t>
            </a:r>
            <a:r>
              <a:rPr sz="1400" spc="-1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sz="1400" dirty="0">
                <a:solidFill>
                  <a:schemeClr val="bg1">
                    <a:lumMod val="50000"/>
                  </a:schemeClr>
                </a:solidFill>
                <a:latin typeface="微软雅黑" panose="020B0503020204020204" charset="-122"/>
                <a:ea typeface="微软雅黑" panose="020B0503020204020204" charset="-122"/>
                <a:cs typeface="微软雅黑" panose="020B0503020204020204" charset="-122"/>
              </a:rPr>
              <a:t>产业生态融合</a:t>
            </a:r>
          </a:p>
        </p:txBody>
      </p:sp>
      <p:sp>
        <p:nvSpPr>
          <p:cNvPr id="22" name="object 22"/>
          <p:cNvSpPr txBox="1"/>
          <p:nvPr/>
        </p:nvSpPr>
        <p:spPr>
          <a:xfrm>
            <a:off x="3011449" y="2474010"/>
            <a:ext cx="634365" cy="492125"/>
          </a:xfrm>
          <a:prstGeom prst="rect">
            <a:avLst/>
          </a:prstGeom>
        </p:spPr>
        <p:txBody>
          <a:bodyPr vert="horz" wrap="square" lIns="0" tIns="0" rIns="0" bIns="0" rtlCol="0">
            <a:spAutoFit/>
          </a:bodyPr>
          <a:lstStyle/>
          <a:p>
            <a:pPr marL="114300" marR="5080" indent="-101600">
              <a:lnSpc>
                <a:spcPct val="100000"/>
              </a:lnSpc>
            </a:pPr>
            <a:r>
              <a:rPr sz="1600" b="1" dirty="0">
                <a:solidFill>
                  <a:srgbClr val="FFFFFF"/>
                </a:solidFill>
                <a:latin typeface="微软雅黑" panose="020B0503020204020204" charset="-122"/>
                <a:ea typeface="微软雅黑" panose="020B0503020204020204" charset="-122"/>
                <a:cs typeface="微软雅黑" panose="020B0503020204020204" charset="-122"/>
              </a:rPr>
              <a:t>生态</a:t>
            </a:r>
            <a:r>
              <a:rPr sz="1600" b="1" spc="-5" dirty="0">
                <a:solidFill>
                  <a:srgbClr val="FFFFFF"/>
                </a:solidFill>
                <a:latin typeface="微软雅黑" panose="020B0503020204020204" charset="-122"/>
                <a:ea typeface="微软雅黑" panose="020B0503020204020204" charset="-122"/>
                <a:cs typeface="微软雅黑" panose="020B0503020204020204" charset="-122"/>
              </a:rPr>
              <a:t>化  助力</a:t>
            </a:r>
            <a:endParaRPr sz="1600" b="1">
              <a:latin typeface="微软雅黑" panose="020B0503020204020204" charset="-122"/>
              <a:ea typeface="微软雅黑" panose="020B0503020204020204" charset="-122"/>
              <a:cs typeface="微软雅黑" panose="020B0503020204020204" charset="-122"/>
            </a:endParaRPr>
          </a:p>
        </p:txBody>
      </p:sp>
      <p:sp>
        <p:nvSpPr>
          <p:cNvPr id="23" name="object 23"/>
          <p:cNvSpPr txBox="1"/>
          <p:nvPr/>
        </p:nvSpPr>
        <p:spPr>
          <a:xfrm>
            <a:off x="2529204" y="3766921"/>
            <a:ext cx="634365" cy="492125"/>
          </a:xfrm>
          <a:prstGeom prst="rect">
            <a:avLst/>
          </a:prstGeom>
        </p:spPr>
        <p:txBody>
          <a:bodyPr vert="horz" wrap="square" lIns="0" tIns="0" rIns="0" bIns="0" rtlCol="0">
            <a:spAutoFit/>
          </a:bodyPr>
          <a:lstStyle/>
          <a:p>
            <a:pPr marL="114300" marR="5080" indent="-101600">
              <a:lnSpc>
                <a:spcPct val="100000"/>
              </a:lnSpc>
            </a:pPr>
            <a:r>
              <a:rPr sz="1600" b="1" dirty="0">
                <a:solidFill>
                  <a:srgbClr val="FFFFFF"/>
                </a:solidFill>
                <a:latin typeface="微软雅黑" panose="020B0503020204020204" charset="-122"/>
                <a:ea typeface="微软雅黑" panose="020B0503020204020204" charset="-122"/>
                <a:cs typeface="微软雅黑" panose="020B0503020204020204" charset="-122"/>
              </a:rPr>
              <a:t>数字</a:t>
            </a:r>
            <a:r>
              <a:rPr sz="1600" b="1" spc="-5" dirty="0">
                <a:solidFill>
                  <a:srgbClr val="FFFFFF"/>
                </a:solidFill>
                <a:latin typeface="微软雅黑" panose="020B0503020204020204" charset="-122"/>
                <a:ea typeface="微软雅黑" panose="020B0503020204020204" charset="-122"/>
                <a:cs typeface="微软雅黑" panose="020B0503020204020204" charset="-122"/>
              </a:rPr>
              <a:t>化  管理</a:t>
            </a:r>
            <a:endParaRPr sz="1600" b="1">
              <a:latin typeface="微软雅黑" panose="020B0503020204020204" charset="-122"/>
              <a:ea typeface="微软雅黑" panose="020B0503020204020204" charset="-122"/>
              <a:cs typeface="微软雅黑" panose="020B0503020204020204" charset="-122"/>
            </a:endParaRPr>
          </a:p>
        </p:txBody>
      </p:sp>
      <p:sp>
        <p:nvSpPr>
          <p:cNvPr id="24" name="object 24"/>
          <p:cNvSpPr txBox="1"/>
          <p:nvPr/>
        </p:nvSpPr>
        <p:spPr>
          <a:xfrm>
            <a:off x="3019805" y="5064861"/>
            <a:ext cx="634365" cy="492125"/>
          </a:xfrm>
          <a:prstGeom prst="rect">
            <a:avLst/>
          </a:prstGeom>
        </p:spPr>
        <p:txBody>
          <a:bodyPr vert="horz" wrap="square" lIns="0" tIns="0" rIns="0" bIns="0" rtlCol="0">
            <a:spAutoFit/>
          </a:bodyPr>
          <a:lstStyle/>
          <a:p>
            <a:pPr marL="114300" marR="5080" indent="-101600">
              <a:lnSpc>
                <a:spcPct val="100000"/>
              </a:lnSpc>
            </a:pPr>
            <a:r>
              <a:rPr sz="1600" b="1" dirty="0">
                <a:solidFill>
                  <a:srgbClr val="FFFFFF"/>
                </a:solidFill>
                <a:latin typeface="微软雅黑" panose="020B0503020204020204" charset="-122"/>
                <a:ea typeface="微软雅黑" panose="020B0503020204020204" charset="-122"/>
                <a:cs typeface="微软雅黑" panose="020B0503020204020204" charset="-122"/>
              </a:rPr>
              <a:t>社会</a:t>
            </a:r>
            <a:r>
              <a:rPr sz="1600" b="1" spc="-5" dirty="0">
                <a:solidFill>
                  <a:srgbClr val="FFFFFF"/>
                </a:solidFill>
                <a:latin typeface="微软雅黑" panose="020B0503020204020204" charset="-122"/>
                <a:ea typeface="微软雅黑" panose="020B0503020204020204" charset="-122"/>
                <a:cs typeface="微软雅黑" panose="020B0503020204020204" charset="-122"/>
              </a:rPr>
              <a:t>化  营销</a:t>
            </a:r>
            <a:endParaRPr sz="1600" b="1">
              <a:latin typeface="微软雅黑" panose="020B0503020204020204" charset="-122"/>
              <a:ea typeface="微软雅黑" panose="020B0503020204020204" charset="-122"/>
              <a:cs typeface="微软雅黑" panose="020B0503020204020204" charset="-122"/>
            </a:endParaRPr>
          </a:p>
        </p:txBody>
      </p:sp>
      <p:sp>
        <p:nvSpPr>
          <p:cNvPr id="25" name="object 25"/>
          <p:cNvSpPr txBox="1"/>
          <p:nvPr/>
        </p:nvSpPr>
        <p:spPr>
          <a:xfrm>
            <a:off x="9193758" y="2451443"/>
            <a:ext cx="634365" cy="492125"/>
          </a:xfrm>
          <a:prstGeom prst="rect">
            <a:avLst/>
          </a:prstGeom>
        </p:spPr>
        <p:txBody>
          <a:bodyPr vert="horz" wrap="square" lIns="0" tIns="0" rIns="0" bIns="0" rtlCol="0">
            <a:spAutoFit/>
          </a:bodyPr>
          <a:lstStyle/>
          <a:p>
            <a:pPr marL="114300" marR="5080" indent="-101600">
              <a:lnSpc>
                <a:spcPct val="100000"/>
              </a:lnSpc>
            </a:pPr>
            <a:r>
              <a:rPr sz="1600" b="1" dirty="0">
                <a:solidFill>
                  <a:srgbClr val="FFFFFF"/>
                </a:solidFill>
                <a:latin typeface="微软雅黑" panose="020B0503020204020204" charset="-122"/>
                <a:ea typeface="微软雅黑" panose="020B0503020204020204" charset="-122"/>
                <a:cs typeface="微软雅黑" panose="020B0503020204020204" charset="-122"/>
              </a:rPr>
              <a:t>本地</a:t>
            </a:r>
            <a:r>
              <a:rPr sz="1600" b="1" spc="-5" dirty="0">
                <a:solidFill>
                  <a:srgbClr val="FFFFFF"/>
                </a:solidFill>
                <a:latin typeface="微软雅黑" panose="020B0503020204020204" charset="-122"/>
                <a:ea typeface="微软雅黑" panose="020B0503020204020204" charset="-122"/>
                <a:cs typeface="微软雅黑" panose="020B0503020204020204" charset="-122"/>
              </a:rPr>
              <a:t>化  互联</a:t>
            </a:r>
            <a:endParaRPr sz="1600" b="1">
              <a:latin typeface="微软雅黑" panose="020B0503020204020204" charset="-122"/>
              <a:ea typeface="微软雅黑" panose="020B0503020204020204" charset="-122"/>
              <a:cs typeface="微软雅黑" panose="020B0503020204020204" charset="-122"/>
            </a:endParaRPr>
          </a:p>
        </p:txBody>
      </p:sp>
      <p:sp>
        <p:nvSpPr>
          <p:cNvPr id="26" name="object 26"/>
          <p:cNvSpPr txBox="1"/>
          <p:nvPr/>
        </p:nvSpPr>
        <p:spPr>
          <a:xfrm>
            <a:off x="9634207" y="3744366"/>
            <a:ext cx="634365" cy="492125"/>
          </a:xfrm>
          <a:prstGeom prst="rect">
            <a:avLst/>
          </a:prstGeom>
        </p:spPr>
        <p:txBody>
          <a:bodyPr vert="horz" wrap="square" lIns="0" tIns="0" rIns="0" bIns="0" rtlCol="0">
            <a:spAutoFit/>
          </a:bodyPr>
          <a:lstStyle/>
          <a:p>
            <a:pPr marL="114300" marR="5080" indent="-101600">
              <a:lnSpc>
                <a:spcPct val="100000"/>
              </a:lnSpc>
            </a:pPr>
            <a:r>
              <a:rPr sz="1600" b="1" dirty="0">
                <a:solidFill>
                  <a:srgbClr val="FFFFFF"/>
                </a:solidFill>
                <a:latin typeface="微软雅黑" panose="020B0503020204020204" charset="-122"/>
                <a:ea typeface="微软雅黑" panose="020B0503020204020204" charset="-122"/>
                <a:cs typeface="微软雅黑" panose="020B0503020204020204" charset="-122"/>
              </a:rPr>
              <a:t>互融</a:t>
            </a:r>
            <a:r>
              <a:rPr sz="1600" b="1" spc="-5" dirty="0">
                <a:solidFill>
                  <a:srgbClr val="FFFFFF"/>
                </a:solidFill>
                <a:latin typeface="微软雅黑" panose="020B0503020204020204" charset="-122"/>
                <a:ea typeface="微软雅黑" panose="020B0503020204020204" charset="-122"/>
                <a:cs typeface="微软雅黑" panose="020B0503020204020204" charset="-122"/>
              </a:rPr>
              <a:t>式  共享</a:t>
            </a:r>
            <a:endParaRPr sz="1600" b="1">
              <a:latin typeface="微软雅黑" panose="020B0503020204020204" charset="-122"/>
              <a:ea typeface="微软雅黑" panose="020B0503020204020204" charset="-122"/>
              <a:cs typeface="微软雅黑" panose="020B0503020204020204" charset="-122"/>
            </a:endParaRPr>
          </a:p>
        </p:txBody>
      </p:sp>
      <p:sp>
        <p:nvSpPr>
          <p:cNvPr id="27" name="object 27"/>
          <p:cNvSpPr txBox="1"/>
          <p:nvPr/>
        </p:nvSpPr>
        <p:spPr>
          <a:xfrm>
            <a:off x="9202115" y="5042293"/>
            <a:ext cx="634365" cy="492125"/>
          </a:xfrm>
          <a:prstGeom prst="rect">
            <a:avLst/>
          </a:prstGeom>
        </p:spPr>
        <p:txBody>
          <a:bodyPr vert="horz" wrap="square" lIns="0" tIns="0" rIns="0" bIns="0" rtlCol="0">
            <a:spAutoFit/>
          </a:bodyPr>
          <a:lstStyle/>
          <a:p>
            <a:pPr marL="114300" marR="5080" indent="-101600">
              <a:lnSpc>
                <a:spcPct val="100000"/>
              </a:lnSpc>
            </a:pPr>
            <a:r>
              <a:rPr sz="1600" b="1" dirty="0">
                <a:solidFill>
                  <a:srgbClr val="FFFFFF"/>
                </a:solidFill>
                <a:latin typeface="微软雅黑" panose="020B0503020204020204" charset="-122"/>
                <a:ea typeface="微软雅黑" panose="020B0503020204020204" charset="-122"/>
                <a:cs typeface="微软雅黑" panose="020B0503020204020204" charset="-122"/>
              </a:rPr>
              <a:t>跨界</a:t>
            </a:r>
            <a:r>
              <a:rPr sz="1600" b="1" spc="-5" dirty="0">
                <a:solidFill>
                  <a:srgbClr val="FFFFFF"/>
                </a:solidFill>
                <a:latin typeface="微软雅黑" panose="020B0503020204020204" charset="-122"/>
                <a:ea typeface="微软雅黑" panose="020B0503020204020204" charset="-122"/>
                <a:cs typeface="微软雅黑" panose="020B0503020204020204" charset="-122"/>
              </a:rPr>
              <a:t>式  共赢</a:t>
            </a:r>
            <a:endParaRPr sz="1600" b="1">
              <a:latin typeface="微软雅黑" panose="020B0503020204020204" charset="-122"/>
              <a:ea typeface="微软雅黑" panose="020B0503020204020204" charset="-122"/>
              <a:cs typeface="微软雅黑" panose="020B0503020204020204" charset="-122"/>
            </a:endParaRPr>
          </a:p>
        </p:txBody>
      </p:sp>
      <p:sp>
        <p:nvSpPr>
          <p:cNvPr id="28" name="object 28"/>
          <p:cNvSpPr txBox="1"/>
          <p:nvPr/>
        </p:nvSpPr>
        <p:spPr>
          <a:xfrm>
            <a:off x="5391187" y="2279040"/>
            <a:ext cx="2075814" cy="317500"/>
          </a:xfrm>
          <a:prstGeom prst="rect">
            <a:avLst/>
          </a:prstGeom>
        </p:spPr>
        <p:txBody>
          <a:bodyPr vert="horz" wrap="square" lIns="0" tIns="0" rIns="0" bIns="0" rtlCol="0">
            <a:spAutoFit/>
          </a:bodyPr>
          <a:lstStyle/>
          <a:p>
            <a:pPr marL="12700">
              <a:lnSpc>
                <a:spcPct val="100000"/>
              </a:lnSpc>
            </a:pPr>
            <a:r>
              <a:rPr sz="2000" b="1" dirty="0">
                <a:solidFill>
                  <a:srgbClr val="85BAFF"/>
                </a:solidFill>
                <a:latin typeface="微软雅黑" panose="020B0503020204020204" charset="-122"/>
                <a:ea typeface="微软雅黑" panose="020B0503020204020204" charset="-122"/>
                <a:cs typeface="微软雅黑" panose="020B0503020204020204" charset="-122"/>
              </a:rPr>
              <a:t>互联 · 生态 ·</a:t>
            </a:r>
            <a:r>
              <a:rPr sz="2000" b="1" spc="-114" dirty="0">
                <a:solidFill>
                  <a:srgbClr val="85BAFF"/>
                </a:solidFill>
                <a:latin typeface="微软雅黑" panose="020B0503020204020204" charset="-122"/>
                <a:ea typeface="微软雅黑" panose="020B0503020204020204" charset="-122"/>
                <a:cs typeface="微软雅黑" panose="020B0503020204020204" charset="-122"/>
              </a:rPr>
              <a:t> </a:t>
            </a:r>
            <a:r>
              <a:rPr sz="2000" b="1" dirty="0">
                <a:solidFill>
                  <a:srgbClr val="85BAFF"/>
                </a:solidFill>
                <a:latin typeface="微软雅黑" panose="020B0503020204020204" charset="-122"/>
                <a:ea typeface="微软雅黑" panose="020B0503020204020204" charset="-122"/>
                <a:cs typeface="微软雅黑" panose="020B0503020204020204" charset="-122"/>
              </a:rPr>
              <a:t>共享</a:t>
            </a:r>
            <a:endParaRPr sz="2000">
              <a:latin typeface="微软雅黑" panose="020B0503020204020204" charset="-122"/>
              <a:ea typeface="微软雅黑" panose="020B0503020204020204" charset="-122"/>
              <a:cs typeface="微软雅黑" panose="020B0503020204020204" charset="-122"/>
            </a:endParaRPr>
          </a:p>
        </p:txBody>
      </p:sp>
      <p:sp>
        <p:nvSpPr>
          <p:cNvPr id="29" name="object 29"/>
          <p:cNvSpPr txBox="1"/>
          <p:nvPr/>
        </p:nvSpPr>
        <p:spPr>
          <a:xfrm>
            <a:off x="4950638" y="5840323"/>
            <a:ext cx="3837762" cy="276999"/>
          </a:xfrm>
          <a:prstGeom prst="rect">
            <a:avLst/>
          </a:prstGeom>
        </p:spPr>
        <p:txBody>
          <a:bodyPr vert="horz" wrap="square" lIns="0" tIns="0" rIns="0" bIns="0" rtlCol="0">
            <a:spAutoFit/>
          </a:bodyPr>
          <a:lstStyle/>
          <a:p>
            <a:pPr marL="12700">
              <a:lnSpc>
                <a:spcPct val="100000"/>
              </a:lnSpc>
            </a:pPr>
            <a:r>
              <a:rPr sz="1800" b="1" dirty="0" err="1" smtClean="0">
                <a:solidFill>
                  <a:srgbClr val="FFFFFF"/>
                </a:solidFill>
                <a:latin typeface="微软雅黑" panose="020B0503020204020204" charset="-122"/>
                <a:ea typeface="微软雅黑" panose="020B0503020204020204" charset="-122"/>
                <a:cs typeface="微软雅黑" panose="020B0503020204020204" charset="-122"/>
              </a:rPr>
              <a:t>中国领先的本地化</a:t>
            </a:r>
            <a:r>
              <a:rPr lang="zh-CN" altLang="en-US" sz="1800" b="1" dirty="0" smtClean="0">
                <a:solidFill>
                  <a:srgbClr val="FFFFFF"/>
                </a:solidFill>
                <a:latin typeface="微软雅黑" panose="020B0503020204020204" charset="-122"/>
                <a:ea typeface="微软雅黑" panose="020B0503020204020204" charset="-122"/>
                <a:cs typeface="微软雅黑" panose="020B0503020204020204" charset="-122"/>
              </a:rPr>
              <a:t>亲子服务平台</a:t>
            </a:r>
            <a:endParaRPr sz="1800" dirty="0">
              <a:latin typeface="微软雅黑" panose="020B0503020204020204" charset="-122"/>
              <a:ea typeface="微软雅黑" panose="020B0503020204020204" charset="-122"/>
              <a:cs typeface="微软雅黑" panose="020B0503020204020204" charset="-122"/>
            </a:endParaRPr>
          </a:p>
        </p:txBody>
      </p:sp>
      <p:sp>
        <p:nvSpPr>
          <p:cNvPr id="32" name="object 11"/>
          <p:cNvSpPr txBox="1"/>
          <p:nvPr/>
        </p:nvSpPr>
        <p:spPr>
          <a:xfrm>
            <a:off x="705612" y="963167"/>
            <a:ext cx="1998345" cy="694805"/>
          </a:xfrm>
          <a:prstGeom prst="rect">
            <a:avLst/>
          </a:prstGeom>
          <a:solidFill>
            <a:srgbClr val="2DCC92"/>
          </a:solidFill>
        </p:spPr>
        <p:txBody>
          <a:bodyPr vert="horz" wrap="square" lIns="0" tIns="108585" rIns="0" bIns="0" rtlCol="0">
            <a:spAutoFit/>
          </a:bodyPr>
          <a:lstStyle>
            <a:lvl1pPr>
              <a:defRPr sz="6300" b="0" i="0">
                <a:solidFill>
                  <a:schemeClr val="tx1"/>
                </a:solidFill>
                <a:latin typeface="Calibri Light" panose="020F0302020204030204"/>
                <a:ea typeface="+mj-ea"/>
                <a:cs typeface="Calibri Light" panose="020F0302020204030204"/>
              </a:defRPr>
            </a:lvl1pPr>
          </a:lstStyle>
          <a:p>
            <a:pPr marL="287655">
              <a:spcBef>
                <a:spcPts val="855"/>
              </a:spcBef>
            </a:pPr>
            <a:r>
              <a:rPr lang="zh-CN" altLang="en-US" sz="2800" b="1" kern="0" spc="-5" dirty="0" smtClean="0">
                <a:solidFill>
                  <a:srgbClr val="FFFFFF"/>
                </a:solidFill>
                <a:latin typeface="微软雅黑" panose="020B0503020204020204" charset="-122"/>
                <a:ea typeface="微软雅黑" panose="020B0503020204020204" charset="-122"/>
                <a:cs typeface="微软雅黑" panose="020B0503020204020204" charset="-122"/>
              </a:rPr>
              <a:t>平台价值</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6274118" y="3398520"/>
            <a:ext cx="3048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斜纹 54"/>
          <p:cNvSpPr/>
          <p:nvPr/>
        </p:nvSpPr>
        <p:spPr>
          <a:xfrm>
            <a:off x="4449445" y="3420745"/>
            <a:ext cx="762000" cy="762000"/>
          </a:xfrm>
          <a:prstGeom prst="diagStrip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斜纹 55"/>
          <p:cNvSpPr/>
          <p:nvPr/>
        </p:nvSpPr>
        <p:spPr>
          <a:xfrm rot="5400000">
            <a:off x="7608570" y="3420745"/>
            <a:ext cx="762000" cy="762000"/>
          </a:xfrm>
          <a:prstGeom prst="diagStrip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object 5"/>
          <p:cNvSpPr txBox="1">
            <a:spLocks noGrp="1"/>
          </p:cNvSpPr>
          <p:nvPr>
            <p:ph type="sldNum" sz="quarter" idx="7"/>
          </p:nvPr>
        </p:nvSpPr>
        <p:spPr>
          <a:xfrm>
            <a:off x="11693880" y="6816941"/>
            <a:ext cx="214629" cy="166370"/>
          </a:xfrm>
          <a:prstGeom prst="rect">
            <a:avLst/>
          </a:prstGeom>
        </p:spPr>
        <p:txBody>
          <a:bodyPr vert="horz" wrap="square" lIns="0" tIns="0" rIns="0" bIns="0" rtlCol="0">
            <a:spAutoFit/>
          </a:bodyPr>
          <a:lstStyle/>
          <a:p>
            <a:pPr marL="25400">
              <a:lnSpc>
                <a:spcPts val="1300"/>
              </a:lnSpc>
            </a:pPr>
            <a:fld id="{81D60167-4931-47E6-BA6A-407CBD079E47}" type="slidenum">
              <a:rPr spc="10" dirty="0">
                <a:latin typeface="微软雅黑" panose="020B0503020204020204" charset="-122"/>
                <a:ea typeface="微软雅黑" panose="020B0503020204020204" charset="-122"/>
              </a:rPr>
              <a:t>8</a:t>
            </a:fld>
            <a:endParaRPr spc="10" dirty="0">
              <a:latin typeface="微软雅黑" panose="020B0503020204020204" charset="-122"/>
              <a:ea typeface="微软雅黑" panose="020B0503020204020204" charset="-122"/>
            </a:endParaRPr>
          </a:p>
        </p:txBody>
      </p:sp>
      <p:sp>
        <p:nvSpPr>
          <p:cNvPr id="2" name="object 2"/>
          <p:cNvSpPr txBox="1">
            <a:spLocks noGrp="1"/>
          </p:cNvSpPr>
          <p:nvPr>
            <p:ph type="title"/>
          </p:nvPr>
        </p:nvSpPr>
        <p:spPr>
          <a:xfrm>
            <a:off x="705612" y="963167"/>
            <a:ext cx="1998345" cy="694805"/>
          </a:xfrm>
          <a:prstGeom prst="rect">
            <a:avLst/>
          </a:prstGeom>
          <a:solidFill>
            <a:srgbClr val="2DCC92"/>
          </a:solidFill>
        </p:spPr>
        <p:txBody>
          <a:bodyPr vert="horz" wrap="square" lIns="0" tIns="108585" rIns="0" bIns="0" rtlCol="0">
            <a:spAutoFit/>
          </a:bodyPr>
          <a:lstStyle/>
          <a:p>
            <a:pPr marL="287655">
              <a:lnSpc>
                <a:spcPct val="100000"/>
              </a:lnSpc>
              <a:spcBef>
                <a:spcPts val="855"/>
              </a:spcBef>
            </a:pPr>
            <a:r>
              <a:rPr lang="zh-CN" altLang="en-US" sz="2800" b="1" spc="-5" dirty="0">
                <a:solidFill>
                  <a:srgbClr val="FFFFFF"/>
                </a:solidFill>
                <a:latin typeface="微软雅黑" panose="020B0503020204020204" charset="-122"/>
                <a:ea typeface="微软雅黑" panose="020B0503020204020204" charset="-122"/>
                <a:cs typeface="微软雅黑" panose="020B0503020204020204" charset="-122"/>
              </a:rPr>
              <a:t>平台</a:t>
            </a:r>
            <a:r>
              <a:rPr lang="zh-CN" altLang="en-US" sz="2800" b="1" spc="-5" dirty="0" smtClean="0">
                <a:solidFill>
                  <a:srgbClr val="FFFFFF"/>
                </a:solidFill>
                <a:latin typeface="微软雅黑" panose="020B0503020204020204" charset="-122"/>
                <a:ea typeface="微软雅黑" panose="020B0503020204020204" charset="-122"/>
                <a:cs typeface="微软雅黑" panose="020B0503020204020204" charset="-122"/>
              </a:rPr>
              <a:t>价值</a:t>
            </a:r>
          </a:p>
        </p:txBody>
      </p:sp>
      <p:sp>
        <p:nvSpPr>
          <p:cNvPr id="3" name="object 3"/>
          <p:cNvSpPr txBox="1"/>
          <p:nvPr/>
        </p:nvSpPr>
        <p:spPr>
          <a:xfrm>
            <a:off x="2938779" y="1120775"/>
            <a:ext cx="7754621" cy="369332"/>
          </a:xfrm>
          <a:prstGeom prst="rect">
            <a:avLst/>
          </a:prstGeom>
        </p:spPr>
        <p:txBody>
          <a:bodyPr vert="horz" wrap="square" lIns="0" tIns="0" rIns="0" bIns="0" rtlCol="0">
            <a:spAutoFit/>
          </a:bodyPr>
          <a:lstStyle/>
          <a:p>
            <a:pPr marL="12700">
              <a:lnSpc>
                <a:spcPct val="100000"/>
              </a:lnSpc>
            </a:pPr>
            <a:r>
              <a:rPr lang="en-US" altLang="zh-CN" sz="2400" b="1" dirty="0" smtClean="0">
                <a:solidFill>
                  <a:srgbClr val="2DCC92"/>
                </a:solidFill>
                <a:latin typeface="微软雅黑" panose="020B0503020204020204" charset="-122"/>
                <a:ea typeface="微软雅黑" panose="020B0503020204020204" charset="-122"/>
                <a:cs typeface="微软雅黑" panose="020B0503020204020204" charset="-122"/>
              </a:rPr>
              <a:t>APP</a:t>
            </a:r>
            <a:r>
              <a:rPr lang="zh-CN" altLang="en-US" sz="2400" b="1" dirty="0" smtClean="0">
                <a:solidFill>
                  <a:srgbClr val="2DCC92"/>
                </a:solidFill>
                <a:latin typeface="微软雅黑" panose="020B0503020204020204" charset="-122"/>
                <a:ea typeface="微软雅黑" panose="020B0503020204020204" charset="-122"/>
                <a:cs typeface="微软雅黑" panose="020B0503020204020204" charset="-122"/>
              </a:rPr>
              <a:t>成为助力实体渠道提升运营效率的好工具</a:t>
            </a:r>
          </a:p>
        </p:txBody>
      </p:sp>
      <p:sp>
        <p:nvSpPr>
          <p:cNvPr id="17" name="object 17"/>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8" name="object 18"/>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9" name="object 19"/>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0" name="object 20"/>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3"/>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4"/>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4" name="object 24"/>
          <p:cNvSpPr txBox="1">
            <a:spLocks noGrp="1"/>
          </p:cNvSpPr>
          <p:nvPr/>
        </p:nvSpPr>
        <p:spPr>
          <a:xfrm>
            <a:off x="10483850" y="6816725"/>
            <a:ext cx="1424940" cy="166370"/>
          </a:xfrm>
          <a:prstGeom prst="rect">
            <a:avLst/>
          </a:prstGeom>
        </p:spPr>
        <p:txBody>
          <a:bodyPr vert="horz" wrap="square" lIns="0" tIns="0" rIns="0" bIns="0" rtlCol="0">
            <a:spAutoFit/>
          </a:bodyPr>
          <a:lstStyle>
            <a:lvl1pPr marL="0">
              <a:defRPr sz="1250" b="0" i="0">
                <a:solidFill>
                  <a:schemeClr val="bg1"/>
                </a:solidFill>
                <a:latin typeface="Calibri" panose="020F0502020204030204"/>
                <a:ea typeface="+mn-ea"/>
                <a:cs typeface="Calibri" panose="020F050202020403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400" algn="r">
              <a:lnSpc>
                <a:spcPts val="1300"/>
              </a:lnSpc>
            </a:pPr>
            <a:fld id="{81D60167-4931-47E6-BA6A-407CBD079E47}" type="slidenum">
              <a:rPr sz="1000" spc="10" dirty="0">
                <a:latin typeface="微软雅黑" panose="020B0503020204020204" charset="-122"/>
                <a:ea typeface="微软雅黑" panose="020B0503020204020204" charset="-122"/>
              </a:rPr>
              <a:t>8</a:t>
            </a:fld>
            <a:endParaRPr sz="1000" spc="10" dirty="0">
              <a:latin typeface="微软雅黑" panose="020B0503020204020204" charset="-122"/>
              <a:ea typeface="微软雅黑" panose="020B0503020204020204" charset="-122"/>
            </a:endParaRPr>
          </a:p>
        </p:txBody>
      </p:sp>
      <p:sp>
        <p:nvSpPr>
          <p:cNvPr id="21" name="object 21"/>
          <p:cNvSpPr/>
          <p:nvPr/>
        </p:nvSpPr>
        <p:spPr>
          <a:xfrm>
            <a:off x="10893552" y="1065275"/>
            <a:ext cx="1153668" cy="489203"/>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13" name="圆角矩形 12"/>
          <p:cNvSpPr/>
          <p:nvPr/>
        </p:nvSpPr>
        <p:spPr>
          <a:xfrm>
            <a:off x="4662805" y="2776855"/>
            <a:ext cx="3527425" cy="695960"/>
          </a:xfrm>
          <a:prstGeom prst="roundRect">
            <a:avLst/>
          </a:pr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976495" y="3741420"/>
            <a:ext cx="2901621" cy="159121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063865" y="3741420"/>
            <a:ext cx="2901315" cy="1591310"/>
          </a:xfrm>
          <a:prstGeom prst="roundRect">
            <a:avLst/>
          </a:prstGeom>
          <a:solidFill>
            <a:srgbClr val="2DCC9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892935" y="3741420"/>
            <a:ext cx="2901315" cy="1591310"/>
          </a:xfrm>
          <a:prstGeom prst="roundRect">
            <a:avLst/>
          </a:prstGeom>
          <a:solidFill>
            <a:srgbClr val="FA646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7" name="圆角矩形 26"/>
          <p:cNvSpPr/>
          <p:nvPr/>
        </p:nvSpPr>
        <p:spPr>
          <a:xfrm>
            <a:off x="1892935" y="3741420"/>
            <a:ext cx="2900680" cy="565204"/>
          </a:xfrm>
          <a:prstGeom prst="roundRect">
            <a:avLst>
              <a:gd name="adj" fmla="val 50000"/>
            </a:avLst>
          </a:prstGeom>
          <a:solidFill>
            <a:srgbClr val="FA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6" name="圆角矩形 35"/>
          <p:cNvSpPr/>
          <p:nvPr/>
        </p:nvSpPr>
        <p:spPr>
          <a:xfrm>
            <a:off x="8063230" y="3741420"/>
            <a:ext cx="2901621" cy="565204"/>
          </a:xfrm>
          <a:prstGeom prst="roundRect">
            <a:avLst>
              <a:gd name="adj" fmla="val 50000"/>
            </a:avLst>
          </a:prstGeom>
          <a:solidFill>
            <a:srgbClr val="2D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4976495" y="3741420"/>
            <a:ext cx="2901621" cy="5652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946788" y="2925445"/>
            <a:ext cx="2959465"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charset="-122"/>
                <a:ea typeface="微软雅黑" panose="020B0503020204020204" charset="-122"/>
              </a:rPr>
              <a:t>淘</a:t>
            </a:r>
            <a:r>
              <a:rPr lang="zh-CN" altLang="en-US" sz="2000" b="1" dirty="0" smtClean="0">
                <a:solidFill>
                  <a:schemeClr val="bg1"/>
                </a:solidFill>
                <a:latin typeface="微软雅黑" panose="020B0503020204020204" charset="-122"/>
                <a:ea typeface="微软雅黑" panose="020B0503020204020204" charset="-122"/>
              </a:rPr>
              <a:t>璞</a:t>
            </a:r>
            <a:r>
              <a:rPr lang="en-US" altLang="zh-CN" sz="2000" b="1" dirty="0" smtClean="0">
                <a:solidFill>
                  <a:schemeClr val="bg1"/>
                </a:solidFill>
                <a:latin typeface="微软雅黑" panose="020B0503020204020204" charset="-122"/>
                <a:ea typeface="微软雅黑" panose="020B0503020204020204" charset="-122"/>
              </a:rPr>
              <a:t>/C</a:t>
            </a:r>
            <a:r>
              <a:rPr lang="zh-CN" altLang="en-US" sz="2000" b="1" dirty="0" smtClean="0">
                <a:solidFill>
                  <a:schemeClr val="bg1"/>
                </a:solidFill>
                <a:latin typeface="微软雅黑" panose="020B0503020204020204" charset="-122"/>
                <a:ea typeface="微软雅黑" panose="020B0503020204020204" charset="-122"/>
              </a:rPr>
              <a:t>端 </a:t>
            </a:r>
            <a:r>
              <a:rPr lang="en-US" altLang="zh-CN" sz="2000" b="1" dirty="0" smtClean="0">
                <a:solidFill>
                  <a:schemeClr val="bg1"/>
                </a:solidFill>
                <a:latin typeface="微软雅黑" panose="020B0503020204020204" charset="-122"/>
                <a:ea typeface="微软雅黑" panose="020B0503020204020204" charset="-122"/>
              </a:rPr>
              <a:t>&amp; </a:t>
            </a:r>
            <a:r>
              <a:rPr lang="zh-CN" altLang="en-US" sz="2000" b="1" dirty="0">
                <a:solidFill>
                  <a:schemeClr val="bg1"/>
                </a:solidFill>
                <a:latin typeface="微软雅黑" panose="020B0503020204020204" charset="-122"/>
                <a:ea typeface="微软雅黑" panose="020B0503020204020204" charset="-122"/>
              </a:rPr>
              <a:t>淘璞</a:t>
            </a:r>
            <a:r>
              <a:rPr lang="zh-CN" altLang="en-US" sz="2000" b="1" dirty="0" smtClean="0">
                <a:solidFill>
                  <a:schemeClr val="bg1"/>
                </a:solidFill>
                <a:latin typeface="微软雅黑" panose="020B0503020204020204" charset="-122"/>
                <a:ea typeface="微软雅黑" panose="020B0503020204020204" charset="-122"/>
              </a:rPr>
              <a:t>帮</a:t>
            </a:r>
            <a:r>
              <a:rPr lang="en-US" altLang="zh-CN" sz="2000" b="1" dirty="0" smtClean="0">
                <a:solidFill>
                  <a:schemeClr val="bg1"/>
                </a:solidFill>
                <a:latin typeface="微软雅黑" panose="020B0503020204020204" charset="-122"/>
                <a:ea typeface="微软雅黑" panose="020B0503020204020204" charset="-122"/>
              </a:rPr>
              <a:t>/B</a:t>
            </a:r>
            <a:r>
              <a:rPr lang="zh-CN" altLang="en-US" sz="2000" b="1" dirty="0" smtClean="0">
                <a:solidFill>
                  <a:schemeClr val="bg1"/>
                </a:solidFill>
                <a:latin typeface="微软雅黑" panose="020B0503020204020204" charset="-122"/>
                <a:ea typeface="微软雅黑" panose="020B0503020204020204" charset="-122"/>
              </a:rPr>
              <a:t>端</a:t>
            </a:r>
            <a:endParaRPr lang="en-US" altLang="zh-CN" sz="2000" b="1" dirty="0">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3078798" y="3855430"/>
            <a:ext cx="792480" cy="337185"/>
          </a:xfrm>
          <a:prstGeom prst="rect">
            <a:avLst/>
          </a:prstGeom>
          <a:noFill/>
        </p:spPr>
        <p:txBody>
          <a:bodyPr wrap="none" rtlCol="0">
            <a:spAutoFit/>
          </a:bodyPr>
          <a:lstStyle/>
          <a:p>
            <a:r>
              <a:rPr lang="zh-CN" altLang="en-US" sz="1600" b="1">
                <a:solidFill>
                  <a:schemeClr val="bg1"/>
                </a:solidFill>
                <a:latin typeface="微软雅黑" panose="020B0503020204020204" charset="-122"/>
                <a:ea typeface="微软雅黑" panose="020B0503020204020204" charset="-122"/>
              </a:rPr>
              <a:t>消费者</a:t>
            </a:r>
          </a:p>
        </p:txBody>
      </p:sp>
      <p:sp>
        <p:nvSpPr>
          <p:cNvPr id="50" name="文本框 49"/>
          <p:cNvSpPr txBox="1"/>
          <p:nvPr/>
        </p:nvSpPr>
        <p:spPr>
          <a:xfrm>
            <a:off x="9235911" y="3855430"/>
            <a:ext cx="792480" cy="337185"/>
          </a:xfrm>
          <a:prstGeom prst="rect">
            <a:avLst/>
          </a:prstGeom>
          <a:noFill/>
        </p:spPr>
        <p:txBody>
          <a:bodyPr wrap="none" rtlCol="0">
            <a:spAutoFit/>
          </a:bodyPr>
          <a:lstStyle/>
          <a:p>
            <a:r>
              <a:rPr lang="zh-CN" altLang="en-US" sz="1600" b="1">
                <a:solidFill>
                  <a:schemeClr val="bg1"/>
                </a:solidFill>
                <a:latin typeface="微软雅黑" panose="020B0503020204020204" charset="-122"/>
                <a:ea typeface="微软雅黑" panose="020B0503020204020204" charset="-122"/>
              </a:rPr>
              <a:t>导购员</a:t>
            </a:r>
          </a:p>
        </p:txBody>
      </p:sp>
      <p:sp>
        <p:nvSpPr>
          <p:cNvPr id="51" name="文本框 50"/>
          <p:cNvSpPr txBox="1"/>
          <p:nvPr/>
        </p:nvSpPr>
        <p:spPr>
          <a:xfrm>
            <a:off x="6213946" y="3855430"/>
            <a:ext cx="800219" cy="338554"/>
          </a:xfrm>
          <a:prstGeom prst="rect">
            <a:avLst/>
          </a:prstGeom>
          <a:noFill/>
        </p:spPr>
        <p:txBody>
          <a:bodyPr wrap="none" rtlCol="0">
            <a:spAutoFit/>
          </a:bodyPr>
          <a:lstStyle/>
          <a:p>
            <a:r>
              <a:rPr lang="zh-CN" altLang="en-US" sz="1600" b="1" dirty="0" smtClean="0">
                <a:solidFill>
                  <a:schemeClr val="bg1"/>
                </a:solidFill>
                <a:latin typeface="微软雅黑" panose="020B0503020204020204" charset="-122"/>
                <a:ea typeface="微软雅黑" panose="020B0503020204020204" charset="-122"/>
              </a:rPr>
              <a:t>品牌商</a:t>
            </a:r>
            <a:endParaRPr lang="zh-CN" altLang="en-US" sz="1600" b="1" dirty="0">
              <a:solidFill>
                <a:schemeClr val="bg1"/>
              </a:solidFill>
              <a:latin typeface="微软雅黑" panose="020B0503020204020204" charset="-122"/>
              <a:ea typeface="微软雅黑" panose="020B0503020204020204" charset="-122"/>
            </a:endParaRPr>
          </a:p>
        </p:txBody>
      </p:sp>
      <p:sp>
        <p:nvSpPr>
          <p:cNvPr id="53" name="人"/>
          <p:cNvSpPr/>
          <p:nvPr/>
        </p:nvSpPr>
        <p:spPr bwMode="auto">
          <a:xfrm>
            <a:off x="8966200" y="3877945"/>
            <a:ext cx="280670" cy="304800"/>
          </a:xfrm>
          <a:custGeom>
            <a:avLst/>
            <a:gdLst>
              <a:gd name="T0" fmla="*/ 2147483646 w 4137"/>
              <a:gd name="T1" fmla="*/ 2147483646 h 4610"/>
              <a:gd name="T2" fmla="*/ 2147483646 w 4137"/>
              <a:gd name="T3" fmla="*/ 2147483646 h 4610"/>
              <a:gd name="T4" fmla="*/ 492866306 w 4137"/>
              <a:gd name="T5" fmla="*/ 2147483646 h 4610"/>
              <a:gd name="T6" fmla="*/ 1197131142 w 4137"/>
              <a:gd name="T7" fmla="*/ 2147483646 h 4610"/>
              <a:gd name="T8" fmla="*/ 2147483646 w 4137"/>
              <a:gd name="T9" fmla="*/ 2147483646 h 4610"/>
              <a:gd name="T10" fmla="*/ 2147483646 w 4137"/>
              <a:gd name="T11" fmla="*/ 2147483646 h 4610"/>
              <a:gd name="T12" fmla="*/ 2147483646 w 4137"/>
              <a:gd name="T13" fmla="*/ 2147483646 h 4610"/>
              <a:gd name="T14" fmla="*/ 2147483646 w 4137"/>
              <a:gd name="T15" fmla="*/ 2147483646 h 4610"/>
              <a:gd name="T16" fmla="*/ 2147483646 w 4137"/>
              <a:gd name="T17" fmla="*/ 2147483646 h 4610"/>
              <a:gd name="T18" fmla="*/ 2147483646 w 4137"/>
              <a:gd name="T19" fmla="*/ 2147483646 h 4610"/>
              <a:gd name="T20" fmla="*/ 2147483646 w 4137"/>
              <a:gd name="T21" fmla="*/ 2147483646 h 4610"/>
              <a:gd name="T22" fmla="*/ 2147483646 w 4137"/>
              <a:gd name="T23" fmla="*/ 2147483646 h 4610"/>
              <a:gd name="T24" fmla="*/ 2147483646 w 4137"/>
              <a:gd name="T25" fmla="*/ 2147483646 h 4610"/>
              <a:gd name="T26" fmla="*/ 2147483646 w 4137"/>
              <a:gd name="T27" fmla="*/ 2147483646 h 4610"/>
              <a:gd name="T28" fmla="*/ 2147483646 w 4137"/>
              <a:gd name="T29" fmla="*/ 2147483646 h 4610"/>
              <a:gd name="T30" fmla="*/ 2147483646 w 4137"/>
              <a:gd name="T31" fmla="*/ 2147483646 h 4610"/>
              <a:gd name="T32" fmla="*/ 2147483646 w 4137"/>
              <a:gd name="T33" fmla="*/ 2147483646 h 4610"/>
              <a:gd name="T34" fmla="*/ 2147483646 w 4137"/>
              <a:gd name="T35" fmla="*/ 2147483646 h 4610"/>
              <a:gd name="T36" fmla="*/ 2147483646 w 4137"/>
              <a:gd name="T37" fmla="*/ 2147483646 h 4610"/>
              <a:gd name="T38" fmla="*/ 2147483646 w 4137"/>
              <a:gd name="T39" fmla="*/ 2147483646 h 4610"/>
              <a:gd name="T40" fmla="*/ 2147483646 w 4137"/>
              <a:gd name="T41" fmla="*/ 2147483646 h 4610"/>
              <a:gd name="T42" fmla="*/ 2147483646 w 4137"/>
              <a:gd name="T43" fmla="*/ 2147483646 h 4610"/>
              <a:gd name="T44" fmla="*/ 2147483646 w 4137"/>
              <a:gd name="T45" fmla="*/ 2147483646 h 4610"/>
              <a:gd name="T46" fmla="*/ 2147483646 w 4137"/>
              <a:gd name="T47" fmla="*/ 2147483646 h 4610"/>
              <a:gd name="T48" fmla="*/ 2147483646 w 4137"/>
              <a:gd name="T49" fmla="*/ 2147483646 h 4610"/>
              <a:gd name="T50" fmla="*/ 2147483646 w 4137"/>
              <a:gd name="T51" fmla="*/ 2147483646 h 4610"/>
              <a:gd name="T52" fmla="*/ 2147483646 w 4137"/>
              <a:gd name="T53" fmla="*/ 211743436 h 4610"/>
              <a:gd name="T54" fmla="*/ 2147483646 w 4137"/>
              <a:gd name="T55" fmla="*/ 2147483646 h 4610"/>
              <a:gd name="T56" fmla="*/ 2147483646 w 4137"/>
              <a:gd name="T57" fmla="*/ 2147483646 h 4610"/>
              <a:gd name="T58" fmla="*/ 2147483646 w 4137"/>
              <a:gd name="T59" fmla="*/ 2147483646 h 4610"/>
              <a:gd name="T60" fmla="*/ 2147483646 w 4137"/>
              <a:gd name="T61" fmla="*/ 2147483646 h 4610"/>
              <a:gd name="T62" fmla="*/ 2147483646 w 4137"/>
              <a:gd name="T63" fmla="*/ 2147483646 h 4610"/>
              <a:gd name="T64" fmla="*/ 2147483646 w 4137"/>
              <a:gd name="T65" fmla="*/ 2147483646 h 4610"/>
              <a:gd name="T66" fmla="*/ 2147483646 w 4137"/>
              <a:gd name="T67" fmla="*/ 2147483646 h 4610"/>
              <a:gd name="T68" fmla="*/ 2147483646 w 4137"/>
              <a:gd name="T69" fmla="*/ 2147483646 h 4610"/>
              <a:gd name="T70" fmla="*/ 2147483646 w 4137"/>
              <a:gd name="T71" fmla="*/ 2147483646 h 4610"/>
              <a:gd name="T72" fmla="*/ 2147483646 w 4137"/>
              <a:gd name="T73" fmla="*/ 2147483646 h 4610"/>
              <a:gd name="T74" fmla="*/ 2147483646 w 4137"/>
              <a:gd name="T75" fmla="*/ 2147483646 h 4610"/>
              <a:gd name="T76" fmla="*/ 2147483646 w 4137"/>
              <a:gd name="T77" fmla="*/ 2147483646 h 4610"/>
              <a:gd name="T78" fmla="*/ 2147483646 w 4137"/>
              <a:gd name="T79" fmla="*/ 2147483646 h 4610"/>
              <a:gd name="T80" fmla="*/ 2147483646 w 4137"/>
              <a:gd name="T81" fmla="*/ 2147483646 h 4610"/>
              <a:gd name="T82" fmla="*/ 2147483646 w 4137"/>
              <a:gd name="T83" fmla="*/ 2147483646 h 4610"/>
              <a:gd name="T84" fmla="*/ 2147483646 w 4137"/>
              <a:gd name="T85" fmla="*/ 2147483646 h 4610"/>
              <a:gd name="T86" fmla="*/ 2147483646 w 4137"/>
              <a:gd name="T87" fmla="*/ 2147483646 h 4610"/>
              <a:gd name="T88" fmla="*/ 2147483646 w 4137"/>
              <a:gd name="T89" fmla="*/ 2147483646 h 4610"/>
              <a:gd name="T90" fmla="*/ 2147483646 w 4137"/>
              <a:gd name="T91" fmla="*/ 2147483646 h 4610"/>
              <a:gd name="T92" fmla="*/ 2147483646 w 4137"/>
              <a:gd name="T93" fmla="*/ 2147483646 h 4610"/>
              <a:gd name="T94" fmla="*/ 2147483646 w 4137"/>
              <a:gd name="T95" fmla="*/ 2147483646 h 4610"/>
              <a:gd name="T96" fmla="*/ 2147483646 w 4137"/>
              <a:gd name="T97" fmla="*/ 2147483646 h 4610"/>
              <a:gd name="T98" fmla="*/ 2147483646 w 4137"/>
              <a:gd name="T99" fmla="*/ 2147483646 h 4610"/>
              <a:gd name="T100" fmla="*/ 2147483646 w 4137"/>
              <a:gd name="T101" fmla="*/ 2147483646 h 4610"/>
              <a:gd name="T102" fmla="*/ 2147483646 w 4137"/>
              <a:gd name="T103" fmla="*/ 2147483646 h 4610"/>
              <a:gd name="T104" fmla="*/ 2147483646 w 4137"/>
              <a:gd name="T105" fmla="*/ 2147483646 h 4610"/>
              <a:gd name="T106" fmla="*/ 2147483646 w 4137"/>
              <a:gd name="T107" fmla="*/ 2147483646 h 4610"/>
              <a:gd name="T108" fmla="*/ 2147483646 w 4137"/>
              <a:gd name="T109" fmla="*/ 2147483646 h 4610"/>
              <a:gd name="T110" fmla="*/ 2147483646 w 4137"/>
              <a:gd name="T111" fmla="*/ 2147483646 h 4610"/>
              <a:gd name="T112" fmla="*/ 2147483646 w 4137"/>
              <a:gd name="T113" fmla="*/ 2147483646 h 46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137" h="4610">
                <a:moveTo>
                  <a:pt x="178" y="3224"/>
                </a:moveTo>
                <a:lnTo>
                  <a:pt x="178" y="3224"/>
                </a:lnTo>
                <a:lnTo>
                  <a:pt x="303" y="3177"/>
                </a:lnTo>
                <a:lnTo>
                  <a:pt x="425" y="3130"/>
                </a:lnTo>
                <a:lnTo>
                  <a:pt x="655" y="3040"/>
                </a:lnTo>
                <a:lnTo>
                  <a:pt x="762" y="2998"/>
                </a:lnTo>
                <a:lnTo>
                  <a:pt x="863" y="2961"/>
                </a:lnTo>
                <a:lnTo>
                  <a:pt x="910" y="2945"/>
                </a:lnTo>
                <a:lnTo>
                  <a:pt x="957" y="2929"/>
                </a:lnTo>
                <a:lnTo>
                  <a:pt x="1001" y="2915"/>
                </a:lnTo>
                <a:lnTo>
                  <a:pt x="1043" y="2903"/>
                </a:lnTo>
                <a:lnTo>
                  <a:pt x="992" y="3509"/>
                </a:lnTo>
                <a:lnTo>
                  <a:pt x="1187" y="3483"/>
                </a:lnTo>
                <a:lnTo>
                  <a:pt x="1028" y="3637"/>
                </a:lnTo>
                <a:lnTo>
                  <a:pt x="1045" y="3666"/>
                </a:lnTo>
                <a:lnTo>
                  <a:pt x="1096" y="3762"/>
                </a:lnTo>
                <a:lnTo>
                  <a:pt x="1153" y="3868"/>
                </a:lnTo>
                <a:lnTo>
                  <a:pt x="1226" y="3999"/>
                </a:lnTo>
                <a:lnTo>
                  <a:pt x="1311" y="4149"/>
                </a:lnTo>
                <a:lnTo>
                  <a:pt x="1356" y="4227"/>
                </a:lnTo>
                <a:lnTo>
                  <a:pt x="1403" y="4306"/>
                </a:lnTo>
                <a:lnTo>
                  <a:pt x="1450" y="4385"/>
                </a:lnTo>
                <a:lnTo>
                  <a:pt x="1499" y="4463"/>
                </a:lnTo>
                <a:lnTo>
                  <a:pt x="1546" y="4538"/>
                </a:lnTo>
                <a:lnTo>
                  <a:pt x="1594" y="4610"/>
                </a:lnTo>
                <a:lnTo>
                  <a:pt x="7" y="4610"/>
                </a:lnTo>
                <a:lnTo>
                  <a:pt x="3" y="4477"/>
                </a:lnTo>
                <a:lnTo>
                  <a:pt x="1" y="4351"/>
                </a:lnTo>
                <a:lnTo>
                  <a:pt x="0" y="4232"/>
                </a:lnTo>
                <a:lnTo>
                  <a:pt x="2" y="4121"/>
                </a:lnTo>
                <a:lnTo>
                  <a:pt x="5" y="4017"/>
                </a:lnTo>
                <a:lnTo>
                  <a:pt x="10" y="3919"/>
                </a:lnTo>
                <a:lnTo>
                  <a:pt x="14" y="3873"/>
                </a:lnTo>
                <a:lnTo>
                  <a:pt x="17" y="3829"/>
                </a:lnTo>
                <a:lnTo>
                  <a:pt x="22" y="3785"/>
                </a:lnTo>
                <a:lnTo>
                  <a:pt x="27" y="3743"/>
                </a:lnTo>
                <a:lnTo>
                  <a:pt x="32" y="3702"/>
                </a:lnTo>
                <a:lnTo>
                  <a:pt x="39" y="3663"/>
                </a:lnTo>
                <a:lnTo>
                  <a:pt x="45" y="3625"/>
                </a:lnTo>
                <a:lnTo>
                  <a:pt x="52" y="3587"/>
                </a:lnTo>
                <a:lnTo>
                  <a:pt x="60" y="3552"/>
                </a:lnTo>
                <a:lnTo>
                  <a:pt x="68" y="3518"/>
                </a:lnTo>
                <a:lnTo>
                  <a:pt x="76" y="3484"/>
                </a:lnTo>
                <a:lnTo>
                  <a:pt x="85" y="3452"/>
                </a:lnTo>
                <a:lnTo>
                  <a:pt x="95" y="3420"/>
                </a:lnTo>
                <a:lnTo>
                  <a:pt x="105" y="3389"/>
                </a:lnTo>
                <a:lnTo>
                  <a:pt x="116" y="3360"/>
                </a:lnTo>
                <a:lnTo>
                  <a:pt x="127" y="3331"/>
                </a:lnTo>
                <a:lnTo>
                  <a:pt x="139" y="3303"/>
                </a:lnTo>
                <a:lnTo>
                  <a:pt x="152" y="3276"/>
                </a:lnTo>
                <a:lnTo>
                  <a:pt x="165" y="3250"/>
                </a:lnTo>
                <a:lnTo>
                  <a:pt x="178" y="3224"/>
                </a:lnTo>
                <a:close/>
                <a:moveTo>
                  <a:pt x="2357" y="1297"/>
                </a:moveTo>
                <a:lnTo>
                  <a:pt x="2357" y="1297"/>
                </a:lnTo>
                <a:lnTo>
                  <a:pt x="2209" y="1343"/>
                </a:lnTo>
                <a:lnTo>
                  <a:pt x="2135" y="1366"/>
                </a:lnTo>
                <a:lnTo>
                  <a:pt x="2063" y="1385"/>
                </a:lnTo>
                <a:lnTo>
                  <a:pt x="2027" y="1394"/>
                </a:lnTo>
                <a:lnTo>
                  <a:pt x="1992" y="1402"/>
                </a:lnTo>
                <a:lnTo>
                  <a:pt x="1956" y="1409"/>
                </a:lnTo>
                <a:lnTo>
                  <a:pt x="1922" y="1414"/>
                </a:lnTo>
                <a:lnTo>
                  <a:pt x="1888" y="1419"/>
                </a:lnTo>
                <a:lnTo>
                  <a:pt x="1853" y="1422"/>
                </a:lnTo>
                <a:lnTo>
                  <a:pt x="1819" y="1424"/>
                </a:lnTo>
                <a:lnTo>
                  <a:pt x="1786" y="1425"/>
                </a:lnTo>
                <a:lnTo>
                  <a:pt x="1752" y="1424"/>
                </a:lnTo>
                <a:lnTo>
                  <a:pt x="1720" y="1421"/>
                </a:lnTo>
                <a:lnTo>
                  <a:pt x="1688" y="1416"/>
                </a:lnTo>
                <a:lnTo>
                  <a:pt x="1655" y="1409"/>
                </a:lnTo>
                <a:lnTo>
                  <a:pt x="1624" y="1401"/>
                </a:lnTo>
                <a:lnTo>
                  <a:pt x="1593" y="1390"/>
                </a:lnTo>
                <a:lnTo>
                  <a:pt x="1562" y="1377"/>
                </a:lnTo>
                <a:lnTo>
                  <a:pt x="1547" y="1369"/>
                </a:lnTo>
                <a:lnTo>
                  <a:pt x="1533" y="1361"/>
                </a:lnTo>
                <a:lnTo>
                  <a:pt x="1518" y="1352"/>
                </a:lnTo>
                <a:lnTo>
                  <a:pt x="1503" y="1342"/>
                </a:lnTo>
                <a:lnTo>
                  <a:pt x="1489" y="1332"/>
                </a:lnTo>
                <a:lnTo>
                  <a:pt x="1475" y="1322"/>
                </a:lnTo>
                <a:lnTo>
                  <a:pt x="1460" y="1310"/>
                </a:lnTo>
                <a:lnTo>
                  <a:pt x="1446" y="1298"/>
                </a:lnTo>
                <a:lnTo>
                  <a:pt x="1432" y="1286"/>
                </a:lnTo>
                <a:lnTo>
                  <a:pt x="1418" y="1272"/>
                </a:lnTo>
                <a:lnTo>
                  <a:pt x="1405" y="1258"/>
                </a:lnTo>
                <a:lnTo>
                  <a:pt x="1391" y="1242"/>
                </a:lnTo>
                <a:lnTo>
                  <a:pt x="1378" y="1227"/>
                </a:lnTo>
                <a:lnTo>
                  <a:pt x="1365" y="1210"/>
                </a:lnTo>
                <a:lnTo>
                  <a:pt x="1338" y="1175"/>
                </a:lnTo>
                <a:lnTo>
                  <a:pt x="1313" y="1136"/>
                </a:lnTo>
                <a:lnTo>
                  <a:pt x="1312" y="1135"/>
                </a:lnTo>
                <a:lnTo>
                  <a:pt x="1294" y="1104"/>
                </a:lnTo>
                <a:lnTo>
                  <a:pt x="1291" y="1152"/>
                </a:lnTo>
                <a:lnTo>
                  <a:pt x="1289" y="1203"/>
                </a:lnTo>
                <a:lnTo>
                  <a:pt x="1288" y="1260"/>
                </a:lnTo>
                <a:lnTo>
                  <a:pt x="1288" y="1319"/>
                </a:lnTo>
                <a:lnTo>
                  <a:pt x="1288" y="1382"/>
                </a:lnTo>
                <a:lnTo>
                  <a:pt x="1290" y="1447"/>
                </a:lnTo>
                <a:lnTo>
                  <a:pt x="1294" y="1515"/>
                </a:lnTo>
                <a:lnTo>
                  <a:pt x="1299" y="1584"/>
                </a:lnTo>
                <a:lnTo>
                  <a:pt x="1306" y="1654"/>
                </a:lnTo>
                <a:lnTo>
                  <a:pt x="1314" y="1726"/>
                </a:lnTo>
                <a:lnTo>
                  <a:pt x="1326" y="1798"/>
                </a:lnTo>
                <a:lnTo>
                  <a:pt x="1332" y="1834"/>
                </a:lnTo>
                <a:lnTo>
                  <a:pt x="1339" y="1870"/>
                </a:lnTo>
                <a:lnTo>
                  <a:pt x="1347" y="1906"/>
                </a:lnTo>
                <a:lnTo>
                  <a:pt x="1355" y="1941"/>
                </a:lnTo>
                <a:lnTo>
                  <a:pt x="1366" y="1977"/>
                </a:lnTo>
                <a:lnTo>
                  <a:pt x="1375" y="2011"/>
                </a:lnTo>
                <a:lnTo>
                  <a:pt x="1386" y="2045"/>
                </a:lnTo>
                <a:lnTo>
                  <a:pt x="1397" y="2080"/>
                </a:lnTo>
                <a:lnTo>
                  <a:pt x="1410" y="2113"/>
                </a:lnTo>
                <a:lnTo>
                  <a:pt x="1423" y="2146"/>
                </a:lnTo>
                <a:lnTo>
                  <a:pt x="1439" y="2184"/>
                </a:lnTo>
                <a:lnTo>
                  <a:pt x="1456" y="2219"/>
                </a:lnTo>
                <a:lnTo>
                  <a:pt x="1475" y="2254"/>
                </a:lnTo>
                <a:lnTo>
                  <a:pt x="1494" y="2288"/>
                </a:lnTo>
                <a:lnTo>
                  <a:pt x="1514" y="2320"/>
                </a:lnTo>
                <a:lnTo>
                  <a:pt x="1534" y="2351"/>
                </a:lnTo>
                <a:lnTo>
                  <a:pt x="1555" y="2381"/>
                </a:lnTo>
                <a:lnTo>
                  <a:pt x="1578" y="2411"/>
                </a:lnTo>
                <a:lnTo>
                  <a:pt x="1600" y="2439"/>
                </a:lnTo>
                <a:lnTo>
                  <a:pt x="1623" y="2466"/>
                </a:lnTo>
                <a:lnTo>
                  <a:pt x="1646" y="2492"/>
                </a:lnTo>
                <a:lnTo>
                  <a:pt x="1671" y="2517"/>
                </a:lnTo>
                <a:lnTo>
                  <a:pt x="1694" y="2541"/>
                </a:lnTo>
                <a:lnTo>
                  <a:pt x="1718" y="2563"/>
                </a:lnTo>
                <a:lnTo>
                  <a:pt x="1742" y="2585"/>
                </a:lnTo>
                <a:lnTo>
                  <a:pt x="1766" y="2606"/>
                </a:lnTo>
                <a:lnTo>
                  <a:pt x="1749" y="2612"/>
                </a:lnTo>
                <a:lnTo>
                  <a:pt x="1702" y="2625"/>
                </a:lnTo>
                <a:lnTo>
                  <a:pt x="1669" y="2633"/>
                </a:lnTo>
                <a:lnTo>
                  <a:pt x="1630" y="2642"/>
                </a:lnTo>
                <a:lnTo>
                  <a:pt x="1588" y="2651"/>
                </a:lnTo>
                <a:lnTo>
                  <a:pt x="1540" y="2660"/>
                </a:lnTo>
                <a:lnTo>
                  <a:pt x="1490" y="2667"/>
                </a:lnTo>
                <a:lnTo>
                  <a:pt x="1437" y="2674"/>
                </a:lnTo>
                <a:lnTo>
                  <a:pt x="1383" y="2679"/>
                </a:lnTo>
                <a:lnTo>
                  <a:pt x="1355" y="2680"/>
                </a:lnTo>
                <a:lnTo>
                  <a:pt x="1327" y="2681"/>
                </a:lnTo>
                <a:lnTo>
                  <a:pt x="1299" y="2682"/>
                </a:lnTo>
                <a:lnTo>
                  <a:pt x="1271" y="2681"/>
                </a:lnTo>
                <a:lnTo>
                  <a:pt x="1243" y="2680"/>
                </a:lnTo>
                <a:lnTo>
                  <a:pt x="1215" y="2678"/>
                </a:lnTo>
                <a:lnTo>
                  <a:pt x="1188" y="2675"/>
                </a:lnTo>
                <a:lnTo>
                  <a:pt x="1161" y="2672"/>
                </a:lnTo>
                <a:lnTo>
                  <a:pt x="1133" y="2667"/>
                </a:lnTo>
                <a:lnTo>
                  <a:pt x="1108" y="2661"/>
                </a:lnTo>
                <a:lnTo>
                  <a:pt x="1092" y="2656"/>
                </a:lnTo>
                <a:lnTo>
                  <a:pt x="1077" y="2651"/>
                </a:lnTo>
                <a:lnTo>
                  <a:pt x="1062" y="2645"/>
                </a:lnTo>
                <a:lnTo>
                  <a:pt x="1046" y="2637"/>
                </a:lnTo>
                <a:lnTo>
                  <a:pt x="1032" y="2629"/>
                </a:lnTo>
                <a:lnTo>
                  <a:pt x="1018" y="2621"/>
                </a:lnTo>
                <a:lnTo>
                  <a:pt x="1004" y="2612"/>
                </a:lnTo>
                <a:lnTo>
                  <a:pt x="991" y="2602"/>
                </a:lnTo>
                <a:lnTo>
                  <a:pt x="979" y="2591"/>
                </a:lnTo>
                <a:lnTo>
                  <a:pt x="966" y="2579"/>
                </a:lnTo>
                <a:lnTo>
                  <a:pt x="942" y="2556"/>
                </a:lnTo>
                <a:lnTo>
                  <a:pt x="920" y="2532"/>
                </a:lnTo>
                <a:lnTo>
                  <a:pt x="901" y="2507"/>
                </a:lnTo>
                <a:lnTo>
                  <a:pt x="883" y="2481"/>
                </a:lnTo>
                <a:lnTo>
                  <a:pt x="867" y="2456"/>
                </a:lnTo>
                <a:lnTo>
                  <a:pt x="853" y="2431"/>
                </a:lnTo>
                <a:lnTo>
                  <a:pt x="840" y="2408"/>
                </a:lnTo>
                <a:lnTo>
                  <a:pt x="830" y="2386"/>
                </a:lnTo>
                <a:lnTo>
                  <a:pt x="823" y="2365"/>
                </a:lnTo>
                <a:lnTo>
                  <a:pt x="817" y="2348"/>
                </a:lnTo>
                <a:lnTo>
                  <a:pt x="814" y="2334"/>
                </a:lnTo>
                <a:lnTo>
                  <a:pt x="807" y="2272"/>
                </a:lnTo>
                <a:lnTo>
                  <a:pt x="801" y="2208"/>
                </a:lnTo>
                <a:lnTo>
                  <a:pt x="796" y="2141"/>
                </a:lnTo>
                <a:lnTo>
                  <a:pt x="793" y="2072"/>
                </a:lnTo>
                <a:lnTo>
                  <a:pt x="792" y="2002"/>
                </a:lnTo>
                <a:lnTo>
                  <a:pt x="792" y="1929"/>
                </a:lnTo>
                <a:lnTo>
                  <a:pt x="794" y="1855"/>
                </a:lnTo>
                <a:lnTo>
                  <a:pt x="797" y="1781"/>
                </a:lnTo>
                <a:lnTo>
                  <a:pt x="801" y="1704"/>
                </a:lnTo>
                <a:lnTo>
                  <a:pt x="807" y="1627"/>
                </a:lnTo>
                <a:lnTo>
                  <a:pt x="814" y="1550"/>
                </a:lnTo>
                <a:lnTo>
                  <a:pt x="823" y="1474"/>
                </a:lnTo>
                <a:lnTo>
                  <a:pt x="833" y="1396"/>
                </a:lnTo>
                <a:lnTo>
                  <a:pt x="844" y="1319"/>
                </a:lnTo>
                <a:lnTo>
                  <a:pt x="857" y="1242"/>
                </a:lnTo>
                <a:lnTo>
                  <a:pt x="870" y="1168"/>
                </a:lnTo>
                <a:lnTo>
                  <a:pt x="885" y="1093"/>
                </a:lnTo>
                <a:lnTo>
                  <a:pt x="901" y="1020"/>
                </a:lnTo>
                <a:lnTo>
                  <a:pt x="918" y="949"/>
                </a:lnTo>
                <a:lnTo>
                  <a:pt x="935" y="880"/>
                </a:lnTo>
                <a:lnTo>
                  <a:pt x="955" y="812"/>
                </a:lnTo>
                <a:lnTo>
                  <a:pt x="975" y="748"/>
                </a:lnTo>
                <a:lnTo>
                  <a:pt x="996" y="685"/>
                </a:lnTo>
                <a:lnTo>
                  <a:pt x="1018" y="626"/>
                </a:lnTo>
                <a:lnTo>
                  <a:pt x="1041" y="570"/>
                </a:lnTo>
                <a:lnTo>
                  <a:pt x="1066" y="517"/>
                </a:lnTo>
                <a:lnTo>
                  <a:pt x="1078" y="492"/>
                </a:lnTo>
                <a:lnTo>
                  <a:pt x="1090" y="468"/>
                </a:lnTo>
                <a:lnTo>
                  <a:pt x="1103" y="445"/>
                </a:lnTo>
                <a:lnTo>
                  <a:pt x="1116" y="423"/>
                </a:lnTo>
                <a:lnTo>
                  <a:pt x="1129" y="402"/>
                </a:lnTo>
                <a:lnTo>
                  <a:pt x="1142" y="382"/>
                </a:lnTo>
                <a:lnTo>
                  <a:pt x="1155" y="364"/>
                </a:lnTo>
                <a:lnTo>
                  <a:pt x="1170" y="346"/>
                </a:lnTo>
                <a:lnTo>
                  <a:pt x="1184" y="330"/>
                </a:lnTo>
                <a:lnTo>
                  <a:pt x="1198" y="314"/>
                </a:lnTo>
                <a:lnTo>
                  <a:pt x="1212" y="300"/>
                </a:lnTo>
                <a:lnTo>
                  <a:pt x="1226" y="287"/>
                </a:lnTo>
                <a:lnTo>
                  <a:pt x="1248" y="269"/>
                </a:lnTo>
                <a:lnTo>
                  <a:pt x="1272" y="252"/>
                </a:lnTo>
                <a:lnTo>
                  <a:pt x="1295" y="235"/>
                </a:lnTo>
                <a:lnTo>
                  <a:pt x="1319" y="218"/>
                </a:lnTo>
                <a:lnTo>
                  <a:pt x="1343" y="202"/>
                </a:lnTo>
                <a:lnTo>
                  <a:pt x="1369" y="187"/>
                </a:lnTo>
                <a:lnTo>
                  <a:pt x="1395" y="173"/>
                </a:lnTo>
                <a:lnTo>
                  <a:pt x="1421" y="159"/>
                </a:lnTo>
                <a:lnTo>
                  <a:pt x="1447" y="146"/>
                </a:lnTo>
                <a:lnTo>
                  <a:pt x="1475" y="133"/>
                </a:lnTo>
                <a:lnTo>
                  <a:pt x="1502" y="121"/>
                </a:lnTo>
                <a:lnTo>
                  <a:pt x="1530" y="108"/>
                </a:lnTo>
                <a:lnTo>
                  <a:pt x="1558" y="97"/>
                </a:lnTo>
                <a:lnTo>
                  <a:pt x="1587" y="87"/>
                </a:lnTo>
                <a:lnTo>
                  <a:pt x="1616" y="77"/>
                </a:lnTo>
                <a:lnTo>
                  <a:pt x="1645" y="68"/>
                </a:lnTo>
                <a:lnTo>
                  <a:pt x="1675" y="60"/>
                </a:lnTo>
                <a:lnTo>
                  <a:pt x="1705" y="51"/>
                </a:lnTo>
                <a:lnTo>
                  <a:pt x="1735" y="44"/>
                </a:lnTo>
                <a:lnTo>
                  <a:pt x="1765" y="37"/>
                </a:lnTo>
                <a:lnTo>
                  <a:pt x="1796" y="31"/>
                </a:lnTo>
                <a:lnTo>
                  <a:pt x="1827" y="25"/>
                </a:lnTo>
                <a:lnTo>
                  <a:pt x="1858" y="20"/>
                </a:lnTo>
                <a:lnTo>
                  <a:pt x="1890" y="15"/>
                </a:lnTo>
                <a:lnTo>
                  <a:pt x="1921" y="11"/>
                </a:lnTo>
                <a:lnTo>
                  <a:pt x="1952" y="8"/>
                </a:lnTo>
                <a:lnTo>
                  <a:pt x="1985" y="5"/>
                </a:lnTo>
                <a:lnTo>
                  <a:pt x="2016" y="3"/>
                </a:lnTo>
                <a:lnTo>
                  <a:pt x="2081" y="0"/>
                </a:lnTo>
                <a:lnTo>
                  <a:pt x="2145" y="0"/>
                </a:lnTo>
                <a:lnTo>
                  <a:pt x="2209" y="3"/>
                </a:lnTo>
                <a:lnTo>
                  <a:pt x="2273" y="7"/>
                </a:lnTo>
                <a:lnTo>
                  <a:pt x="2306" y="11"/>
                </a:lnTo>
                <a:lnTo>
                  <a:pt x="2338" y="15"/>
                </a:lnTo>
                <a:lnTo>
                  <a:pt x="2369" y="20"/>
                </a:lnTo>
                <a:lnTo>
                  <a:pt x="2402" y="25"/>
                </a:lnTo>
                <a:lnTo>
                  <a:pt x="2433" y="31"/>
                </a:lnTo>
                <a:lnTo>
                  <a:pt x="2464" y="37"/>
                </a:lnTo>
                <a:lnTo>
                  <a:pt x="2497" y="44"/>
                </a:lnTo>
                <a:lnTo>
                  <a:pt x="2528" y="51"/>
                </a:lnTo>
                <a:lnTo>
                  <a:pt x="2558" y="59"/>
                </a:lnTo>
                <a:lnTo>
                  <a:pt x="2590" y="68"/>
                </a:lnTo>
                <a:lnTo>
                  <a:pt x="2620" y="77"/>
                </a:lnTo>
                <a:lnTo>
                  <a:pt x="2650" y="87"/>
                </a:lnTo>
                <a:lnTo>
                  <a:pt x="2680" y="98"/>
                </a:lnTo>
                <a:lnTo>
                  <a:pt x="2710" y="109"/>
                </a:lnTo>
                <a:lnTo>
                  <a:pt x="2740" y="121"/>
                </a:lnTo>
                <a:lnTo>
                  <a:pt x="2768" y="134"/>
                </a:lnTo>
                <a:lnTo>
                  <a:pt x="2798" y="147"/>
                </a:lnTo>
                <a:lnTo>
                  <a:pt x="2826" y="160"/>
                </a:lnTo>
                <a:lnTo>
                  <a:pt x="2854" y="174"/>
                </a:lnTo>
                <a:lnTo>
                  <a:pt x="2881" y="189"/>
                </a:lnTo>
                <a:lnTo>
                  <a:pt x="2909" y="204"/>
                </a:lnTo>
                <a:lnTo>
                  <a:pt x="2936" y="220"/>
                </a:lnTo>
                <a:lnTo>
                  <a:pt x="2962" y="238"/>
                </a:lnTo>
                <a:lnTo>
                  <a:pt x="2987" y="255"/>
                </a:lnTo>
                <a:lnTo>
                  <a:pt x="3014" y="273"/>
                </a:lnTo>
                <a:lnTo>
                  <a:pt x="3038" y="291"/>
                </a:lnTo>
                <a:lnTo>
                  <a:pt x="3062" y="310"/>
                </a:lnTo>
                <a:lnTo>
                  <a:pt x="3086" y="331"/>
                </a:lnTo>
                <a:lnTo>
                  <a:pt x="3103" y="346"/>
                </a:lnTo>
                <a:lnTo>
                  <a:pt x="3119" y="361"/>
                </a:lnTo>
                <a:lnTo>
                  <a:pt x="3134" y="378"/>
                </a:lnTo>
                <a:lnTo>
                  <a:pt x="3149" y="396"/>
                </a:lnTo>
                <a:lnTo>
                  <a:pt x="3164" y="415"/>
                </a:lnTo>
                <a:lnTo>
                  <a:pt x="3178" y="436"/>
                </a:lnTo>
                <a:lnTo>
                  <a:pt x="3192" y="457"/>
                </a:lnTo>
                <a:lnTo>
                  <a:pt x="3207" y="479"/>
                </a:lnTo>
                <a:lnTo>
                  <a:pt x="3220" y="502"/>
                </a:lnTo>
                <a:lnTo>
                  <a:pt x="3233" y="526"/>
                </a:lnTo>
                <a:lnTo>
                  <a:pt x="3245" y="551"/>
                </a:lnTo>
                <a:lnTo>
                  <a:pt x="3257" y="577"/>
                </a:lnTo>
                <a:lnTo>
                  <a:pt x="3269" y="603"/>
                </a:lnTo>
                <a:lnTo>
                  <a:pt x="3280" y="631"/>
                </a:lnTo>
                <a:lnTo>
                  <a:pt x="3291" y="660"/>
                </a:lnTo>
                <a:lnTo>
                  <a:pt x="3302" y="688"/>
                </a:lnTo>
                <a:lnTo>
                  <a:pt x="3322" y="749"/>
                </a:lnTo>
                <a:lnTo>
                  <a:pt x="3340" y="812"/>
                </a:lnTo>
                <a:lnTo>
                  <a:pt x="3357" y="878"/>
                </a:lnTo>
                <a:lnTo>
                  <a:pt x="3373" y="946"/>
                </a:lnTo>
                <a:lnTo>
                  <a:pt x="3387" y="1016"/>
                </a:lnTo>
                <a:lnTo>
                  <a:pt x="3400" y="1088"/>
                </a:lnTo>
                <a:lnTo>
                  <a:pt x="3411" y="1162"/>
                </a:lnTo>
                <a:lnTo>
                  <a:pt x="3421" y="1237"/>
                </a:lnTo>
                <a:lnTo>
                  <a:pt x="3426" y="1288"/>
                </a:lnTo>
                <a:lnTo>
                  <a:pt x="3432" y="1356"/>
                </a:lnTo>
                <a:lnTo>
                  <a:pt x="3437" y="1436"/>
                </a:lnTo>
                <a:lnTo>
                  <a:pt x="3441" y="1529"/>
                </a:lnTo>
                <a:lnTo>
                  <a:pt x="3445" y="1632"/>
                </a:lnTo>
                <a:lnTo>
                  <a:pt x="3446" y="1740"/>
                </a:lnTo>
                <a:lnTo>
                  <a:pt x="3446" y="1853"/>
                </a:lnTo>
                <a:lnTo>
                  <a:pt x="3445" y="1910"/>
                </a:lnTo>
                <a:lnTo>
                  <a:pt x="3444" y="1966"/>
                </a:lnTo>
                <a:lnTo>
                  <a:pt x="3441" y="2023"/>
                </a:lnTo>
                <a:lnTo>
                  <a:pt x="3438" y="2080"/>
                </a:lnTo>
                <a:lnTo>
                  <a:pt x="3434" y="2134"/>
                </a:lnTo>
                <a:lnTo>
                  <a:pt x="3430" y="2189"/>
                </a:lnTo>
                <a:lnTo>
                  <a:pt x="3424" y="2240"/>
                </a:lnTo>
                <a:lnTo>
                  <a:pt x="3417" y="2291"/>
                </a:lnTo>
                <a:lnTo>
                  <a:pt x="3409" y="2339"/>
                </a:lnTo>
                <a:lnTo>
                  <a:pt x="3401" y="2385"/>
                </a:lnTo>
                <a:lnTo>
                  <a:pt x="3390" y="2428"/>
                </a:lnTo>
                <a:lnTo>
                  <a:pt x="3378" y="2467"/>
                </a:lnTo>
                <a:lnTo>
                  <a:pt x="3372" y="2486"/>
                </a:lnTo>
                <a:lnTo>
                  <a:pt x="3366" y="2504"/>
                </a:lnTo>
                <a:lnTo>
                  <a:pt x="3359" y="2520"/>
                </a:lnTo>
                <a:lnTo>
                  <a:pt x="3352" y="2536"/>
                </a:lnTo>
                <a:lnTo>
                  <a:pt x="3345" y="2550"/>
                </a:lnTo>
                <a:lnTo>
                  <a:pt x="3337" y="2563"/>
                </a:lnTo>
                <a:lnTo>
                  <a:pt x="3329" y="2576"/>
                </a:lnTo>
                <a:lnTo>
                  <a:pt x="3320" y="2588"/>
                </a:lnTo>
                <a:lnTo>
                  <a:pt x="3312" y="2598"/>
                </a:lnTo>
                <a:lnTo>
                  <a:pt x="3302" y="2607"/>
                </a:lnTo>
                <a:lnTo>
                  <a:pt x="3292" y="2614"/>
                </a:lnTo>
                <a:lnTo>
                  <a:pt x="3282" y="2621"/>
                </a:lnTo>
                <a:lnTo>
                  <a:pt x="3259" y="2632"/>
                </a:lnTo>
                <a:lnTo>
                  <a:pt x="3236" y="2643"/>
                </a:lnTo>
                <a:lnTo>
                  <a:pt x="3212" y="2652"/>
                </a:lnTo>
                <a:lnTo>
                  <a:pt x="3187" y="2661"/>
                </a:lnTo>
                <a:lnTo>
                  <a:pt x="3162" y="2668"/>
                </a:lnTo>
                <a:lnTo>
                  <a:pt x="3137" y="2675"/>
                </a:lnTo>
                <a:lnTo>
                  <a:pt x="3111" y="2681"/>
                </a:lnTo>
                <a:lnTo>
                  <a:pt x="3084" y="2686"/>
                </a:lnTo>
                <a:lnTo>
                  <a:pt x="3057" y="2691"/>
                </a:lnTo>
                <a:lnTo>
                  <a:pt x="3031" y="2694"/>
                </a:lnTo>
                <a:lnTo>
                  <a:pt x="3004" y="2697"/>
                </a:lnTo>
                <a:lnTo>
                  <a:pt x="2976" y="2698"/>
                </a:lnTo>
                <a:lnTo>
                  <a:pt x="2949" y="2699"/>
                </a:lnTo>
                <a:lnTo>
                  <a:pt x="2922" y="2700"/>
                </a:lnTo>
                <a:lnTo>
                  <a:pt x="2895" y="2700"/>
                </a:lnTo>
                <a:lnTo>
                  <a:pt x="2867" y="2699"/>
                </a:lnTo>
                <a:lnTo>
                  <a:pt x="2813" y="2696"/>
                </a:lnTo>
                <a:lnTo>
                  <a:pt x="2759" y="2689"/>
                </a:lnTo>
                <a:lnTo>
                  <a:pt x="2707" y="2682"/>
                </a:lnTo>
                <a:lnTo>
                  <a:pt x="2655" y="2674"/>
                </a:lnTo>
                <a:lnTo>
                  <a:pt x="2607" y="2664"/>
                </a:lnTo>
                <a:lnTo>
                  <a:pt x="2560" y="2653"/>
                </a:lnTo>
                <a:lnTo>
                  <a:pt x="2516" y="2642"/>
                </a:lnTo>
                <a:lnTo>
                  <a:pt x="2475" y="2630"/>
                </a:lnTo>
                <a:lnTo>
                  <a:pt x="2502" y="2609"/>
                </a:lnTo>
                <a:lnTo>
                  <a:pt x="2527" y="2586"/>
                </a:lnTo>
                <a:lnTo>
                  <a:pt x="2553" y="2563"/>
                </a:lnTo>
                <a:lnTo>
                  <a:pt x="2578" y="2538"/>
                </a:lnTo>
                <a:lnTo>
                  <a:pt x="2605" y="2513"/>
                </a:lnTo>
                <a:lnTo>
                  <a:pt x="2630" y="2486"/>
                </a:lnTo>
                <a:lnTo>
                  <a:pt x="2654" y="2457"/>
                </a:lnTo>
                <a:lnTo>
                  <a:pt x="2679" y="2428"/>
                </a:lnTo>
                <a:lnTo>
                  <a:pt x="2703" y="2397"/>
                </a:lnTo>
                <a:lnTo>
                  <a:pt x="2726" y="2365"/>
                </a:lnTo>
                <a:lnTo>
                  <a:pt x="2749" y="2332"/>
                </a:lnTo>
                <a:lnTo>
                  <a:pt x="2770" y="2298"/>
                </a:lnTo>
                <a:lnTo>
                  <a:pt x="2792" y="2261"/>
                </a:lnTo>
                <a:lnTo>
                  <a:pt x="2811" y="2224"/>
                </a:lnTo>
                <a:lnTo>
                  <a:pt x="2830" y="2186"/>
                </a:lnTo>
                <a:lnTo>
                  <a:pt x="2847" y="2146"/>
                </a:lnTo>
                <a:lnTo>
                  <a:pt x="2859" y="2117"/>
                </a:lnTo>
                <a:lnTo>
                  <a:pt x="2870" y="2088"/>
                </a:lnTo>
                <a:lnTo>
                  <a:pt x="2880" y="2058"/>
                </a:lnTo>
                <a:lnTo>
                  <a:pt x="2890" y="2028"/>
                </a:lnTo>
                <a:lnTo>
                  <a:pt x="2899" y="1998"/>
                </a:lnTo>
                <a:lnTo>
                  <a:pt x="2908" y="1967"/>
                </a:lnTo>
                <a:lnTo>
                  <a:pt x="2923" y="1906"/>
                </a:lnTo>
                <a:lnTo>
                  <a:pt x="2936" y="1843"/>
                </a:lnTo>
                <a:lnTo>
                  <a:pt x="2947" y="1780"/>
                </a:lnTo>
                <a:lnTo>
                  <a:pt x="2957" y="1717"/>
                </a:lnTo>
                <a:lnTo>
                  <a:pt x="2964" y="1654"/>
                </a:lnTo>
                <a:lnTo>
                  <a:pt x="2970" y="1593"/>
                </a:lnTo>
                <a:lnTo>
                  <a:pt x="2975" y="1532"/>
                </a:lnTo>
                <a:lnTo>
                  <a:pt x="2978" y="1472"/>
                </a:lnTo>
                <a:lnTo>
                  <a:pt x="2981" y="1414"/>
                </a:lnTo>
                <a:lnTo>
                  <a:pt x="2982" y="1358"/>
                </a:lnTo>
                <a:lnTo>
                  <a:pt x="2982" y="1303"/>
                </a:lnTo>
                <a:lnTo>
                  <a:pt x="2982" y="1252"/>
                </a:lnTo>
                <a:lnTo>
                  <a:pt x="2980" y="1203"/>
                </a:lnTo>
                <a:lnTo>
                  <a:pt x="2979" y="1203"/>
                </a:lnTo>
                <a:lnTo>
                  <a:pt x="2959" y="1200"/>
                </a:lnTo>
                <a:lnTo>
                  <a:pt x="2939" y="1198"/>
                </a:lnTo>
                <a:lnTo>
                  <a:pt x="2897" y="1196"/>
                </a:lnTo>
                <a:lnTo>
                  <a:pt x="2894" y="1195"/>
                </a:lnTo>
                <a:lnTo>
                  <a:pt x="2868" y="1195"/>
                </a:lnTo>
                <a:lnTo>
                  <a:pt x="2862" y="1195"/>
                </a:lnTo>
                <a:lnTo>
                  <a:pt x="2839" y="1196"/>
                </a:lnTo>
                <a:lnTo>
                  <a:pt x="2832" y="1196"/>
                </a:lnTo>
                <a:lnTo>
                  <a:pt x="2805" y="1197"/>
                </a:lnTo>
                <a:lnTo>
                  <a:pt x="2776" y="1199"/>
                </a:lnTo>
                <a:lnTo>
                  <a:pt x="2749" y="1202"/>
                </a:lnTo>
                <a:lnTo>
                  <a:pt x="2721" y="1206"/>
                </a:lnTo>
                <a:lnTo>
                  <a:pt x="2719" y="1206"/>
                </a:lnTo>
                <a:lnTo>
                  <a:pt x="2693" y="1210"/>
                </a:lnTo>
                <a:lnTo>
                  <a:pt x="2689" y="1211"/>
                </a:lnTo>
                <a:lnTo>
                  <a:pt x="2662" y="1216"/>
                </a:lnTo>
                <a:lnTo>
                  <a:pt x="2658" y="1217"/>
                </a:lnTo>
                <a:lnTo>
                  <a:pt x="2605" y="1228"/>
                </a:lnTo>
                <a:lnTo>
                  <a:pt x="2550" y="1241"/>
                </a:lnTo>
                <a:lnTo>
                  <a:pt x="2542" y="1243"/>
                </a:lnTo>
                <a:lnTo>
                  <a:pt x="2519" y="1249"/>
                </a:lnTo>
                <a:lnTo>
                  <a:pt x="2511" y="1252"/>
                </a:lnTo>
                <a:lnTo>
                  <a:pt x="2489" y="1258"/>
                </a:lnTo>
                <a:lnTo>
                  <a:pt x="2478" y="1261"/>
                </a:lnTo>
                <a:lnTo>
                  <a:pt x="2457" y="1267"/>
                </a:lnTo>
                <a:lnTo>
                  <a:pt x="2428" y="1275"/>
                </a:lnTo>
                <a:lnTo>
                  <a:pt x="2399" y="1284"/>
                </a:lnTo>
                <a:lnTo>
                  <a:pt x="2398" y="1284"/>
                </a:lnTo>
                <a:lnTo>
                  <a:pt x="2382" y="1289"/>
                </a:lnTo>
                <a:lnTo>
                  <a:pt x="2360" y="1296"/>
                </a:lnTo>
                <a:lnTo>
                  <a:pt x="2357" y="1297"/>
                </a:lnTo>
                <a:close/>
                <a:moveTo>
                  <a:pt x="1100" y="2888"/>
                </a:moveTo>
                <a:lnTo>
                  <a:pt x="1082" y="3411"/>
                </a:lnTo>
                <a:lnTo>
                  <a:pt x="1307" y="3380"/>
                </a:lnTo>
                <a:lnTo>
                  <a:pt x="1342" y="3454"/>
                </a:lnTo>
                <a:lnTo>
                  <a:pt x="1136" y="3653"/>
                </a:lnTo>
                <a:lnTo>
                  <a:pt x="1219" y="3810"/>
                </a:lnTo>
                <a:lnTo>
                  <a:pt x="1349" y="4057"/>
                </a:lnTo>
                <a:lnTo>
                  <a:pt x="1501" y="4342"/>
                </a:lnTo>
                <a:lnTo>
                  <a:pt x="1576" y="4481"/>
                </a:lnTo>
                <a:lnTo>
                  <a:pt x="1647" y="4610"/>
                </a:lnTo>
                <a:lnTo>
                  <a:pt x="2589" y="4610"/>
                </a:lnTo>
                <a:lnTo>
                  <a:pt x="2660" y="4481"/>
                </a:lnTo>
                <a:lnTo>
                  <a:pt x="2735" y="4342"/>
                </a:lnTo>
                <a:lnTo>
                  <a:pt x="2886" y="4057"/>
                </a:lnTo>
                <a:lnTo>
                  <a:pt x="3017" y="3810"/>
                </a:lnTo>
                <a:lnTo>
                  <a:pt x="3100" y="3653"/>
                </a:lnTo>
                <a:lnTo>
                  <a:pt x="2894" y="3454"/>
                </a:lnTo>
                <a:lnTo>
                  <a:pt x="2929" y="3380"/>
                </a:lnTo>
                <a:lnTo>
                  <a:pt x="3154" y="3411"/>
                </a:lnTo>
                <a:lnTo>
                  <a:pt x="3136" y="2890"/>
                </a:lnTo>
                <a:lnTo>
                  <a:pt x="3127" y="2888"/>
                </a:lnTo>
                <a:lnTo>
                  <a:pt x="2917" y="2888"/>
                </a:lnTo>
                <a:lnTo>
                  <a:pt x="2547" y="3710"/>
                </a:lnTo>
                <a:lnTo>
                  <a:pt x="2135" y="4497"/>
                </a:lnTo>
                <a:lnTo>
                  <a:pt x="1705" y="3732"/>
                </a:lnTo>
                <a:lnTo>
                  <a:pt x="1325" y="2886"/>
                </a:lnTo>
                <a:lnTo>
                  <a:pt x="1110" y="2885"/>
                </a:lnTo>
                <a:lnTo>
                  <a:pt x="1100" y="2888"/>
                </a:lnTo>
                <a:close/>
                <a:moveTo>
                  <a:pt x="3192" y="2901"/>
                </a:moveTo>
                <a:lnTo>
                  <a:pt x="3192" y="2901"/>
                </a:lnTo>
                <a:lnTo>
                  <a:pt x="3280" y="2920"/>
                </a:lnTo>
                <a:lnTo>
                  <a:pt x="3370" y="2940"/>
                </a:lnTo>
                <a:lnTo>
                  <a:pt x="3463" y="2963"/>
                </a:lnTo>
                <a:lnTo>
                  <a:pt x="3558" y="2987"/>
                </a:lnTo>
                <a:lnTo>
                  <a:pt x="3745" y="3035"/>
                </a:lnTo>
                <a:lnTo>
                  <a:pt x="3836" y="3057"/>
                </a:lnTo>
                <a:lnTo>
                  <a:pt x="3924" y="3077"/>
                </a:lnTo>
                <a:lnTo>
                  <a:pt x="3943" y="3115"/>
                </a:lnTo>
                <a:lnTo>
                  <a:pt x="3961" y="3152"/>
                </a:lnTo>
                <a:lnTo>
                  <a:pt x="3979" y="3191"/>
                </a:lnTo>
                <a:lnTo>
                  <a:pt x="3995" y="3232"/>
                </a:lnTo>
                <a:lnTo>
                  <a:pt x="4011" y="3273"/>
                </a:lnTo>
                <a:lnTo>
                  <a:pt x="4024" y="3315"/>
                </a:lnTo>
                <a:lnTo>
                  <a:pt x="4037" y="3358"/>
                </a:lnTo>
                <a:lnTo>
                  <a:pt x="4049" y="3401"/>
                </a:lnTo>
                <a:lnTo>
                  <a:pt x="4060" y="3446"/>
                </a:lnTo>
                <a:lnTo>
                  <a:pt x="4070" y="3490"/>
                </a:lnTo>
                <a:lnTo>
                  <a:pt x="4079" y="3537"/>
                </a:lnTo>
                <a:lnTo>
                  <a:pt x="4088" y="3583"/>
                </a:lnTo>
                <a:lnTo>
                  <a:pt x="4095" y="3630"/>
                </a:lnTo>
                <a:lnTo>
                  <a:pt x="4102" y="3677"/>
                </a:lnTo>
                <a:lnTo>
                  <a:pt x="4108" y="3726"/>
                </a:lnTo>
                <a:lnTo>
                  <a:pt x="4114" y="3775"/>
                </a:lnTo>
                <a:lnTo>
                  <a:pt x="4119" y="3825"/>
                </a:lnTo>
                <a:lnTo>
                  <a:pt x="4123" y="3874"/>
                </a:lnTo>
                <a:lnTo>
                  <a:pt x="4129" y="3975"/>
                </a:lnTo>
                <a:lnTo>
                  <a:pt x="4134" y="4078"/>
                </a:lnTo>
                <a:lnTo>
                  <a:pt x="4136" y="4183"/>
                </a:lnTo>
                <a:lnTo>
                  <a:pt x="4137" y="4288"/>
                </a:lnTo>
                <a:lnTo>
                  <a:pt x="4137" y="4395"/>
                </a:lnTo>
                <a:lnTo>
                  <a:pt x="4135" y="4502"/>
                </a:lnTo>
                <a:lnTo>
                  <a:pt x="4133" y="4610"/>
                </a:lnTo>
                <a:lnTo>
                  <a:pt x="2642" y="4610"/>
                </a:lnTo>
                <a:lnTo>
                  <a:pt x="2690" y="4538"/>
                </a:lnTo>
                <a:lnTo>
                  <a:pt x="2737" y="4463"/>
                </a:lnTo>
                <a:lnTo>
                  <a:pt x="2785" y="4385"/>
                </a:lnTo>
                <a:lnTo>
                  <a:pt x="2833" y="4306"/>
                </a:lnTo>
                <a:lnTo>
                  <a:pt x="2879" y="4227"/>
                </a:lnTo>
                <a:lnTo>
                  <a:pt x="2925" y="4149"/>
                </a:lnTo>
                <a:lnTo>
                  <a:pt x="3010" y="3999"/>
                </a:lnTo>
                <a:lnTo>
                  <a:pt x="3082" y="3868"/>
                </a:lnTo>
                <a:lnTo>
                  <a:pt x="3140" y="3762"/>
                </a:lnTo>
                <a:lnTo>
                  <a:pt x="3190" y="3666"/>
                </a:lnTo>
                <a:lnTo>
                  <a:pt x="3208" y="3637"/>
                </a:lnTo>
                <a:lnTo>
                  <a:pt x="3049" y="3483"/>
                </a:lnTo>
                <a:lnTo>
                  <a:pt x="3244" y="3509"/>
                </a:lnTo>
                <a:lnTo>
                  <a:pt x="3192" y="290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54" name="吊牌"/>
          <p:cNvSpPr/>
          <p:nvPr/>
        </p:nvSpPr>
        <p:spPr bwMode="auto">
          <a:xfrm>
            <a:off x="5929630" y="3877945"/>
            <a:ext cx="304800" cy="304800"/>
          </a:xfrm>
          <a:custGeom>
            <a:avLst/>
            <a:gdLst>
              <a:gd name="T0" fmla="*/ 1735389 w 3295"/>
              <a:gd name="T1" fmla="*/ 901016 h 3303"/>
              <a:gd name="T2" fmla="*/ 828737 w 3295"/>
              <a:gd name="T3" fmla="*/ 0 h 3303"/>
              <a:gd name="T4" fmla="*/ 2179 w 3295"/>
              <a:gd name="T5" fmla="*/ 0 h 3303"/>
              <a:gd name="T6" fmla="*/ 0 w 3295"/>
              <a:gd name="T7" fmla="*/ 825795 h 3303"/>
              <a:gd name="T8" fmla="*/ 896300 w 3295"/>
              <a:gd name="T9" fmla="*/ 1740438 h 3303"/>
              <a:gd name="T10" fmla="*/ 1107707 w 3295"/>
              <a:gd name="T11" fmla="*/ 1742074 h 3303"/>
              <a:gd name="T12" fmla="*/ 1737024 w 3295"/>
              <a:gd name="T13" fmla="*/ 1112507 h 3303"/>
              <a:gd name="T14" fmla="*/ 1735389 w 3295"/>
              <a:gd name="T15" fmla="*/ 901016 h 3303"/>
              <a:gd name="T16" fmla="*/ 221214 w 3295"/>
              <a:gd name="T17" fmla="*/ 373379 h 3303"/>
              <a:gd name="T18" fmla="*/ 369962 w 3295"/>
              <a:gd name="T19" fmla="*/ 225118 h 3303"/>
              <a:gd name="T20" fmla="*/ 518165 w 3295"/>
              <a:gd name="T21" fmla="*/ 373379 h 3303"/>
              <a:gd name="T22" fmla="*/ 369962 w 3295"/>
              <a:gd name="T23" fmla="*/ 521641 h 3303"/>
              <a:gd name="T24" fmla="*/ 221214 w 3295"/>
              <a:gd name="T25" fmla="*/ 373379 h 3303"/>
              <a:gd name="T26" fmla="*/ 1028702 w 3295"/>
              <a:gd name="T27" fmla="*/ 1408485 h 3303"/>
              <a:gd name="T28" fmla="*/ 451147 w 3295"/>
              <a:gd name="T29" fmla="*/ 831246 h 3303"/>
              <a:gd name="T30" fmla="*/ 503998 w 3295"/>
              <a:gd name="T31" fmla="*/ 778918 h 3303"/>
              <a:gd name="T32" fmla="*/ 1081008 w 3295"/>
              <a:gd name="T33" fmla="*/ 1355612 h 3303"/>
              <a:gd name="T34" fmla="*/ 1028702 w 3295"/>
              <a:gd name="T35" fmla="*/ 1408485 h 3303"/>
              <a:gd name="T36" fmla="*/ 1185622 w 3295"/>
              <a:gd name="T37" fmla="*/ 1250957 h 3303"/>
              <a:gd name="T38" fmla="*/ 608612 w 3295"/>
              <a:gd name="T39" fmla="*/ 673718 h 3303"/>
              <a:gd name="T40" fmla="*/ 661464 w 3295"/>
              <a:gd name="T41" fmla="*/ 621390 h 3303"/>
              <a:gd name="T42" fmla="*/ 1238474 w 3295"/>
              <a:gd name="T43" fmla="*/ 1198629 h 3303"/>
              <a:gd name="T44" fmla="*/ 1185622 w 3295"/>
              <a:gd name="T45" fmla="*/ 1250957 h 3303"/>
              <a:gd name="T46" fmla="*/ 1343088 w 3295"/>
              <a:gd name="T47" fmla="*/ 1093429 h 3303"/>
              <a:gd name="T48" fmla="*/ 766078 w 3295"/>
              <a:gd name="T49" fmla="*/ 516190 h 3303"/>
              <a:gd name="T50" fmla="*/ 818929 w 3295"/>
              <a:gd name="T51" fmla="*/ 463863 h 3303"/>
              <a:gd name="T52" fmla="*/ 1395939 w 3295"/>
              <a:gd name="T53" fmla="*/ 1041102 h 3303"/>
              <a:gd name="T54" fmla="*/ 1343088 w 3295"/>
              <a:gd name="T55" fmla="*/ 1093429 h 33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95" h="3303">
                <a:moveTo>
                  <a:pt x="3185" y="1653"/>
                </a:moveTo>
                <a:cubicBezTo>
                  <a:pt x="1521" y="0"/>
                  <a:pt x="1521" y="0"/>
                  <a:pt x="1521" y="0"/>
                </a:cubicBezTo>
                <a:cubicBezTo>
                  <a:pt x="4" y="0"/>
                  <a:pt x="4" y="0"/>
                  <a:pt x="4" y="0"/>
                </a:cubicBezTo>
                <a:cubicBezTo>
                  <a:pt x="0" y="1515"/>
                  <a:pt x="0" y="1515"/>
                  <a:pt x="0" y="1515"/>
                </a:cubicBezTo>
                <a:cubicBezTo>
                  <a:pt x="1645" y="3193"/>
                  <a:pt x="1645" y="3193"/>
                  <a:pt x="1645" y="3193"/>
                </a:cubicBezTo>
                <a:cubicBezTo>
                  <a:pt x="1753" y="3301"/>
                  <a:pt x="1927" y="3303"/>
                  <a:pt x="2033" y="3196"/>
                </a:cubicBezTo>
                <a:cubicBezTo>
                  <a:pt x="3188" y="2041"/>
                  <a:pt x="3188" y="2041"/>
                  <a:pt x="3188" y="2041"/>
                </a:cubicBezTo>
                <a:cubicBezTo>
                  <a:pt x="3295" y="1934"/>
                  <a:pt x="3294" y="1761"/>
                  <a:pt x="3185" y="1653"/>
                </a:cubicBezTo>
                <a:close/>
                <a:moveTo>
                  <a:pt x="406" y="685"/>
                </a:moveTo>
                <a:cubicBezTo>
                  <a:pt x="406" y="535"/>
                  <a:pt x="528" y="413"/>
                  <a:pt x="679" y="413"/>
                </a:cubicBezTo>
                <a:cubicBezTo>
                  <a:pt x="829" y="413"/>
                  <a:pt x="951" y="535"/>
                  <a:pt x="951" y="685"/>
                </a:cubicBezTo>
                <a:cubicBezTo>
                  <a:pt x="951" y="835"/>
                  <a:pt x="829" y="957"/>
                  <a:pt x="679" y="957"/>
                </a:cubicBezTo>
                <a:cubicBezTo>
                  <a:pt x="528" y="957"/>
                  <a:pt x="406" y="835"/>
                  <a:pt x="406" y="685"/>
                </a:cubicBezTo>
                <a:close/>
                <a:moveTo>
                  <a:pt x="1888" y="2584"/>
                </a:moveTo>
                <a:cubicBezTo>
                  <a:pt x="828" y="1525"/>
                  <a:pt x="828" y="1525"/>
                  <a:pt x="828" y="1525"/>
                </a:cubicBezTo>
                <a:cubicBezTo>
                  <a:pt x="925" y="1429"/>
                  <a:pt x="925" y="1429"/>
                  <a:pt x="925" y="1429"/>
                </a:cubicBezTo>
                <a:cubicBezTo>
                  <a:pt x="1984" y="2487"/>
                  <a:pt x="1984" y="2487"/>
                  <a:pt x="1984" y="2487"/>
                </a:cubicBezTo>
                <a:lnTo>
                  <a:pt x="1888" y="2584"/>
                </a:lnTo>
                <a:close/>
                <a:moveTo>
                  <a:pt x="2176" y="2295"/>
                </a:moveTo>
                <a:cubicBezTo>
                  <a:pt x="1117" y="1236"/>
                  <a:pt x="1117" y="1236"/>
                  <a:pt x="1117" y="1236"/>
                </a:cubicBezTo>
                <a:cubicBezTo>
                  <a:pt x="1214" y="1140"/>
                  <a:pt x="1214" y="1140"/>
                  <a:pt x="1214" y="1140"/>
                </a:cubicBezTo>
                <a:cubicBezTo>
                  <a:pt x="2273" y="2199"/>
                  <a:pt x="2273" y="2199"/>
                  <a:pt x="2273" y="2199"/>
                </a:cubicBezTo>
                <a:lnTo>
                  <a:pt x="2176" y="2295"/>
                </a:lnTo>
                <a:close/>
                <a:moveTo>
                  <a:pt x="2465" y="2006"/>
                </a:moveTo>
                <a:cubicBezTo>
                  <a:pt x="1406" y="947"/>
                  <a:pt x="1406" y="947"/>
                  <a:pt x="1406" y="947"/>
                </a:cubicBezTo>
                <a:cubicBezTo>
                  <a:pt x="1503" y="851"/>
                  <a:pt x="1503" y="851"/>
                  <a:pt x="1503" y="851"/>
                </a:cubicBezTo>
                <a:cubicBezTo>
                  <a:pt x="2562" y="1910"/>
                  <a:pt x="2562" y="1910"/>
                  <a:pt x="2562" y="1910"/>
                </a:cubicBezTo>
                <a:lnTo>
                  <a:pt x="2465" y="20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347" name="购物车"/>
          <p:cNvSpPr/>
          <p:nvPr/>
        </p:nvSpPr>
        <p:spPr>
          <a:xfrm>
            <a:off x="2794635" y="3877945"/>
            <a:ext cx="381000" cy="304800"/>
          </a:xfrm>
          <a:custGeom>
            <a:avLst/>
            <a:gdLst/>
            <a:ahLst/>
            <a:cxnLst/>
            <a:rect l="l" t="t" r="r" b="b"/>
            <a:pathLst>
              <a:path w="2100462" h="1726264">
                <a:moveTo>
                  <a:pt x="1169148" y="1434056"/>
                </a:moveTo>
                <a:cubicBezTo>
                  <a:pt x="1249839" y="1434056"/>
                  <a:pt x="1315252" y="1499469"/>
                  <a:pt x="1315252" y="1580160"/>
                </a:cubicBezTo>
                <a:cubicBezTo>
                  <a:pt x="1315252" y="1660851"/>
                  <a:pt x="1249839" y="1726264"/>
                  <a:pt x="1169148" y="1726264"/>
                </a:cubicBezTo>
                <a:cubicBezTo>
                  <a:pt x="1088457" y="1726264"/>
                  <a:pt x="1023044" y="1660851"/>
                  <a:pt x="1023044" y="1580160"/>
                </a:cubicBezTo>
                <a:cubicBezTo>
                  <a:pt x="1023044" y="1499469"/>
                  <a:pt x="1088457" y="1434056"/>
                  <a:pt x="1169148" y="1434056"/>
                </a:cubicBezTo>
                <a:close/>
                <a:moveTo>
                  <a:pt x="561082" y="1434056"/>
                </a:moveTo>
                <a:cubicBezTo>
                  <a:pt x="641773" y="1434056"/>
                  <a:pt x="707186" y="1499469"/>
                  <a:pt x="707186" y="1580160"/>
                </a:cubicBezTo>
                <a:cubicBezTo>
                  <a:pt x="707186" y="1660851"/>
                  <a:pt x="641773" y="1726264"/>
                  <a:pt x="561082" y="1726264"/>
                </a:cubicBezTo>
                <a:cubicBezTo>
                  <a:pt x="480391" y="1726264"/>
                  <a:pt x="414978" y="1660851"/>
                  <a:pt x="414978" y="1580160"/>
                </a:cubicBezTo>
                <a:cubicBezTo>
                  <a:pt x="414978" y="1499469"/>
                  <a:pt x="480391" y="1434056"/>
                  <a:pt x="561082" y="1434056"/>
                </a:cubicBezTo>
                <a:close/>
                <a:moveTo>
                  <a:pt x="1382881" y="785189"/>
                </a:moveTo>
                <a:cubicBezTo>
                  <a:pt x="1348673" y="785189"/>
                  <a:pt x="1320942" y="812920"/>
                  <a:pt x="1320942" y="847128"/>
                </a:cubicBezTo>
                <a:cubicBezTo>
                  <a:pt x="1320942" y="881336"/>
                  <a:pt x="1348673" y="909067"/>
                  <a:pt x="1382881" y="909067"/>
                </a:cubicBezTo>
                <a:cubicBezTo>
                  <a:pt x="1417089" y="909067"/>
                  <a:pt x="1444820" y="881336"/>
                  <a:pt x="1444820" y="847128"/>
                </a:cubicBezTo>
                <a:cubicBezTo>
                  <a:pt x="1444820" y="812920"/>
                  <a:pt x="1417089" y="785189"/>
                  <a:pt x="1382881" y="785189"/>
                </a:cubicBezTo>
                <a:close/>
                <a:moveTo>
                  <a:pt x="1210442" y="785189"/>
                </a:moveTo>
                <a:cubicBezTo>
                  <a:pt x="1176234" y="785189"/>
                  <a:pt x="1148503" y="812920"/>
                  <a:pt x="1148503" y="847128"/>
                </a:cubicBezTo>
                <a:cubicBezTo>
                  <a:pt x="1148503" y="881336"/>
                  <a:pt x="1176234" y="909067"/>
                  <a:pt x="1210442" y="909067"/>
                </a:cubicBezTo>
                <a:cubicBezTo>
                  <a:pt x="1244650" y="909067"/>
                  <a:pt x="1272381" y="881336"/>
                  <a:pt x="1272381" y="847128"/>
                </a:cubicBezTo>
                <a:cubicBezTo>
                  <a:pt x="1272381" y="812920"/>
                  <a:pt x="1244650" y="785189"/>
                  <a:pt x="1210442" y="785189"/>
                </a:cubicBezTo>
                <a:close/>
                <a:moveTo>
                  <a:pt x="1038003" y="785189"/>
                </a:moveTo>
                <a:cubicBezTo>
                  <a:pt x="1003795" y="785189"/>
                  <a:pt x="976064" y="812920"/>
                  <a:pt x="976064" y="847128"/>
                </a:cubicBezTo>
                <a:cubicBezTo>
                  <a:pt x="976064" y="881336"/>
                  <a:pt x="1003795" y="909067"/>
                  <a:pt x="1038003" y="909067"/>
                </a:cubicBezTo>
                <a:cubicBezTo>
                  <a:pt x="1072211" y="909067"/>
                  <a:pt x="1099942" y="881336"/>
                  <a:pt x="1099942" y="847128"/>
                </a:cubicBezTo>
                <a:cubicBezTo>
                  <a:pt x="1099942" y="812920"/>
                  <a:pt x="1072211" y="785189"/>
                  <a:pt x="1038003" y="785189"/>
                </a:cubicBezTo>
                <a:close/>
                <a:moveTo>
                  <a:pt x="865564" y="785189"/>
                </a:moveTo>
                <a:cubicBezTo>
                  <a:pt x="831356" y="785189"/>
                  <a:pt x="803625" y="812920"/>
                  <a:pt x="803625" y="847128"/>
                </a:cubicBezTo>
                <a:cubicBezTo>
                  <a:pt x="803625" y="881336"/>
                  <a:pt x="831356" y="909067"/>
                  <a:pt x="865564" y="909067"/>
                </a:cubicBezTo>
                <a:cubicBezTo>
                  <a:pt x="899772" y="909067"/>
                  <a:pt x="927503" y="881336"/>
                  <a:pt x="927503" y="847128"/>
                </a:cubicBezTo>
                <a:cubicBezTo>
                  <a:pt x="927503" y="812920"/>
                  <a:pt x="899772" y="785189"/>
                  <a:pt x="865564" y="785189"/>
                </a:cubicBezTo>
                <a:close/>
                <a:moveTo>
                  <a:pt x="693125" y="785189"/>
                </a:moveTo>
                <a:cubicBezTo>
                  <a:pt x="658917" y="785189"/>
                  <a:pt x="631186" y="812920"/>
                  <a:pt x="631186" y="847128"/>
                </a:cubicBezTo>
                <a:cubicBezTo>
                  <a:pt x="631186" y="881336"/>
                  <a:pt x="658917" y="909067"/>
                  <a:pt x="693125" y="909067"/>
                </a:cubicBezTo>
                <a:cubicBezTo>
                  <a:pt x="727333" y="909067"/>
                  <a:pt x="755064" y="881336"/>
                  <a:pt x="755064" y="847128"/>
                </a:cubicBezTo>
                <a:cubicBezTo>
                  <a:pt x="755064" y="812920"/>
                  <a:pt x="727333" y="785189"/>
                  <a:pt x="693125" y="785189"/>
                </a:cubicBezTo>
                <a:close/>
                <a:moveTo>
                  <a:pt x="520686" y="785189"/>
                </a:moveTo>
                <a:cubicBezTo>
                  <a:pt x="486478" y="785189"/>
                  <a:pt x="458747" y="812920"/>
                  <a:pt x="458747" y="847128"/>
                </a:cubicBezTo>
                <a:cubicBezTo>
                  <a:pt x="458747" y="881336"/>
                  <a:pt x="486478" y="909067"/>
                  <a:pt x="520686" y="909067"/>
                </a:cubicBezTo>
                <a:cubicBezTo>
                  <a:pt x="554894" y="909067"/>
                  <a:pt x="582625" y="881336"/>
                  <a:pt x="582625" y="847128"/>
                </a:cubicBezTo>
                <a:cubicBezTo>
                  <a:pt x="582625" y="812920"/>
                  <a:pt x="554894" y="785189"/>
                  <a:pt x="520686" y="785189"/>
                </a:cubicBezTo>
                <a:close/>
                <a:moveTo>
                  <a:pt x="348247" y="785189"/>
                </a:moveTo>
                <a:cubicBezTo>
                  <a:pt x="314039" y="785189"/>
                  <a:pt x="286308" y="812920"/>
                  <a:pt x="286308" y="847128"/>
                </a:cubicBezTo>
                <a:cubicBezTo>
                  <a:pt x="286308" y="881336"/>
                  <a:pt x="314039" y="909067"/>
                  <a:pt x="348247" y="909067"/>
                </a:cubicBezTo>
                <a:cubicBezTo>
                  <a:pt x="382455" y="909067"/>
                  <a:pt x="410186" y="881336"/>
                  <a:pt x="410186" y="847128"/>
                </a:cubicBezTo>
                <a:cubicBezTo>
                  <a:pt x="410186" y="812920"/>
                  <a:pt x="382455" y="785189"/>
                  <a:pt x="348247" y="785189"/>
                </a:cubicBezTo>
                <a:close/>
                <a:moveTo>
                  <a:pt x="1382881" y="525228"/>
                </a:moveTo>
                <a:cubicBezTo>
                  <a:pt x="1348673" y="525228"/>
                  <a:pt x="1320942" y="552959"/>
                  <a:pt x="1320942" y="587167"/>
                </a:cubicBezTo>
                <a:cubicBezTo>
                  <a:pt x="1320942" y="621375"/>
                  <a:pt x="1348673" y="649106"/>
                  <a:pt x="1382881" y="649106"/>
                </a:cubicBezTo>
                <a:cubicBezTo>
                  <a:pt x="1417089" y="649106"/>
                  <a:pt x="1444820" y="621375"/>
                  <a:pt x="1444820" y="587167"/>
                </a:cubicBezTo>
                <a:cubicBezTo>
                  <a:pt x="1444820" y="552959"/>
                  <a:pt x="1417089" y="525228"/>
                  <a:pt x="1382881" y="525228"/>
                </a:cubicBezTo>
                <a:close/>
                <a:moveTo>
                  <a:pt x="1210442" y="525228"/>
                </a:moveTo>
                <a:cubicBezTo>
                  <a:pt x="1176234" y="525228"/>
                  <a:pt x="1148503" y="552959"/>
                  <a:pt x="1148503" y="587167"/>
                </a:cubicBezTo>
                <a:cubicBezTo>
                  <a:pt x="1148503" y="621375"/>
                  <a:pt x="1176234" y="649106"/>
                  <a:pt x="1210442" y="649106"/>
                </a:cubicBezTo>
                <a:cubicBezTo>
                  <a:pt x="1244650" y="649106"/>
                  <a:pt x="1272381" y="621375"/>
                  <a:pt x="1272381" y="587167"/>
                </a:cubicBezTo>
                <a:cubicBezTo>
                  <a:pt x="1272381" y="552959"/>
                  <a:pt x="1244650" y="525228"/>
                  <a:pt x="1210442" y="525228"/>
                </a:cubicBezTo>
                <a:close/>
                <a:moveTo>
                  <a:pt x="1038003" y="525228"/>
                </a:moveTo>
                <a:cubicBezTo>
                  <a:pt x="1003795" y="525228"/>
                  <a:pt x="976064" y="552959"/>
                  <a:pt x="976064" y="587167"/>
                </a:cubicBezTo>
                <a:cubicBezTo>
                  <a:pt x="976064" y="621375"/>
                  <a:pt x="1003795" y="649106"/>
                  <a:pt x="1038003" y="649106"/>
                </a:cubicBezTo>
                <a:cubicBezTo>
                  <a:pt x="1072211" y="649106"/>
                  <a:pt x="1099942" y="621375"/>
                  <a:pt x="1099942" y="587167"/>
                </a:cubicBezTo>
                <a:cubicBezTo>
                  <a:pt x="1099942" y="552959"/>
                  <a:pt x="1072211" y="525228"/>
                  <a:pt x="1038003" y="525228"/>
                </a:cubicBezTo>
                <a:close/>
                <a:moveTo>
                  <a:pt x="865564" y="525228"/>
                </a:moveTo>
                <a:cubicBezTo>
                  <a:pt x="831356" y="525228"/>
                  <a:pt x="803625" y="552959"/>
                  <a:pt x="803625" y="587167"/>
                </a:cubicBezTo>
                <a:cubicBezTo>
                  <a:pt x="803625" y="621375"/>
                  <a:pt x="831356" y="649106"/>
                  <a:pt x="865564" y="649106"/>
                </a:cubicBezTo>
                <a:cubicBezTo>
                  <a:pt x="899772" y="649106"/>
                  <a:pt x="927503" y="621375"/>
                  <a:pt x="927503" y="587167"/>
                </a:cubicBezTo>
                <a:cubicBezTo>
                  <a:pt x="927503" y="552959"/>
                  <a:pt x="899772" y="525228"/>
                  <a:pt x="865564" y="525228"/>
                </a:cubicBezTo>
                <a:close/>
                <a:moveTo>
                  <a:pt x="693125" y="525228"/>
                </a:moveTo>
                <a:cubicBezTo>
                  <a:pt x="658917" y="525228"/>
                  <a:pt x="631186" y="552959"/>
                  <a:pt x="631186" y="587167"/>
                </a:cubicBezTo>
                <a:cubicBezTo>
                  <a:pt x="631186" y="621375"/>
                  <a:pt x="658917" y="649106"/>
                  <a:pt x="693125" y="649106"/>
                </a:cubicBezTo>
                <a:cubicBezTo>
                  <a:pt x="727333" y="649106"/>
                  <a:pt x="755064" y="621375"/>
                  <a:pt x="755064" y="587167"/>
                </a:cubicBezTo>
                <a:cubicBezTo>
                  <a:pt x="755064" y="552959"/>
                  <a:pt x="727333" y="525228"/>
                  <a:pt x="693125" y="525228"/>
                </a:cubicBezTo>
                <a:close/>
                <a:moveTo>
                  <a:pt x="520686" y="525228"/>
                </a:moveTo>
                <a:cubicBezTo>
                  <a:pt x="486478" y="525228"/>
                  <a:pt x="458747" y="552959"/>
                  <a:pt x="458747" y="587167"/>
                </a:cubicBezTo>
                <a:cubicBezTo>
                  <a:pt x="458747" y="621375"/>
                  <a:pt x="486478" y="649106"/>
                  <a:pt x="520686" y="649106"/>
                </a:cubicBezTo>
                <a:cubicBezTo>
                  <a:pt x="554894" y="649106"/>
                  <a:pt x="582625" y="621375"/>
                  <a:pt x="582625" y="587167"/>
                </a:cubicBezTo>
                <a:cubicBezTo>
                  <a:pt x="582625" y="552959"/>
                  <a:pt x="554894" y="525228"/>
                  <a:pt x="520686" y="525228"/>
                </a:cubicBezTo>
                <a:close/>
                <a:moveTo>
                  <a:pt x="348247" y="525228"/>
                </a:moveTo>
                <a:cubicBezTo>
                  <a:pt x="314039" y="525228"/>
                  <a:pt x="286308" y="552959"/>
                  <a:pt x="286308" y="587167"/>
                </a:cubicBezTo>
                <a:cubicBezTo>
                  <a:pt x="286308" y="621375"/>
                  <a:pt x="314039" y="649106"/>
                  <a:pt x="348247" y="649106"/>
                </a:cubicBezTo>
                <a:cubicBezTo>
                  <a:pt x="382455" y="649106"/>
                  <a:pt x="410186" y="621375"/>
                  <a:pt x="410186" y="587167"/>
                </a:cubicBezTo>
                <a:cubicBezTo>
                  <a:pt x="410186" y="552959"/>
                  <a:pt x="382455" y="525228"/>
                  <a:pt x="348247" y="525228"/>
                </a:cubicBezTo>
                <a:close/>
                <a:moveTo>
                  <a:pt x="1682783" y="0"/>
                </a:moveTo>
                <a:lnTo>
                  <a:pt x="1683253" y="0"/>
                </a:lnTo>
                <a:lnTo>
                  <a:pt x="1792389" y="0"/>
                </a:lnTo>
                <a:lnTo>
                  <a:pt x="2100462" y="0"/>
                </a:lnTo>
                <a:lnTo>
                  <a:pt x="2100462" y="93967"/>
                </a:lnTo>
                <a:lnTo>
                  <a:pt x="1768897" y="93967"/>
                </a:lnTo>
                <a:lnTo>
                  <a:pt x="1660768" y="526483"/>
                </a:lnTo>
                <a:lnTo>
                  <a:pt x="1506783" y="1221203"/>
                </a:lnTo>
                <a:lnTo>
                  <a:pt x="1399131" y="1221203"/>
                </a:lnTo>
                <a:lnTo>
                  <a:pt x="1352302" y="1408516"/>
                </a:lnTo>
                <a:lnTo>
                  <a:pt x="1250787" y="1408516"/>
                </a:lnTo>
                <a:lnTo>
                  <a:pt x="1243167" y="1408516"/>
                </a:lnTo>
                <a:lnTo>
                  <a:pt x="299178" y="1408516"/>
                </a:lnTo>
                <a:lnTo>
                  <a:pt x="276953" y="1319616"/>
                </a:lnTo>
                <a:lnTo>
                  <a:pt x="1265392" y="1319616"/>
                </a:lnTo>
                <a:lnTo>
                  <a:pt x="1289995" y="1221203"/>
                </a:lnTo>
                <a:lnTo>
                  <a:pt x="223448" y="1221203"/>
                </a:lnTo>
                <a:lnTo>
                  <a:pt x="0" y="213091"/>
                </a:lnTo>
                <a:lnTo>
                  <a:pt x="1629980" y="213091"/>
                </a:lnTo>
                <a:lnTo>
                  <a:pt x="1682783" y="187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FFFFFF"/>
              </a:solidFill>
            </a:endParaRPr>
          </a:p>
        </p:txBody>
      </p:sp>
      <p:sp>
        <p:nvSpPr>
          <p:cNvPr id="58" name="文本框 57"/>
          <p:cNvSpPr txBox="1"/>
          <p:nvPr/>
        </p:nvSpPr>
        <p:spPr>
          <a:xfrm>
            <a:off x="2581593" y="4388195"/>
            <a:ext cx="1503680" cy="810260"/>
          </a:xfrm>
          <a:prstGeom prst="rect">
            <a:avLst/>
          </a:prstGeom>
          <a:noFill/>
        </p:spPr>
        <p:txBody>
          <a:bodyPr wrap="none" rtlCol="0">
            <a:spAutoFit/>
          </a:bodyPr>
          <a:lstStyle/>
          <a:p>
            <a:pPr algn="l">
              <a:lnSpc>
                <a:spcPct val="120000"/>
              </a:lnSpc>
            </a:pPr>
            <a:r>
              <a:rPr lang="zh-CN" altLang="en-US" sz="1300">
                <a:solidFill>
                  <a:schemeClr val="tx1">
                    <a:lumMod val="50000"/>
                    <a:lumOff val="50000"/>
                  </a:schemeClr>
                </a:solidFill>
                <a:latin typeface="微软雅黑" panose="020B0503020204020204" charset="-122"/>
                <a:ea typeface="微软雅黑" panose="020B0503020204020204" charset="-122"/>
              </a:rPr>
              <a:t>优选的品牌和门店</a:t>
            </a:r>
          </a:p>
          <a:p>
            <a:pPr algn="l">
              <a:lnSpc>
                <a:spcPct val="120000"/>
              </a:lnSpc>
            </a:pPr>
            <a:r>
              <a:rPr lang="zh-CN" altLang="en-US" sz="1300">
                <a:solidFill>
                  <a:schemeClr val="tx1">
                    <a:lumMod val="50000"/>
                    <a:lumOff val="50000"/>
                  </a:schemeClr>
                </a:solidFill>
                <a:latin typeface="微软雅黑" panose="020B0503020204020204" charset="-122"/>
                <a:ea typeface="微软雅黑" panose="020B0503020204020204" charset="-122"/>
              </a:rPr>
              <a:t>周边信息尽在掌握</a:t>
            </a:r>
          </a:p>
          <a:p>
            <a:pPr algn="l">
              <a:lnSpc>
                <a:spcPct val="120000"/>
              </a:lnSpc>
            </a:pPr>
            <a:r>
              <a:rPr lang="zh-CN" altLang="en-US" sz="1300">
                <a:solidFill>
                  <a:schemeClr val="tx1">
                    <a:lumMod val="50000"/>
                    <a:lumOff val="50000"/>
                  </a:schemeClr>
                </a:solidFill>
                <a:latin typeface="微软雅黑" panose="020B0503020204020204" charset="-122"/>
                <a:ea typeface="微软雅黑" panose="020B0503020204020204" charset="-122"/>
              </a:rPr>
              <a:t>丰富礼包免费领取</a:t>
            </a:r>
          </a:p>
        </p:txBody>
      </p:sp>
      <p:sp>
        <p:nvSpPr>
          <p:cNvPr id="59" name="文本框 58"/>
          <p:cNvSpPr txBox="1"/>
          <p:nvPr/>
        </p:nvSpPr>
        <p:spPr>
          <a:xfrm>
            <a:off x="9066848" y="4388195"/>
            <a:ext cx="843280" cy="810260"/>
          </a:xfrm>
          <a:prstGeom prst="rect">
            <a:avLst/>
          </a:prstGeom>
          <a:noFill/>
        </p:spPr>
        <p:txBody>
          <a:bodyPr wrap="none" rtlCol="0">
            <a:spAutoFit/>
          </a:bodyPr>
          <a:lstStyle/>
          <a:p>
            <a:pPr>
              <a:lnSpc>
                <a:spcPct val="120000"/>
              </a:lnSpc>
            </a:pPr>
            <a:r>
              <a:rPr lang="zh-CN" altLang="en-US" sz="1300">
                <a:solidFill>
                  <a:schemeClr val="tx1">
                    <a:lumMod val="50000"/>
                    <a:lumOff val="50000"/>
                  </a:schemeClr>
                </a:solidFill>
                <a:latin typeface="微软雅黑" panose="020B0503020204020204" charset="-122"/>
                <a:ea typeface="微软雅黑" panose="020B0503020204020204" charset="-122"/>
              </a:rPr>
              <a:t>获新奖金</a:t>
            </a:r>
          </a:p>
          <a:p>
            <a:pPr>
              <a:lnSpc>
                <a:spcPct val="120000"/>
              </a:lnSpc>
            </a:pPr>
            <a:r>
              <a:rPr lang="zh-CN" altLang="en-US" sz="1300">
                <a:solidFill>
                  <a:schemeClr val="tx1">
                    <a:lumMod val="50000"/>
                    <a:lumOff val="50000"/>
                  </a:schemeClr>
                </a:solidFill>
                <a:latin typeface="微软雅黑" panose="020B0503020204020204" charset="-122"/>
                <a:ea typeface="微软雅黑" panose="020B0503020204020204" charset="-122"/>
              </a:rPr>
              <a:t>销售佣金</a:t>
            </a:r>
          </a:p>
          <a:p>
            <a:pPr>
              <a:lnSpc>
                <a:spcPct val="120000"/>
              </a:lnSpc>
            </a:pPr>
            <a:r>
              <a:rPr lang="zh-CN" altLang="en-US" sz="1300">
                <a:solidFill>
                  <a:schemeClr val="tx1">
                    <a:lumMod val="50000"/>
                    <a:lumOff val="50000"/>
                  </a:schemeClr>
                </a:solidFill>
                <a:latin typeface="微软雅黑" panose="020B0503020204020204" charset="-122"/>
                <a:ea typeface="微软雅黑" panose="020B0503020204020204" charset="-122"/>
              </a:rPr>
              <a:t>业绩管理</a:t>
            </a:r>
          </a:p>
        </p:txBody>
      </p:sp>
      <p:sp>
        <p:nvSpPr>
          <p:cNvPr id="60" name="文本框 59"/>
          <p:cNvSpPr txBox="1"/>
          <p:nvPr/>
        </p:nvSpPr>
        <p:spPr>
          <a:xfrm>
            <a:off x="5045546" y="4388195"/>
            <a:ext cx="2829621" cy="812530"/>
          </a:xfrm>
          <a:prstGeom prst="rect">
            <a:avLst/>
          </a:prstGeom>
          <a:noFill/>
        </p:spPr>
        <p:txBody>
          <a:bodyPr wrap="none" rtlCol="0">
            <a:spAutoFit/>
          </a:bodyPr>
          <a:lstStyle/>
          <a:p>
            <a:pPr algn="l">
              <a:lnSpc>
                <a:spcPct val="120000"/>
              </a:lnSpc>
            </a:pPr>
            <a:r>
              <a:rPr lang="zh-CN" altLang="en-US" sz="1300" dirty="0">
                <a:solidFill>
                  <a:schemeClr val="tx1">
                    <a:lumMod val="50000"/>
                    <a:lumOff val="50000"/>
                  </a:schemeClr>
                </a:solidFill>
                <a:latin typeface="微软雅黑" panose="020B0503020204020204" charset="-122"/>
                <a:ea typeface="微软雅黑" panose="020B0503020204020204" charset="-122"/>
              </a:rPr>
              <a:t>增值服务，大礼包共享</a:t>
            </a:r>
          </a:p>
          <a:p>
            <a:pPr algn="l">
              <a:lnSpc>
                <a:spcPct val="120000"/>
              </a:lnSpc>
            </a:pPr>
            <a:r>
              <a:rPr lang="zh-CN" altLang="en-US" sz="1300" dirty="0" smtClean="0">
                <a:solidFill>
                  <a:schemeClr val="tx1">
                    <a:lumMod val="50000"/>
                    <a:lumOff val="50000"/>
                  </a:schemeClr>
                </a:solidFill>
                <a:latin typeface="微软雅黑" panose="020B0503020204020204" charset="-122"/>
                <a:ea typeface="微软雅黑" panose="020B0503020204020204" charset="-122"/>
              </a:rPr>
              <a:t>效率</a:t>
            </a:r>
            <a:r>
              <a:rPr lang="en-US" altLang="zh-CN" sz="1300" dirty="0" smtClean="0">
                <a:solidFill>
                  <a:schemeClr val="tx1">
                    <a:lumMod val="50000"/>
                    <a:lumOff val="50000"/>
                  </a:schemeClr>
                </a:solidFill>
                <a:latin typeface="微软雅黑" panose="020B0503020204020204" charset="-122"/>
                <a:ea typeface="微软雅黑" panose="020B0503020204020204" charset="-122"/>
              </a:rPr>
              <a:t>&amp;</a:t>
            </a:r>
            <a:r>
              <a:rPr lang="zh-CN" altLang="en-US" sz="1300" dirty="0">
                <a:solidFill>
                  <a:schemeClr val="tx1">
                    <a:lumMod val="50000"/>
                    <a:lumOff val="50000"/>
                  </a:schemeClr>
                </a:solidFill>
                <a:latin typeface="微软雅黑" panose="020B0503020204020204" charset="-122"/>
                <a:ea typeface="微软雅黑" panose="020B0503020204020204" charset="-122"/>
              </a:rPr>
              <a:t>销量</a:t>
            </a:r>
            <a:r>
              <a:rPr lang="zh-CN" altLang="en-US" sz="1300" dirty="0" smtClean="0">
                <a:solidFill>
                  <a:schemeClr val="tx1">
                    <a:lumMod val="50000"/>
                    <a:lumOff val="50000"/>
                  </a:schemeClr>
                </a:solidFill>
                <a:latin typeface="微软雅黑" panose="020B0503020204020204" charset="-122"/>
                <a:ea typeface="微软雅黑" panose="020B0503020204020204" charset="-122"/>
              </a:rPr>
              <a:t>双升，实现数字化运营</a:t>
            </a:r>
            <a:endParaRPr lang="en-US" altLang="zh-CN" sz="1300" dirty="0" smtClean="0">
              <a:solidFill>
                <a:schemeClr val="tx1">
                  <a:lumMod val="50000"/>
                  <a:lumOff val="50000"/>
                </a:schemeClr>
              </a:solidFill>
              <a:latin typeface="微软雅黑" panose="020B0503020204020204" charset="-122"/>
              <a:ea typeface="微软雅黑" panose="020B0503020204020204" charset="-122"/>
            </a:endParaRPr>
          </a:p>
          <a:p>
            <a:pPr algn="l">
              <a:lnSpc>
                <a:spcPct val="120000"/>
              </a:lnSpc>
            </a:pPr>
            <a:r>
              <a:rPr lang="zh-CN" altLang="en-US" sz="1300" dirty="0" smtClean="0">
                <a:solidFill>
                  <a:schemeClr val="tx1">
                    <a:lumMod val="50000"/>
                    <a:lumOff val="50000"/>
                  </a:schemeClr>
                </a:solidFill>
                <a:latin typeface="微软雅黑" panose="020B0503020204020204" charset="-122"/>
                <a:ea typeface="微软雅黑" panose="020B0503020204020204" charset="-122"/>
              </a:rPr>
              <a:t>流量</a:t>
            </a:r>
            <a:r>
              <a:rPr lang="zh-CN" altLang="en-US" sz="1300" dirty="0">
                <a:solidFill>
                  <a:schemeClr val="tx1">
                    <a:lumMod val="50000"/>
                    <a:lumOff val="50000"/>
                  </a:schemeClr>
                </a:solidFill>
                <a:latin typeface="微软雅黑" panose="020B0503020204020204" charset="-122"/>
                <a:ea typeface="微软雅黑" panose="020B0503020204020204" charset="-122"/>
              </a:rPr>
              <a:t>赋能，多元推广渠道&amp;亲子活动</a:t>
            </a:r>
          </a:p>
        </p:txBody>
      </p:sp>
      <p:sp>
        <p:nvSpPr>
          <p:cNvPr id="23" name="TextBox 3"/>
          <p:cNvSpPr txBox="1"/>
          <p:nvPr/>
        </p:nvSpPr>
        <p:spPr>
          <a:xfrm>
            <a:off x="1320800" y="2058670"/>
            <a:ext cx="10200640" cy="415498"/>
          </a:xfrm>
          <a:prstGeom prst="rect">
            <a:avLst/>
          </a:prstGeom>
          <a:noFill/>
        </p:spPr>
        <p:txBody>
          <a:bodyPr wrap="square" rtlCol="0">
            <a:spAutoFit/>
          </a:bodyPr>
          <a:lstStyle/>
          <a:p>
            <a:pPr algn="ctr">
              <a:lnSpc>
                <a:spcPct val="140000"/>
              </a:lnSpc>
            </a:pPr>
            <a:r>
              <a:rPr lang="zh-CN" sz="1500" b="1" dirty="0" err="1" smtClean="0">
                <a:solidFill>
                  <a:srgbClr val="FA646A"/>
                </a:solidFill>
                <a:latin typeface="微软雅黑" panose="020B0503020204020204" charset="-122"/>
                <a:ea typeface="微软雅黑" panose="020B0503020204020204" charset="-122"/>
                <a:sym typeface="+mn-ea"/>
              </a:rPr>
              <a:t>淘璞为商户</a:t>
            </a:r>
            <a:r>
              <a:rPr sz="1500" b="1" dirty="0" err="1" smtClean="0">
                <a:solidFill>
                  <a:srgbClr val="FA646A"/>
                </a:solidFill>
                <a:latin typeface="微软雅黑" panose="020B0503020204020204" charset="-122"/>
                <a:ea typeface="微软雅黑" panose="020B0503020204020204" charset="-122"/>
                <a:sym typeface="+mn-ea"/>
              </a:rPr>
              <a:t>展示</a:t>
            </a:r>
            <a:r>
              <a:rPr lang="zh-CN" altLang="en-US" sz="1500" b="1" dirty="0" smtClean="0">
                <a:solidFill>
                  <a:srgbClr val="FA646A"/>
                </a:solidFill>
                <a:latin typeface="微软雅黑" panose="020B0503020204020204" charset="-122"/>
                <a:ea typeface="微软雅黑" panose="020B0503020204020204" charset="-122"/>
                <a:sym typeface="+mn-ea"/>
              </a:rPr>
              <a:t>品牌、</a:t>
            </a:r>
            <a:r>
              <a:rPr sz="1500" b="1" dirty="0" err="1" smtClean="0">
                <a:solidFill>
                  <a:srgbClr val="FA646A"/>
                </a:solidFill>
                <a:latin typeface="微软雅黑" panose="020B0503020204020204" charset="-122"/>
                <a:ea typeface="微软雅黑" panose="020B0503020204020204" charset="-122"/>
                <a:sym typeface="+mn-ea"/>
              </a:rPr>
              <a:t>产品</a:t>
            </a:r>
            <a:r>
              <a:rPr lang="zh-CN" sz="1500" b="1" dirty="0" smtClean="0">
                <a:solidFill>
                  <a:srgbClr val="FA646A"/>
                </a:solidFill>
                <a:latin typeface="微软雅黑" panose="020B0503020204020204" charset="-122"/>
                <a:ea typeface="微软雅黑" panose="020B0503020204020204" charset="-122"/>
                <a:sym typeface="+mn-ea"/>
              </a:rPr>
              <a:t>、</a:t>
            </a:r>
            <a:r>
              <a:rPr sz="1500" b="1" dirty="0" smtClean="0">
                <a:solidFill>
                  <a:srgbClr val="FA646A"/>
                </a:solidFill>
                <a:latin typeface="微软雅黑" panose="020B0503020204020204" charset="-122"/>
                <a:ea typeface="微软雅黑" panose="020B0503020204020204" charset="-122"/>
                <a:sym typeface="+mn-ea"/>
              </a:rPr>
              <a:t>门店形象</a:t>
            </a:r>
            <a:r>
              <a:rPr lang="zh-CN" sz="1500" b="1" dirty="0" smtClean="0">
                <a:solidFill>
                  <a:srgbClr val="FA646A"/>
                </a:solidFill>
                <a:latin typeface="微软雅黑" panose="020B0503020204020204" charset="-122"/>
                <a:ea typeface="微软雅黑" panose="020B0503020204020204" charset="-122"/>
                <a:sym typeface="+mn-ea"/>
              </a:rPr>
              <a:t>，</a:t>
            </a:r>
            <a:r>
              <a:rPr sz="1500" b="1" dirty="0" err="1" smtClean="0">
                <a:solidFill>
                  <a:srgbClr val="FA646A"/>
                </a:solidFill>
                <a:latin typeface="微软雅黑" panose="020B0503020204020204" charset="-122"/>
                <a:ea typeface="微软雅黑" panose="020B0503020204020204" charset="-122"/>
                <a:sym typeface="+mn-ea"/>
              </a:rPr>
              <a:t>提供</a:t>
            </a:r>
            <a:r>
              <a:rPr lang="zh-CN" altLang="en-US" sz="1500" b="1" dirty="0" smtClean="0">
                <a:solidFill>
                  <a:srgbClr val="FA646A"/>
                </a:solidFill>
                <a:latin typeface="微软雅黑" panose="020B0503020204020204" charset="-122"/>
                <a:ea typeface="微软雅黑" panose="020B0503020204020204" charset="-122"/>
                <a:sym typeface="+mn-ea"/>
              </a:rPr>
              <a:t>产品</a:t>
            </a:r>
            <a:r>
              <a:rPr lang="en-US" altLang="zh-CN" sz="1500" b="1" dirty="0" smtClean="0">
                <a:solidFill>
                  <a:srgbClr val="FA646A"/>
                </a:solidFill>
                <a:latin typeface="微软雅黑" panose="020B0503020204020204" charset="-122"/>
                <a:ea typeface="微软雅黑" panose="020B0503020204020204" charset="-122"/>
                <a:sym typeface="+mn-ea"/>
              </a:rPr>
              <a:t>&amp;</a:t>
            </a:r>
            <a:r>
              <a:rPr sz="1500" b="1" dirty="0" err="1" smtClean="0">
                <a:solidFill>
                  <a:srgbClr val="FA646A"/>
                </a:solidFill>
                <a:latin typeface="微软雅黑" panose="020B0503020204020204" charset="-122"/>
                <a:ea typeface="微软雅黑" panose="020B0503020204020204" charset="-122"/>
                <a:sym typeface="+mn-ea"/>
              </a:rPr>
              <a:t>服务</a:t>
            </a:r>
            <a:r>
              <a:rPr lang="zh-CN" altLang="en-US" sz="1500" b="1" dirty="0" smtClean="0">
                <a:solidFill>
                  <a:srgbClr val="FA646A"/>
                </a:solidFill>
                <a:latin typeface="微软雅黑" panose="020B0503020204020204" charset="-122"/>
                <a:ea typeface="微软雅黑" panose="020B0503020204020204" charset="-122"/>
                <a:sym typeface="+mn-ea"/>
              </a:rPr>
              <a:t>的</a:t>
            </a:r>
            <a:r>
              <a:rPr sz="1500" b="1" dirty="0" err="1" smtClean="0">
                <a:solidFill>
                  <a:srgbClr val="FA646A"/>
                </a:solidFill>
                <a:latin typeface="微软雅黑" panose="020B0503020204020204" charset="-122"/>
                <a:ea typeface="微软雅黑" panose="020B0503020204020204" charset="-122"/>
                <a:sym typeface="+mn-ea"/>
              </a:rPr>
              <a:t>管理和交易系统</a:t>
            </a:r>
            <a:r>
              <a:rPr lang="zh-CN" sz="1500" b="1" dirty="0" smtClean="0">
                <a:solidFill>
                  <a:srgbClr val="FA646A"/>
                </a:solidFill>
                <a:latin typeface="微软雅黑" panose="020B0503020204020204" charset="-122"/>
                <a:ea typeface="微软雅黑" panose="020B0503020204020204" charset="-122"/>
                <a:sym typeface="+mn-ea"/>
              </a:rPr>
              <a:t>，</a:t>
            </a:r>
            <a:r>
              <a:rPr lang="zh-CN" altLang="en-US" sz="1500" b="1" dirty="0" smtClean="0">
                <a:solidFill>
                  <a:srgbClr val="FA646A"/>
                </a:solidFill>
                <a:latin typeface="微软雅黑" panose="020B0503020204020204" charset="-122"/>
                <a:ea typeface="微软雅黑" panose="020B0503020204020204" charset="-122"/>
                <a:sym typeface="+mn-ea"/>
              </a:rPr>
              <a:t>共享会员生命周期及相关交易</a:t>
            </a:r>
            <a:r>
              <a:rPr sz="1500" b="1" dirty="0" err="1" smtClean="0">
                <a:solidFill>
                  <a:srgbClr val="FA646A"/>
                </a:solidFill>
                <a:latin typeface="微软雅黑" panose="020B0503020204020204" charset="-122"/>
                <a:ea typeface="微软雅黑" panose="020B0503020204020204" charset="-122"/>
                <a:sym typeface="+mn-ea"/>
              </a:rPr>
              <a:t>数据</a:t>
            </a:r>
            <a:endParaRPr lang="zh-CN" altLang="en-US" sz="1500" b="1" dirty="0" err="1" smtClean="0">
              <a:solidFill>
                <a:srgbClr val="FA646A"/>
              </a:solidFill>
              <a:latin typeface="微软雅黑" panose="020B0503020204020204" charset="-122"/>
              <a:ea typeface="微软雅黑" panose="020B0503020204020204" charset="-122"/>
              <a:sym typeface="+mn-ea"/>
            </a:endParaRPr>
          </a:p>
        </p:txBody>
      </p:sp>
      <p:sp>
        <p:nvSpPr>
          <p:cNvPr id="4" name="TextBox 3"/>
          <p:cNvSpPr txBox="1"/>
          <p:nvPr/>
        </p:nvSpPr>
        <p:spPr>
          <a:xfrm>
            <a:off x="1773555" y="5608955"/>
            <a:ext cx="9900285" cy="392430"/>
          </a:xfrm>
          <a:prstGeom prst="rect">
            <a:avLst/>
          </a:prstGeom>
          <a:noFill/>
        </p:spPr>
        <p:txBody>
          <a:bodyPr wrap="square" rtlCol="0">
            <a:spAutoFit/>
          </a:bodyPr>
          <a:lstStyle/>
          <a:p>
            <a:pPr marL="12700" marR="5080">
              <a:lnSpc>
                <a:spcPct val="140000"/>
              </a:lnSpc>
            </a:pPr>
            <a:r>
              <a:rPr lang="zh-CN" sz="1400" spc="-5" dirty="0">
                <a:solidFill>
                  <a:srgbClr val="808080"/>
                </a:solidFill>
                <a:latin typeface="微软雅黑" panose="020B0503020204020204" charset="-122"/>
                <a:ea typeface="微软雅黑" panose="020B0503020204020204" charset="-122"/>
                <a:cs typeface="微软雅黑" panose="020B0503020204020204" charset="-122"/>
                <a:sym typeface="+mn-ea"/>
              </a:rPr>
              <a:t>淘璞</a:t>
            </a:r>
            <a:r>
              <a:rPr sz="1400" spc="-5" dirty="0">
                <a:solidFill>
                  <a:srgbClr val="808080"/>
                </a:solidFill>
                <a:latin typeface="微软雅黑" panose="020B0503020204020204" charset="-122"/>
                <a:ea typeface="微软雅黑" panose="020B0503020204020204" charset="-122"/>
                <a:cs typeface="微软雅黑" panose="020B0503020204020204" charset="-122"/>
                <a:sym typeface="+mn-ea"/>
              </a:rPr>
              <a:t>通过低客单价、高频交易的合作门店获取精准会员，平均获新成本</a:t>
            </a:r>
            <a:r>
              <a:rPr sz="1400" b="1" spc="-5" dirty="0" smtClean="0">
                <a:solidFill>
                  <a:srgbClr val="FA646A"/>
                </a:solidFill>
                <a:latin typeface="微软雅黑" panose="020B0503020204020204" charset="-122"/>
                <a:ea typeface="微软雅黑" panose="020B0503020204020204" charset="-122"/>
                <a:cs typeface="微软雅黑" panose="020B0503020204020204" charset="-122"/>
                <a:sym typeface="+mn-ea"/>
              </a:rPr>
              <a:t>1</a:t>
            </a:r>
            <a:r>
              <a:rPr lang="en-US" sz="1400" b="1" spc="-5" dirty="0" smtClean="0">
                <a:solidFill>
                  <a:srgbClr val="FA646A"/>
                </a:solidFill>
                <a:latin typeface="微软雅黑" panose="020B0503020204020204" charset="-122"/>
                <a:ea typeface="微软雅黑" panose="020B0503020204020204" charset="-122"/>
                <a:cs typeface="微软雅黑" panose="020B0503020204020204" charset="-122"/>
                <a:sym typeface="+mn-ea"/>
              </a:rPr>
              <a:t>8.82</a:t>
            </a:r>
            <a:r>
              <a:rPr sz="1400" b="1" spc="-5" dirty="0" smtClean="0">
                <a:solidFill>
                  <a:srgbClr val="FA646A"/>
                </a:solidFill>
                <a:latin typeface="微软雅黑" panose="020B0503020204020204" charset="-122"/>
                <a:ea typeface="微软雅黑" panose="020B0503020204020204" charset="-122"/>
                <a:cs typeface="微软雅黑" panose="020B0503020204020204" charset="-122"/>
                <a:sym typeface="+mn-ea"/>
              </a:rPr>
              <a:t>元</a:t>
            </a:r>
            <a:r>
              <a:rPr sz="1400" b="1" spc="-5" dirty="0">
                <a:solidFill>
                  <a:srgbClr val="FA646A"/>
                </a:solidFill>
                <a:latin typeface="微软雅黑" panose="020B0503020204020204" charset="-122"/>
                <a:ea typeface="微软雅黑" panose="020B0503020204020204" charset="-122"/>
                <a:cs typeface="微软雅黑" panose="020B0503020204020204" charset="-122"/>
                <a:sym typeface="+mn-ea"/>
              </a:rPr>
              <a:t>（2017</a:t>
            </a:r>
            <a:r>
              <a:rPr sz="1400" b="1" spc="-5" dirty="0" smtClean="0">
                <a:solidFill>
                  <a:srgbClr val="FA646A"/>
                </a:solidFill>
                <a:latin typeface="微软雅黑" panose="020B0503020204020204" charset="-122"/>
                <a:ea typeface="微软雅黑" panose="020B0503020204020204" charset="-122"/>
                <a:cs typeface="微软雅黑" panose="020B0503020204020204" charset="-122"/>
                <a:sym typeface="+mn-ea"/>
              </a:rPr>
              <a:t>年</a:t>
            </a:r>
            <a:r>
              <a:rPr lang="en-US" sz="1400" b="1" spc="-5" dirty="0" smtClean="0">
                <a:solidFill>
                  <a:srgbClr val="FA646A"/>
                </a:solidFill>
                <a:latin typeface="微软雅黑" panose="020B0503020204020204" charset="-122"/>
                <a:ea typeface="微软雅黑" panose="020B0503020204020204" charset="-122"/>
                <a:cs typeface="微软雅黑" panose="020B0503020204020204" charset="-122"/>
                <a:sym typeface="+mn-ea"/>
              </a:rPr>
              <a:t>11</a:t>
            </a:r>
            <a:r>
              <a:rPr sz="1400" b="1" spc="-5" dirty="0" smtClean="0">
                <a:solidFill>
                  <a:srgbClr val="FA646A"/>
                </a:solidFill>
                <a:latin typeface="微软雅黑" panose="020B0503020204020204" charset="-122"/>
                <a:ea typeface="微软雅黑" panose="020B0503020204020204" charset="-122"/>
                <a:cs typeface="微软雅黑" panose="020B0503020204020204" charset="-122"/>
                <a:sym typeface="+mn-ea"/>
              </a:rPr>
              <a:t>月</a:t>
            </a:r>
            <a:r>
              <a:rPr sz="1400" b="1" spc="-5" dirty="0">
                <a:solidFill>
                  <a:srgbClr val="FA646A"/>
                </a:solidFill>
                <a:latin typeface="微软雅黑" panose="020B0503020204020204" charset="-122"/>
                <a:ea typeface="微软雅黑" panose="020B0503020204020204" charset="-122"/>
                <a:cs typeface="微软雅黑" panose="020B0503020204020204" charset="-122"/>
                <a:sym typeface="+mn-ea"/>
              </a:rPr>
              <a:t>）</a:t>
            </a:r>
            <a:r>
              <a:rPr sz="1400" spc="-5" dirty="0">
                <a:solidFill>
                  <a:srgbClr val="808080"/>
                </a:solidFill>
                <a:latin typeface="微软雅黑" panose="020B0503020204020204" charset="-122"/>
                <a:ea typeface="微软雅黑" panose="020B0503020204020204" charset="-122"/>
                <a:cs typeface="微软雅黑" panose="020B0503020204020204" charset="-122"/>
                <a:sym typeface="+mn-ea"/>
              </a:rPr>
              <a:t>，  </a:t>
            </a:r>
            <a:r>
              <a:rPr sz="1400" spc="-5" dirty="0" err="1" smtClean="0">
                <a:solidFill>
                  <a:srgbClr val="808080"/>
                </a:solidFill>
                <a:latin typeface="微软雅黑" panose="020B0503020204020204" charset="-122"/>
                <a:ea typeface="微软雅黑" panose="020B0503020204020204" charset="-122"/>
                <a:cs typeface="微软雅黑" panose="020B0503020204020204" charset="-122"/>
                <a:sym typeface="+mn-ea"/>
              </a:rPr>
              <a:t>转化率</a:t>
            </a:r>
            <a:r>
              <a:rPr lang="zh-CN" altLang="en-US" sz="1400" spc="-5" dirty="0" smtClean="0">
                <a:solidFill>
                  <a:srgbClr val="808080"/>
                </a:solidFill>
                <a:latin typeface="微软雅黑" panose="020B0503020204020204" charset="-122"/>
                <a:ea typeface="微软雅黑" panose="020B0503020204020204" charset="-122"/>
                <a:cs typeface="微软雅黑" panose="020B0503020204020204" charset="-122"/>
                <a:sym typeface="+mn-ea"/>
              </a:rPr>
              <a:t>达</a:t>
            </a:r>
            <a:r>
              <a:rPr lang="en-US" altLang="zh-CN" sz="1400" b="1" spc="-5" dirty="0" smtClean="0">
                <a:solidFill>
                  <a:srgbClr val="FA646A"/>
                </a:solidFill>
                <a:latin typeface="微软雅黑" panose="020B0503020204020204" charset="-122"/>
                <a:ea typeface="微软雅黑" panose="020B0503020204020204" charset="-122"/>
                <a:cs typeface="微软雅黑" panose="020B0503020204020204" charset="-122"/>
                <a:sym typeface="+mn-ea"/>
              </a:rPr>
              <a:t>50.96</a:t>
            </a:r>
            <a:r>
              <a:rPr sz="1400" b="1" spc="-5" dirty="0" smtClean="0">
                <a:solidFill>
                  <a:srgbClr val="FA646A"/>
                </a:solidFill>
                <a:latin typeface="微软雅黑" panose="020B0503020204020204" charset="-122"/>
                <a:ea typeface="微软雅黑" panose="020B0503020204020204" charset="-122"/>
                <a:cs typeface="微软雅黑" panose="020B0503020204020204" charset="-122"/>
                <a:sym typeface="+mn-ea"/>
              </a:rPr>
              <a:t>%</a:t>
            </a:r>
            <a:r>
              <a:rPr lang="zh-CN" altLang="en-US" sz="1400" b="1" spc="-5" dirty="0">
                <a:solidFill>
                  <a:srgbClr val="FA646A"/>
                </a:solidFill>
                <a:latin typeface="微软雅黑" panose="020B0503020204020204" charset="-122"/>
                <a:ea typeface="微软雅黑" panose="020B0503020204020204" charset="-122"/>
                <a:cs typeface="微软雅黑" panose="020B0503020204020204" charset="-122"/>
                <a:sym typeface="+mn-ea"/>
              </a:rPr>
              <a:t>。</a:t>
            </a:r>
            <a:endParaRPr lang="zh-CN" altLang="en-US" sz="1400" b="1"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71715" y="4243705"/>
            <a:ext cx="2964515" cy="465800"/>
          </a:xfrm>
          <a:prstGeom prst="rect">
            <a:avLst/>
          </a:prstGeom>
          <a:solidFill>
            <a:srgbClr val="2ECC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object 5"/>
          <p:cNvSpPr txBox="1">
            <a:spLocks noGrp="1"/>
          </p:cNvSpPr>
          <p:nvPr>
            <p:ph type="sldNum" sz="quarter" idx="7"/>
          </p:nvPr>
        </p:nvSpPr>
        <p:spPr>
          <a:xfrm>
            <a:off x="11693880" y="6816941"/>
            <a:ext cx="214629" cy="166370"/>
          </a:xfrm>
          <a:prstGeom prst="rect">
            <a:avLst/>
          </a:prstGeom>
        </p:spPr>
        <p:txBody>
          <a:bodyPr vert="horz" wrap="square" lIns="0" tIns="0" rIns="0" bIns="0" rtlCol="0">
            <a:spAutoFit/>
          </a:bodyPr>
          <a:lstStyle/>
          <a:p>
            <a:pPr marL="25400">
              <a:lnSpc>
                <a:spcPts val="1300"/>
              </a:lnSpc>
            </a:pPr>
            <a:fld id="{81D60167-4931-47E6-BA6A-407CBD079E47}" type="slidenum">
              <a:rPr spc="10" dirty="0">
                <a:latin typeface="微软雅黑" panose="020B0503020204020204" charset="-122"/>
                <a:ea typeface="微软雅黑" panose="020B0503020204020204" charset="-122"/>
              </a:rPr>
              <a:t>9</a:t>
            </a:fld>
            <a:endParaRPr spc="10" dirty="0">
              <a:latin typeface="微软雅黑" panose="020B0503020204020204" charset="-122"/>
              <a:ea typeface="微软雅黑" panose="020B0503020204020204" charset="-122"/>
            </a:endParaRPr>
          </a:p>
        </p:txBody>
      </p:sp>
      <p:sp>
        <p:nvSpPr>
          <p:cNvPr id="2" name="object 2"/>
          <p:cNvSpPr txBox="1">
            <a:spLocks noGrp="1"/>
          </p:cNvSpPr>
          <p:nvPr>
            <p:ph type="title"/>
          </p:nvPr>
        </p:nvSpPr>
        <p:spPr>
          <a:xfrm>
            <a:off x="705612" y="963167"/>
            <a:ext cx="1998345" cy="694805"/>
          </a:xfrm>
          <a:prstGeom prst="rect">
            <a:avLst/>
          </a:prstGeom>
          <a:solidFill>
            <a:srgbClr val="2DCC92"/>
          </a:solidFill>
        </p:spPr>
        <p:txBody>
          <a:bodyPr vert="horz" wrap="square" lIns="0" tIns="108585" rIns="0" bIns="0" rtlCol="0">
            <a:spAutoFit/>
          </a:bodyPr>
          <a:lstStyle/>
          <a:p>
            <a:pPr marL="287655">
              <a:lnSpc>
                <a:spcPct val="100000"/>
              </a:lnSpc>
              <a:spcBef>
                <a:spcPts val="855"/>
              </a:spcBef>
            </a:pPr>
            <a:r>
              <a:rPr lang="zh-CN" altLang="en-US" sz="2800" b="1" spc="-5" dirty="0">
                <a:solidFill>
                  <a:srgbClr val="FFFFFF"/>
                </a:solidFill>
                <a:latin typeface="微软雅黑" panose="020B0503020204020204" charset="-122"/>
                <a:ea typeface="微软雅黑" panose="020B0503020204020204" charset="-122"/>
                <a:cs typeface="微软雅黑" panose="020B0503020204020204" charset="-122"/>
              </a:rPr>
              <a:t>平台</a:t>
            </a:r>
            <a:r>
              <a:rPr lang="zh-CN" altLang="en-US" sz="2800" b="1" spc="-5" dirty="0" smtClean="0">
                <a:solidFill>
                  <a:srgbClr val="FFFFFF"/>
                </a:solidFill>
                <a:latin typeface="微软雅黑" panose="020B0503020204020204" charset="-122"/>
                <a:ea typeface="微软雅黑" panose="020B0503020204020204" charset="-122"/>
                <a:cs typeface="微软雅黑" panose="020B0503020204020204" charset="-122"/>
              </a:rPr>
              <a:t>价值</a:t>
            </a:r>
          </a:p>
        </p:txBody>
      </p:sp>
      <p:sp>
        <p:nvSpPr>
          <p:cNvPr id="3" name="object 3"/>
          <p:cNvSpPr txBox="1"/>
          <p:nvPr/>
        </p:nvSpPr>
        <p:spPr>
          <a:xfrm>
            <a:off x="2938779" y="1120775"/>
            <a:ext cx="6202584" cy="369332"/>
          </a:xfrm>
          <a:prstGeom prst="rect">
            <a:avLst/>
          </a:prstGeom>
        </p:spPr>
        <p:txBody>
          <a:bodyPr vert="horz" wrap="square" lIns="0" tIns="0" rIns="0" bIns="0" rtlCol="0">
            <a:spAutoFit/>
          </a:bodyPr>
          <a:lstStyle/>
          <a:p>
            <a:pPr marL="12700">
              <a:lnSpc>
                <a:spcPct val="100000"/>
              </a:lnSpc>
            </a:pPr>
            <a:r>
              <a:rPr lang="zh-CN" altLang="en-US" sz="2400" b="1" dirty="0" smtClean="0">
                <a:solidFill>
                  <a:srgbClr val="2DCC92"/>
                </a:solidFill>
                <a:latin typeface="微软雅黑" panose="020B0503020204020204" charset="-122"/>
                <a:ea typeface="微软雅黑" panose="020B0503020204020204" charset="-122"/>
                <a:cs typeface="微软雅黑" panose="020B0503020204020204" charset="-122"/>
              </a:rPr>
              <a:t>线下亲子活动助力各方共赢</a:t>
            </a:r>
          </a:p>
        </p:txBody>
      </p:sp>
      <p:sp>
        <p:nvSpPr>
          <p:cNvPr id="17" name="object 17"/>
          <p:cNvSpPr/>
          <p:nvPr/>
        </p:nvSpPr>
        <p:spPr>
          <a:xfrm>
            <a:off x="0" y="0"/>
            <a:ext cx="2226945" cy="205740"/>
          </a:xfrm>
          <a:custGeom>
            <a:avLst/>
            <a:gdLst/>
            <a:ahLst/>
            <a:cxnLst/>
            <a:rect l="l" t="t" r="r" b="b"/>
            <a:pathLst>
              <a:path w="2226945" h="205740">
                <a:moveTo>
                  <a:pt x="0" y="205740"/>
                </a:moveTo>
                <a:lnTo>
                  <a:pt x="0" y="0"/>
                </a:lnTo>
                <a:lnTo>
                  <a:pt x="2226564" y="0"/>
                </a:lnTo>
                <a:lnTo>
                  <a:pt x="2226564" y="205740"/>
                </a:lnTo>
                <a:lnTo>
                  <a:pt x="0" y="205740"/>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8" name="object 18"/>
          <p:cNvSpPr/>
          <p:nvPr/>
        </p:nvSpPr>
        <p:spPr>
          <a:xfrm>
            <a:off x="2217420" y="0"/>
            <a:ext cx="2232660" cy="205740"/>
          </a:xfrm>
          <a:custGeom>
            <a:avLst/>
            <a:gdLst/>
            <a:ahLst/>
            <a:cxnLst/>
            <a:rect l="l" t="t" r="r" b="b"/>
            <a:pathLst>
              <a:path w="2232660" h="205740">
                <a:moveTo>
                  <a:pt x="0" y="0"/>
                </a:moveTo>
                <a:lnTo>
                  <a:pt x="2232660" y="0"/>
                </a:lnTo>
                <a:lnTo>
                  <a:pt x="2232660" y="205740"/>
                </a:lnTo>
                <a:lnTo>
                  <a:pt x="0" y="205740"/>
                </a:lnTo>
                <a:lnTo>
                  <a:pt x="0" y="0"/>
                </a:lnTo>
                <a:close/>
              </a:path>
            </a:pathLst>
          </a:custGeom>
          <a:solidFill>
            <a:srgbClr val="86BB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9" name="object 19"/>
          <p:cNvSpPr/>
          <p:nvPr/>
        </p:nvSpPr>
        <p:spPr>
          <a:xfrm>
            <a:off x="4450079" y="0"/>
            <a:ext cx="2232660" cy="205740"/>
          </a:xfrm>
          <a:custGeom>
            <a:avLst/>
            <a:gdLst/>
            <a:ahLst/>
            <a:cxnLst/>
            <a:rect l="l" t="t" r="r" b="b"/>
            <a:pathLst>
              <a:path w="2232659" h="205740">
                <a:moveTo>
                  <a:pt x="0" y="0"/>
                </a:moveTo>
                <a:lnTo>
                  <a:pt x="2232660" y="0"/>
                </a:lnTo>
                <a:lnTo>
                  <a:pt x="2232660" y="205740"/>
                </a:lnTo>
                <a:lnTo>
                  <a:pt x="0" y="205740"/>
                </a:lnTo>
                <a:lnTo>
                  <a:pt x="0" y="0"/>
                </a:lnTo>
                <a:close/>
              </a:path>
            </a:pathLst>
          </a:custGeom>
          <a:solidFill>
            <a:srgbClr val="FFC00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0" name="object 20"/>
          <p:cNvSpPr/>
          <p:nvPr/>
        </p:nvSpPr>
        <p:spPr>
          <a:xfrm>
            <a:off x="6682740" y="0"/>
            <a:ext cx="6176010" cy="205740"/>
          </a:xfrm>
          <a:custGeom>
            <a:avLst/>
            <a:gdLst/>
            <a:ahLst/>
            <a:cxnLst/>
            <a:rect l="l" t="t" r="r" b="b"/>
            <a:pathLst>
              <a:path w="6176009" h="205740">
                <a:moveTo>
                  <a:pt x="0" y="0"/>
                </a:moveTo>
                <a:lnTo>
                  <a:pt x="6176009" y="0"/>
                </a:lnTo>
                <a:lnTo>
                  <a:pt x="6176009" y="205740"/>
                </a:lnTo>
                <a:lnTo>
                  <a:pt x="0" y="205740"/>
                </a:lnTo>
                <a:lnTo>
                  <a:pt x="0" y="0"/>
                </a:lnTo>
                <a:close/>
              </a:path>
            </a:pathLst>
          </a:custGeom>
          <a:solidFill>
            <a:srgbClr val="FA646A"/>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0" name="object 3"/>
          <p:cNvSpPr/>
          <p:nvPr/>
        </p:nvSpPr>
        <p:spPr>
          <a:xfrm>
            <a:off x="11541252" y="6784847"/>
            <a:ext cx="504825" cy="215265"/>
          </a:xfrm>
          <a:custGeom>
            <a:avLst/>
            <a:gdLst/>
            <a:ahLst/>
            <a:cxnLst/>
            <a:rect l="l" t="t" r="r" b="b"/>
            <a:pathLst>
              <a:path w="504825" h="215265">
                <a:moveTo>
                  <a:pt x="469392" y="214883"/>
                </a:moveTo>
                <a:lnTo>
                  <a:pt x="36575" y="214883"/>
                </a:lnTo>
                <a:lnTo>
                  <a:pt x="22515" y="212355"/>
                </a:lnTo>
                <a:lnTo>
                  <a:pt x="10996" y="204839"/>
                </a:lnTo>
                <a:lnTo>
                  <a:pt x="3123" y="193583"/>
                </a:lnTo>
                <a:lnTo>
                  <a:pt x="0" y="179831"/>
                </a:lnTo>
                <a:lnTo>
                  <a:pt x="0" y="35051"/>
                </a:lnTo>
                <a:lnTo>
                  <a:pt x="3123" y="21300"/>
                </a:lnTo>
                <a:lnTo>
                  <a:pt x="10996" y="10044"/>
                </a:lnTo>
                <a:lnTo>
                  <a:pt x="22515" y="2528"/>
                </a:lnTo>
                <a:lnTo>
                  <a:pt x="36575" y="0"/>
                </a:lnTo>
                <a:lnTo>
                  <a:pt x="469392" y="0"/>
                </a:lnTo>
                <a:lnTo>
                  <a:pt x="483000" y="2528"/>
                </a:lnTo>
                <a:lnTo>
                  <a:pt x="494209" y="10044"/>
                </a:lnTo>
                <a:lnTo>
                  <a:pt x="501772" y="21300"/>
                </a:lnTo>
                <a:lnTo>
                  <a:pt x="504444" y="35051"/>
                </a:lnTo>
                <a:lnTo>
                  <a:pt x="504444" y="179831"/>
                </a:lnTo>
                <a:lnTo>
                  <a:pt x="501772" y="193583"/>
                </a:lnTo>
                <a:lnTo>
                  <a:pt x="494209" y="204839"/>
                </a:lnTo>
                <a:lnTo>
                  <a:pt x="483000" y="212355"/>
                </a:lnTo>
                <a:lnTo>
                  <a:pt x="469392" y="214883"/>
                </a:lnTo>
                <a:close/>
              </a:path>
            </a:pathLst>
          </a:custGeom>
          <a:solidFill>
            <a:srgbClr val="2DCC92"/>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1" name="object 4"/>
          <p:cNvSpPr/>
          <p:nvPr/>
        </p:nvSpPr>
        <p:spPr>
          <a:xfrm>
            <a:off x="706107" y="6543040"/>
            <a:ext cx="11340465" cy="29209"/>
          </a:xfrm>
          <a:custGeom>
            <a:avLst/>
            <a:gdLst/>
            <a:ahLst/>
            <a:cxnLst/>
            <a:rect l="l" t="t" r="r" b="b"/>
            <a:pathLst>
              <a:path w="11340465" h="29209">
                <a:moveTo>
                  <a:pt x="25" y="29209"/>
                </a:moveTo>
                <a:lnTo>
                  <a:pt x="0" y="21589"/>
                </a:lnTo>
                <a:lnTo>
                  <a:pt x="11340007" y="0"/>
                </a:lnTo>
                <a:lnTo>
                  <a:pt x="11340020" y="7619"/>
                </a:lnTo>
                <a:lnTo>
                  <a:pt x="25" y="29209"/>
                </a:lnTo>
                <a:close/>
              </a:path>
            </a:pathLst>
          </a:custGeom>
          <a:solidFill>
            <a:srgbClr val="404040"/>
          </a:solidFill>
        </p:spPr>
        <p:txBody>
          <a:bodyPr wrap="square" lIns="0" tIns="0" rIns="0" bIns="0" rtlCol="0"/>
          <a:lstStyle/>
          <a:p>
            <a:endParaRPr>
              <a:latin typeface="微软雅黑" panose="020B0503020204020204" charset="-122"/>
              <a:ea typeface="微软雅黑" panose="020B0503020204020204" charset="-122"/>
            </a:endParaRPr>
          </a:p>
        </p:txBody>
      </p:sp>
      <p:sp>
        <p:nvSpPr>
          <p:cNvPr id="24" name="object 24"/>
          <p:cNvSpPr txBox="1">
            <a:spLocks noGrp="1"/>
          </p:cNvSpPr>
          <p:nvPr/>
        </p:nvSpPr>
        <p:spPr>
          <a:xfrm>
            <a:off x="10483850" y="6816725"/>
            <a:ext cx="1424940" cy="166370"/>
          </a:xfrm>
          <a:prstGeom prst="rect">
            <a:avLst/>
          </a:prstGeom>
        </p:spPr>
        <p:txBody>
          <a:bodyPr vert="horz" wrap="square" lIns="0" tIns="0" rIns="0" bIns="0" rtlCol="0">
            <a:spAutoFit/>
          </a:bodyPr>
          <a:lstStyle>
            <a:lvl1pPr marL="0">
              <a:defRPr sz="1250" b="0" i="0">
                <a:solidFill>
                  <a:schemeClr val="bg1"/>
                </a:solidFill>
                <a:latin typeface="Calibri" panose="020F0502020204030204"/>
                <a:ea typeface="+mn-ea"/>
                <a:cs typeface="Calibri" panose="020F050202020403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400" algn="r">
              <a:lnSpc>
                <a:spcPts val="1300"/>
              </a:lnSpc>
            </a:pPr>
            <a:fld id="{81D60167-4931-47E6-BA6A-407CBD079E47}" type="slidenum">
              <a:rPr sz="1000" spc="10" dirty="0">
                <a:latin typeface="微软雅黑" panose="020B0503020204020204" charset="-122"/>
                <a:ea typeface="微软雅黑" panose="020B0503020204020204" charset="-122"/>
              </a:rPr>
              <a:t>9</a:t>
            </a:fld>
            <a:endParaRPr sz="1000" spc="10" dirty="0">
              <a:latin typeface="微软雅黑" panose="020B0503020204020204" charset="-122"/>
              <a:ea typeface="微软雅黑" panose="020B0503020204020204" charset="-122"/>
            </a:endParaRPr>
          </a:p>
        </p:txBody>
      </p:sp>
      <p:sp>
        <p:nvSpPr>
          <p:cNvPr id="21" name="object 21"/>
          <p:cNvSpPr/>
          <p:nvPr/>
        </p:nvSpPr>
        <p:spPr>
          <a:xfrm>
            <a:off x="10893552" y="1065275"/>
            <a:ext cx="1153668" cy="489203"/>
          </a:xfrm>
          <a:prstGeom prst="rect">
            <a:avLst/>
          </a:prstGeom>
          <a:blipFill>
            <a:blip r:embed="rId3" cstate="print"/>
            <a:stretch>
              <a:fillRect/>
            </a:stretch>
          </a:blipFill>
        </p:spPr>
        <p:txBody>
          <a:bodyPr wrap="square" lIns="0" tIns="0" rIns="0" bIns="0" rtlCol="0"/>
          <a:lstStyle/>
          <a:p>
            <a:endParaRPr>
              <a:latin typeface="微软雅黑" panose="020B0503020204020204" charset="-122"/>
              <a:ea typeface="微软雅黑" panose="020B0503020204020204" charset="-122"/>
            </a:endParaRPr>
          </a:p>
        </p:txBody>
      </p:sp>
      <p:sp>
        <p:nvSpPr>
          <p:cNvPr id="57" name="圆角矩形 56"/>
          <p:cNvSpPr/>
          <p:nvPr/>
        </p:nvSpPr>
        <p:spPr>
          <a:xfrm>
            <a:off x="1675765" y="2064385"/>
            <a:ext cx="9709150" cy="464403"/>
          </a:xfrm>
          <a:prstGeom prst="roundRect">
            <a:avLst/>
          </a:prstGeom>
          <a:solidFill>
            <a:srgbClr val="FA646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471715" y="2064279"/>
            <a:ext cx="2051050" cy="464403"/>
          </a:xfrm>
          <a:prstGeom prst="roundRect">
            <a:avLst/>
          </a:prstGeom>
          <a:solidFill>
            <a:srgbClr val="FA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3962718" y="2127994"/>
            <a:ext cx="5669280" cy="337185"/>
          </a:xfrm>
          <a:prstGeom prst="rect">
            <a:avLst/>
          </a:prstGeom>
          <a:noFill/>
        </p:spPr>
        <p:txBody>
          <a:bodyPr wrap="none" rtlCol="0">
            <a:spAutoFit/>
          </a:bodyPr>
          <a:lstStyle/>
          <a:p>
            <a:pPr algn="l"/>
            <a:r>
              <a:rPr lang="zh-CN" altLang="en-US" sz="1600" dirty="0" smtClean="0">
                <a:solidFill>
                  <a:schemeClr val="tx1">
                    <a:lumMod val="50000"/>
                    <a:lumOff val="50000"/>
                  </a:schemeClr>
                </a:solidFill>
                <a:latin typeface="微软雅黑" panose="020B0503020204020204" charset="-122"/>
                <a:ea typeface="微软雅黑" panose="020B0503020204020204" charset="-122"/>
              </a:rPr>
              <a:t>增加商场人气、加强</a:t>
            </a:r>
            <a:r>
              <a:rPr lang="zh-CN" altLang="en-US" sz="1600" dirty="0">
                <a:solidFill>
                  <a:schemeClr val="tx1">
                    <a:lumMod val="50000"/>
                    <a:lumOff val="50000"/>
                  </a:schemeClr>
                </a:solidFill>
                <a:latin typeface="微软雅黑" panose="020B0503020204020204" charset="-122"/>
                <a:ea typeface="微软雅黑" panose="020B0503020204020204" charset="-122"/>
              </a:rPr>
              <a:t>商户</a:t>
            </a:r>
            <a:r>
              <a:rPr lang="zh-CN" altLang="en-US" sz="1600" dirty="0" smtClean="0">
                <a:solidFill>
                  <a:schemeClr val="tx1">
                    <a:lumMod val="50000"/>
                    <a:lumOff val="50000"/>
                  </a:schemeClr>
                </a:solidFill>
                <a:latin typeface="微软雅黑" panose="020B0503020204020204" charset="-122"/>
                <a:ea typeface="微软雅黑" panose="020B0503020204020204" charset="-122"/>
              </a:rPr>
              <a:t>合作，</a:t>
            </a:r>
            <a:r>
              <a:rPr lang="zh-CN" altLang="en-US" sz="1600" dirty="0">
                <a:solidFill>
                  <a:schemeClr val="tx1">
                    <a:lumMod val="50000"/>
                    <a:lumOff val="50000"/>
                  </a:schemeClr>
                </a:solidFill>
                <a:latin typeface="微软雅黑" panose="020B0503020204020204" charset="-122"/>
                <a:ea typeface="微软雅黑" panose="020B0503020204020204" charset="-122"/>
              </a:rPr>
              <a:t>优化会员</a:t>
            </a:r>
            <a:r>
              <a:rPr lang="zh-CN" altLang="en-US" sz="1600" dirty="0" smtClean="0">
                <a:solidFill>
                  <a:schemeClr val="tx1">
                    <a:lumMod val="50000"/>
                    <a:lumOff val="50000"/>
                  </a:schemeClr>
                </a:solidFill>
                <a:latin typeface="微软雅黑" panose="020B0503020204020204" charset="-122"/>
                <a:ea typeface="微软雅黑" panose="020B0503020204020204" charset="-122"/>
              </a:rPr>
              <a:t>体验，提升淘璞效益</a:t>
            </a:r>
          </a:p>
        </p:txBody>
      </p:sp>
      <p:sp>
        <p:nvSpPr>
          <p:cNvPr id="60" name="文本框 59"/>
          <p:cNvSpPr txBox="1"/>
          <p:nvPr/>
        </p:nvSpPr>
        <p:spPr>
          <a:xfrm>
            <a:off x="1999400" y="2127888"/>
            <a:ext cx="995680" cy="337185"/>
          </a:xfrm>
          <a:prstGeom prst="rect">
            <a:avLst/>
          </a:prstGeom>
          <a:noFill/>
        </p:spPr>
        <p:txBody>
          <a:bodyPr wrap="none" rtlCol="0">
            <a:spAutoFit/>
          </a:bodyPr>
          <a:lstStyle/>
          <a:p>
            <a:pPr algn="l"/>
            <a:r>
              <a:rPr lang="zh-CN" altLang="en-US" sz="1600" b="1" dirty="0" smtClean="0">
                <a:solidFill>
                  <a:schemeClr val="bg1"/>
                </a:solidFill>
                <a:latin typeface="微软雅黑" panose="020B0503020204020204" charset="-122"/>
                <a:ea typeface="微软雅黑" panose="020B0503020204020204" charset="-122"/>
              </a:rPr>
              <a:t>活动目的</a:t>
            </a:r>
          </a:p>
        </p:txBody>
      </p:sp>
      <p:sp>
        <p:nvSpPr>
          <p:cNvPr id="65" name="object 20"/>
          <p:cNvSpPr txBox="1"/>
          <p:nvPr/>
        </p:nvSpPr>
        <p:spPr>
          <a:xfrm>
            <a:off x="1471930" y="6160770"/>
            <a:ext cx="9913620" cy="220980"/>
          </a:xfrm>
          <a:prstGeom prst="rect">
            <a:avLst/>
          </a:prstGeom>
          <a:noFill/>
        </p:spPr>
        <p:txBody>
          <a:bodyPr vert="horz" wrap="square" lIns="0" tIns="0" rIns="0" bIns="0" rtlCol="0">
            <a:spAutoFit/>
          </a:bodyPr>
          <a:lstStyle/>
          <a:p>
            <a:pPr marL="12700" marR="5080" indent="0" algn="ctr" fontAlgn="auto">
              <a:lnSpc>
                <a:spcPct val="120000"/>
              </a:lnSpc>
            </a:pPr>
            <a:r>
              <a:rPr lang="en-US" altLang="zh-CN" sz="1200" spc="-5" dirty="0" err="1"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a:t>
            </a:r>
            <a:r>
              <a:rPr lang="zh-CN" altLang="en-US" sz="1200" spc="-5"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淘璞快闪店未来倾力打造的淘璞空间的</a:t>
            </a:r>
            <a:r>
              <a:rPr lang="en-US" altLang="zh-CN" sz="1200" spc="-5" dirty="0" err="1"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Mini</a:t>
            </a:r>
            <a:r>
              <a:rPr lang="zh-CN" altLang="en-US" sz="1200" spc="-5"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版，</a:t>
            </a:r>
            <a:r>
              <a:rPr lang="en-US" altLang="zh-CN" sz="1200" spc="-5"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300-500</a:t>
            </a:r>
            <a:r>
              <a:rPr lang="zh-CN" altLang="en-US" sz="1200" spc="-5"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平方，统一规划、统一设计、统一形象，每个重要城市每年不低于</a:t>
            </a:r>
            <a:r>
              <a:rPr lang="en-US" altLang="zh-CN" sz="1200" spc="-5" dirty="0" err="1"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10</a:t>
            </a:r>
            <a:r>
              <a:rPr lang="zh-CN" altLang="en-US" sz="1200" spc="-5" dirty="0" err="1"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场巡展</a:t>
            </a:r>
          </a:p>
        </p:txBody>
      </p:sp>
      <p:sp>
        <p:nvSpPr>
          <p:cNvPr id="78" name="椭圆 77"/>
          <p:cNvSpPr/>
          <p:nvPr/>
        </p:nvSpPr>
        <p:spPr>
          <a:xfrm>
            <a:off x="5340350" y="3098165"/>
            <a:ext cx="2171700" cy="2171700"/>
          </a:xfrm>
          <a:prstGeom prst="ellipse">
            <a:avLst/>
          </a:prstGeom>
          <a:solidFill>
            <a:srgbClr val="87B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521325" y="3279140"/>
            <a:ext cx="1809750" cy="1809750"/>
          </a:xfrm>
          <a:prstGeom prst="ellipse">
            <a:avLst/>
          </a:prstGeom>
          <a:solidFill>
            <a:srgbClr val="87B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8420813" y="4560508"/>
            <a:ext cx="2964515" cy="465800"/>
          </a:xfrm>
          <a:prstGeom prst="rect">
            <a:avLst/>
          </a:prstGeom>
          <a:solidFill>
            <a:srgbClr val="FBD68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 name="矩形 80"/>
          <p:cNvSpPr/>
          <p:nvPr/>
        </p:nvSpPr>
        <p:spPr>
          <a:xfrm>
            <a:off x="8420813" y="5118988"/>
            <a:ext cx="2964515" cy="465800"/>
          </a:xfrm>
          <a:prstGeom prst="rect">
            <a:avLst/>
          </a:prstGeom>
          <a:solidFill>
            <a:srgbClr val="FBD68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8420813" y="3968929"/>
            <a:ext cx="2964515" cy="465800"/>
          </a:xfrm>
          <a:prstGeom prst="rect">
            <a:avLst/>
          </a:prstGeom>
          <a:solidFill>
            <a:srgbClr val="FBD68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3" name="矩形 82"/>
          <p:cNvSpPr/>
          <p:nvPr/>
        </p:nvSpPr>
        <p:spPr>
          <a:xfrm>
            <a:off x="8420813" y="3412857"/>
            <a:ext cx="2964515" cy="465800"/>
          </a:xfrm>
          <a:prstGeom prst="rect">
            <a:avLst/>
          </a:prstGeom>
          <a:solidFill>
            <a:srgbClr val="FBD68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4" name="矩形 83"/>
          <p:cNvSpPr/>
          <p:nvPr/>
        </p:nvSpPr>
        <p:spPr>
          <a:xfrm>
            <a:off x="8420813" y="2858589"/>
            <a:ext cx="2964515" cy="465800"/>
          </a:xfrm>
          <a:prstGeom prst="rect">
            <a:avLst/>
          </a:prstGeom>
          <a:solidFill>
            <a:srgbClr val="FBD68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85"/>
          <p:cNvSpPr/>
          <p:nvPr/>
        </p:nvSpPr>
        <p:spPr>
          <a:xfrm>
            <a:off x="1471715" y="3717290"/>
            <a:ext cx="2964515" cy="465800"/>
          </a:xfrm>
          <a:prstGeom prst="rect">
            <a:avLst/>
          </a:prstGeom>
          <a:solidFill>
            <a:srgbClr val="2ECC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 name="矩形 86"/>
          <p:cNvSpPr/>
          <p:nvPr/>
        </p:nvSpPr>
        <p:spPr>
          <a:xfrm>
            <a:off x="1471715" y="4759325"/>
            <a:ext cx="2964515" cy="465800"/>
          </a:xfrm>
          <a:prstGeom prst="rect">
            <a:avLst/>
          </a:prstGeom>
          <a:solidFill>
            <a:srgbClr val="2ECC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8" name="矩形 87"/>
          <p:cNvSpPr/>
          <p:nvPr/>
        </p:nvSpPr>
        <p:spPr>
          <a:xfrm>
            <a:off x="1471715" y="3194685"/>
            <a:ext cx="2964515" cy="465800"/>
          </a:xfrm>
          <a:prstGeom prst="rect">
            <a:avLst/>
          </a:prstGeom>
          <a:solidFill>
            <a:srgbClr val="2ECC9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0" name="圆角矩形 99"/>
          <p:cNvSpPr/>
          <p:nvPr/>
        </p:nvSpPr>
        <p:spPr>
          <a:xfrm>
            <a:off x="4034222" y="3062002"/>
            <a:ext cx="970719" cy="2280257"/>
          </a:xfrm>
          <a:prstGeom prst="roundRect">
            <a:avLst/>
          </a:prstGeom>
          <a:solidFill>
            <a:srgbClr val="2EC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2" name="圆角矩形 101"/>
          <p:cNvSpPr/>
          <p:nvPr/>
        </p:nvSpPr>
        <p:spPr>
          <a:xfrm>
            <a:off x="7817800" y="2858590"/>
            <a:ext cx="970719" cy="1576140"/>
          </a:xfrm>
          <a:prstGeom prst="roundRect">
            <a:avLst/>
          </a:prstGeom>
          <a:solidFill>
            <a:srgbClr val="F9B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05"/>
          </a:p>
        </p:txBody>
      </p:sp>
      <p:sp>
        <p:nvSpPr>
          <p:cNvPr id="108" name="圆角矩形 107"/>
          <p:cNvSpPr/>
          <p:nvPr/>
        </p:nvSpPr>
        <p:spPr>
          <a:xfrm>
            <a:off x="7817800" y="4555091"/>
            <a:ext cx="970719" cy="1029696"/>
          </a:xfrm>
          <a:prstGeom prst="roundRect">
            <a:avLst/>
          </a:prstGeom>
          <a:solidFill>
            <a:srgbClr val="F9B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9" name="团队"/>
          <p:cNvSpPr>
            <a:spLocks noChangeAspect="1"/>
          </p:cNvSpPr>
          <p:nvPr/>
        </p:nvSpPr>
        <p:spPr bwMode="auto">
          <a:xfrm>
            <a:off x="4280752" y="3710753"/>
            <a:ext cx="477657" cy="318126"/>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705">
              <a:solidFill>
                <a:srgbClr val="FFFFFF"/>
              </a:solidFill>
            </a:endParaRPr>
          </a:p>
        </p:txBody>
      </p:sp>
      <p:sp>
        <p:nvSpPr>
          <p:cNvPr id="110" name="商店"/>
          <p:cNvSpPr>
            <a:spLocks noChangeAspect="1"/>
          </p:cNvSpPr>
          <p:nvPr/>
        </p:nvSpPr>
        <p:spPr bwMode="auto">
          <a:xfrm>
            <a:off x="8098449" y="3272634"/>
            <a:ext cx="409421" cy="347613"/>
          </a:xfrm>
          <a:custGeom>
            <a:avLst/>
            <a:gdLst>
              <a:gd name="T0" fmla="*/ 185074862 w 3959"/>
              <a:gd name="T1" fmla="*/ 175518764 h 3039"/>
              <a:gd name="T2" fmla="*/ 103600471 w 3959"/>
              <a:gd name="T3" fmla="*/ 572865109 h 3039"/>
              <a:gd name="T4" fmla="*/ 505388500 w 3959"/>
              <a:gd name="T5" fmla="*/ 295632101 h 3039"/>
              <a:gd name="T6" fmla="*/ 519243276 w 3959"/>
              <a:gd name="T7" fmla="*/ 281780858 h 3039"/>
              <a:gd name="T8" fmla="*/ 674126741 w 3959"/>
              <a:gd name="T9" fmla="*/ 281780858 h 3039"/>
              <a:gd name="T10" fmla="*/ 674126741 w 3959"/>
              <a:gd name="T11" fmla="*/ 572865109 h 3039"/>
              <a:gd name="T12" fmla="*/ 696666613 w 3959"/>
              <a:gd name="T13" fmla="*/ 263174528 h 3039"/>
              <a:gd name="T14" fmla="*/ 633596441 w 3959"/>
              <a:gd name="T15" fmla="*/ 118873097 h 3039"/>
              <a:gd name="T16" fmla="*/ 818671303 w 3959"/>
              <a:gd name="T17" fmla="*/ 175518764 h 3039"/>
              <a:gd name="T18" fmla="*/ 752085714 w 3959"/>
              <a:gd name="T19" fmla="*/ 600567595 h 3039"/>
              <a:gd name="T20" fmla="*/ 724376163 w 3959"/>
              <a:gd name="T21" fmla="*/ 628270081 h 3039"/>
              <a:gd name="T22" fmla="*/ 48388266 w 3959"/>
              <a:gd name="T23" fmla="*/ 628270081 h 3039"/>
              <a:gd name="T24" fmla="*/ 48388266 w 3959"/>
              <a:gd name="T25" fmla="*/ 256765635 h 3039"/>
              <a:gd name="T26" fmla="*/ 0 w 3959"/>
              <a:gd name="T27" fmla="*/ 118873097 h 3039"/>
              <a:gd name="T28" fmla="*/ 646417190 w 3959"/>
              <a:gd name="T29" fmla="*/ 432697964 h 3039"/>
              <a:gd name="T30" fmla="*/ 533098051 w 3959"/>
              <a:gd name="T31" fmla="*/ 309483344 h 3039"/>
              <a:gd name="T32" fmla="*/ 646417190 w 3959"/>
              <a:gd name="T33" fmla="*/ 432697964 h 3039"/>
              <a:gd name="T34" fmla="*/ 173494581 w 3959"/>
              <a:gd name="T35" fmla="*/ 506296156 h 3039"/>
              <a:gd name="T36" fmla="*/ 213611543 w 3959"/>
              <a:gd name="T37" fmla="*/ 477146193 h 3039"/>
              <a:gd name="T38" fmla="*/ 173494581 w 3959"/>
              <a:gd name="T39" fmla="*/ 342147701 h 3039"/>
              <a:gd name="T40" fmla="*/ 132964282 w 3959"/>
              <a:gd name="T41" fmla="*/ 477352976 h 3039"/>
              <a:gd name="T42" fmla="*/ 179078053 w 3959"/>
              <a:gd name="T43" fmla="*/ 369230294 h 3039"/>
              <a:gd name="T44" fmla="*/ 167497772 w 3959"/>
              <a:gd name="T45" fmla="*/ 369230294 h 3039"/>
              <a:gd name="T46" fmla="*/ 173494581 w 3959"/>
              <a:gd name="T47" fmla="*/ 483761868 h 3039"/>
              <a:gd name="T48" fmla="*/ 255796103 w 3959"/>
              <a:gd name="T49" fmla="*/ 445515749 h 3039"/>
              <a:gd name="T50" fmla="*/ 302116315 w 3959"/>
              <a:gd name="T51" fmla="*/ 416986133 h 3039"/>
              <a:gd name="T52" fmla="*/ 291363620 w 3959"/>
              <a:gd name="T53" fmla="*/ 349176941 h 3039"/>
              <a:gd name="T54" fmla="*/ 221262613 w 3959"/>
              <a:gd name="T55" fmla="*/ 343594723 h 3039"/>
              <a:gd name="T56" fmla="*/ 255796103 w 3959"/>
              <a:gd name="T57" fmla="*/ 504848679 h 3039"/>
              <a:gd name="T58" fmla="*/ 267582825 w 3959"/>
              <a:gd name="T59" fmla="*/ 413884851 h 3039"/>
              <a:gd name="T60" fmla="*/ 255796103 w 3959"/>
              <a:gd name="T61" fmla="*/ 366749359 h 3039"/>
              <a:gd name="T62" fmla="*/ 267582825 w 3959"/>
              <a:gd name="T63" fmla="*/ 413884851 h 3039"/>
              <a:gd name="T64" fmla="*/ 377800793 w 3959"/>
              <a:gd name="T65" fmla="*/ 484175433 h 3039"/>
              <a:gd name="T66" fmla="*/ 344094434 w 3959"/>
              <a:gd name="T67" fmla="*/ 427529766 h 3039"/>
              <a:gd name="T68" fmla="*/ 374285375 w 3959"/>
              <a:gd name="T69" fmla="*/ 407889523 h 3039"/>
              <a:gd name="T70" fmla="*/ 344094434 w 3959"/>
              <a:gd name="T71" fmla="*/ 364268424 h 3039"/>
              <a:gd name="T72" fmla="*/ 377387001 w 3959"/>
              <a:gd name="T73" fmla="*/ 343594723 h 3039"/>
              <a:gd name="T74" fmla="*/ 308526917 w 3959"/>
              <a:gd name="T75" fmla="*/ 504848679 h 3039"/>
              <a:gd name="T76" fmla="*/ 474163532 w 3959"/>
              <a:gd name="T77" fmla="*/ 504848679 h 3039"/>
              <a:gd name="T78" fmla="*/ 444592824 w 3959"/>
              <a:gd name="T79" fmla="*/ 343594723 h 3039"/>
              <a:gd name="T80" fmla="*/ 424121005 w 3959"/>
              <a:gd name="T81" fmla="*/ 343594723 h 3039"/>
              <a:gd name="T82" fmla="*/ 383797602 w 3959"/>
              <a:gd name="T83" fmla="*/ 504848679 h 3039"/>
              <a:gd name="T84" fmla="*/ 413161414 w 3959"/>
              <a:gd name="T85" fmla="*/ 419053503 h 3039"/>
              <a:gd name="T86" fmla="*/ 474163532 w 3959"/>
              <a:gd name="T87" fmla="*/ 504848679 h 3039"/>
              <a:gd name="T88" fmla="*/ 814948989 w 3959"/>
              <a:gd name="T89" fmla="*/ 93444763 h 3039"/>
              <a:gd name="T90" fmla="*/ 64104198 w 3959"/>
              <a:gd name="T91" fmla="*/ 0 h 3039"/>
              <a:gd name="T92" fmla="*/ 607127814 w 3959"/>
              <a:gd name="T93" fmla="*/ 118873097 h 3039"/>
              <a:gd name="T94" fmla="*/ 422052952 w 3959"/>
              <a:gd name="T95" fmla="*/ 175518764 h 3039"/>
              <a:gd name="T96" fmla="*/ 514486935 w 3959"/>
              <a:gd name="T97" fmla="*/ 268136398 h 3039"/>
              <a:gd name="T98" fmla="*/ 607127814 w 3959"/>
              <a:gd name="T99" fmla="*/ 118873097 h 3039"/>
              <a:gd name="T100" fmla="*/ 211543489 w 3959"/>
              <a:gd name="T101" fmla="*/ 118873097 h 3039"/>
              <a:gd name="T102" fmla="*/ 304184368 w 3959"/>
              <a:gd name="T103" fmla="*/ 268136398 h 3039"/>
              <a:gd name="T104" fmla="*/ 396618351 w 3959"/>
              <a:gd name="T105" fmla="*/ 175518764 h 30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959" h="3039">
                <a:moveTo>
                  <a:pt x="895" y="575"/>
                </a:moveTo>
                <a:cubicBezTo>
                  <a:pt x="895" y="849"/>
                  <a:pt x="895" y="849"/>
                  <a:pt x="895" y="849"/>
                </a:cubicBezTo>
                <a:cubicBezTo>
                  <a:pt x="895" y="1077"/>
                  <a:pt x="722" y="1266"/>
                  <a:pt x="501" y="1293"/>
                </a:cubicBezTo>
                <a:cubicBezTo>
                  <a:pt x="501" y="2771"/>
                  <a:pt x="501" y="2771"/>
                  <a:pt x="501" y="2771"/>
                </a:cubicBezTo>
                <a:cubicBezTo>
                  <a:pt x="2444" y="2771"/>
                  <a:pt x="2444" y="2771"/>
                  <a:pt x="2444" y="2771"/>
                </a:cubicBezTo>
                <a:cubicBezTo>
                  <a:pt x="2444" y="1430"/>
                  <a:pt x="2444" y="1430"/>
                  <a:pt x="2444" y="1430"/>
                </a:cubicBezTo>
                <a:cubicBezTo>
                  <a:pt x="2444" y="1363"/>
                  <a:pt x="2444" y="1363"/>
                  <a:pt x="2444" y="1363"/>
                </a:cubicBezTo>
                <a:cubicBezTo>
                  <a:pt x="2511" y="1363"/>
                  <a:pt x="2511" y="1363"/>
                  <a:pt x="2511" y="1363"/>
                </a:cubicBezTo>
                <a:cubicBezTo>
                  <a:pt x="3193" y="1363"/>
                  <a:pt x="3193" y="1363"/>
                  <a:pt x="3193" y="1363"/>
                </a:cubicBezTo>
                <a:cubicBezTo>
                  <a:pt x="3260" y="1363"/>
                  <a:pt x="3260" y="1363"/>
                  <a:pt x="3260" y="1363"/>
                </a:cubicBezTo>
                <a:cubicBezTo>
                  <a:pt x="3260" y="1430"/>
                  <a:pt x="3260" y="1430"/>
                  <a:pt x="3260" y="1430"/>
                </a:cubicBezTo>
                <a:cubicBezTo>
                  <a:pt x="3260" y="2771"/>
                  <a:pt x="3260" y="2771"/>
                  <a:pt x="3260" y="2771"/>
                </a:cubicBezTo>
                <a:cubicBezTo>
                  <a:pt x="3369" y="2771"/>
                  <a:pt x="3369" y="2771"/>
                  <a:pt x="3369" y="2771"/>
                </a:cubicBezTo>
                <a:cubicBezTo>
                  <a:pt x="3369" y="1273"/>
                  <a:pt x="3369" y="1273"/>
                  <a:pt x="3369" y="1273"/>
                </a:cubicBezTo>
                <a:cubicBezTo>
                  <a:pt x="3192" y="1213"/>
                  <a:pt x="3064" y="1045"/>
                  <a:pt x="3064" y="849"/>
                </a:cubicBezTo>
                <a:cubicBezTo>
                  <a:pt x="3064" y="575"/>
                  <a:pt x="3064" y="575"/>
                  <a:pt x="3064" y="575"/>
                </a:cubicBezTo>
                <a:cubicBezTo>
                  <a:pt x="3959" y="575"/>
                  <a:pt x="3959" y="575"/>
                  <a:pt x="3959" y="575"/>
                </a:cubicBezTo>
                <a:cubicBezTo>
                  <a:pt x="3959" y="849"/>
                  <a:pt x="3959" y="849"/>
                  <a:pt x="3959" y="849"/>
                </a:cubicBezTo>
                <a:cubicBezTo>
                  <a:pt x="3959" y="1052"/>
                  <a:pt x="3823" y="1224"/>
                  <a:pt x="3637" y="1279"/>
                </a:cubicBezTo>
                <a:cubicBezTo>
                  <a:pt x="3637" y="2905"/>
                  <a:pt x="3637" y="2905"/>
                  <a:pt x="3637" y="2905"/>
                </a:cubicBezTo>
                <a:cubicBezTo>
                  <a:pt x="3637" y="3039"/>
                  <a:pt x="3637" y="3039"/>
                  <a:pt x="3637" y="3039"/>
                </a:cubicBezTo>
                <a:cubicBezTo>
                  <a:pt x="3503" y="3039"/>
                  <a:pt x="3503" y="3039"/>
                  <a:pt x="3503" y="3039"/>
                </a:cubicBezTo>
                <a:cubicBezTo>
                  <a:pt x="368" y="3039"/>
                  <a:pt x="368" y="3039"/>
                  <a:pt x="368" y="3039"/>
                </a:cubicBezTo>
                <a:cubicBezTo>
                  <a:pt x="234" y="3039"/>
                  <a:pt x="234" y="3039"/>
                  <a:pt x="234" y="3039"/>
                </a:cubicBezTo>
                <a:cubicBezTo>
                  <a:pt x="234" y="2905"/>
                  <a:pt x="234" y="2905"/>
                  <a:pt x="234" y="2905"/>
                </a:cubicBezTo>
                <a:cubicBezTo>
                  <a:pt x="234" y="1242"/>
                  <a:pt x="234" y="1242"/>
                  <a:pt x="234" y="1242"/>
                </a:cubicBezTo>
                <a:cubicBezTo>
                  <a:pt x="94" y="1165"/>
                  <a:pt x="0" y="1018"/>
                  <a:pt x="0" y="849"/>
                </a:cubicBezTo>
                <a:cubicBezTo>
                  <a:pt x="0" y="575"/>
                  <a:pt x="0" y="575"/>
                  <a:pt x="0" y="575"/>
                </a:cubicBezTo>
                <a:cubicBezTo>
                  <a:pt x="895" y="575"/>
                  <a:pt x="895" y="575"/>
                  <a:pt x="895" y="575"/>
                </a:cubicBezTo>
                <a:close/>
                <a:moveTo>
                  <a:pt x="3126" y="2093"/>
                </a:moveTo>
                <a:cubicBezTo>
                  <a:pt x="3126" y="1497"/>
                  <a:pt x="3126" y="1497"/>
                  <a:pt x="3126" y="1497"/>
                </a:cubicBezTo>
                <a:cubicBezTo>
                  <a:pt x="2578" y="1497"/>
                  <a:pt x="2578" y="1497"/>
                  <a:pt x="2578" y="1497"/>
                </a:cubicBezTo>
                <a:cubicBezTo>
                  <a:pt x="2578" y="2093"/>
                  <a:pt x="2578" y="2093"/>
                  <a:pt x="2578" y="2093"/>
                </a:cubicBezTo>
                <a:cubicBezTo>
                  <a:pt x="3126" y="2093"/>
                  <a:pt x="3126" y="2093"/>
                  <a:pt x="3126" y="2093"/>
                </a:cubicBezTo>
                <a:close/>
                <a:moveTo>
                  <a:pt x="643" y="2309"/>
                </a:moveTo>
                <a:cubicBezTo>
                  <a:pt x="643" y="2402"/>
                  <a:pt x="708" y="2449"/>
                  <a:pt x="839" y="2449"/>
                </a:cubicBezTo>
                <a:cubicBezTo>
                  <a:pt x="896" y="2449"/>
                  <a:pt x="943" y="2437"/>
                  <a:pt x="979" y="2412"/>
                </a:cubicBezTo>
                <a:cubicBezTo>
                  <a:pt x="1015" y="2388"/>
                  <a:pt x="1033" y="2353"/>
                  <a:pt x="1033" y="2308"/>
                </a:cubicBezTo>
                <a:cubicBezTo>
                  <a:pt x="1033" y="1806"/>
                  <a:pt x="1033" y="1806"/>
                  <a:pt x="1033" y="1806"/>
                </a:cubicBezTo>
                <a:cubicBezTo>
                  <a:pt x="1033" y="1706"/>
                  <a:pt x="969" y="1655"/>
                  <a:pt x="839" y="1655"/>
                </a:cubicBezTo>
                <a:cubicBezTo>
                  <a:pt x="708" y="1655"/>
                  <a:pt x="643" y="1706"/>
                  <a:pt x="643" y="1807"/>
                </a:cubicBezTo>
                <a:cubicBezTo>
                  <a:pt x="643" y="2309"/>
                  <a:pt x="643" y="2309"/>
                  <a:pt x="643" y="2309"/>
                </a:cubicBezTo>
                <a:close/>
                <a:moveTo>
                  <a:pt x="866" y="2316"/>
                </a:moveTo>
                <a:cubicBezTo>
                  <a:pt x="866" y="1786"/>
                  <a:pt x="866" y="1786"/>
                  <a:pt x="866" y="1786"/>
                </a:cubicBezTo>
                <a:cubicBezTo>
                  <a:pt x="866" y="1770"/>
                  <a:pt x="857" y="1762"/>
                  <a:pt x="839" y="1762"/>
                </a:cubicBezTo>
                <a:cubicBezTo>
                  <a:pt x="820" y="1762"/>
                  <a:pt x="810" y="1770"/>
                  <a:pt x="810" y="1786"/>
                </a:cubicBezTo>
                <a:cubicBezTo>
                  <a:pt x="810" y="2316"/>
                  <a:pt x="810" y="2316"/>
                  <a:pt x="810" y="2316"/>
                </a:cubicBezTo>
                <a:cubicBezTo>
                  <a:pt x="810" y="2332"/>
                  <a:pt x="820" y="2340"/>
                  <a:pt x="839" y="2340"/>
                </a:cubicBezTo>
                <a:cubicBezTo>
                  <a:pt x="857" y="2340"/>
                  <a:pt x="866" y="2332"/>
                  <a:pt x="866" y="2316"/>
                </a:cubicBezTo>
                <a:close/>
                <a:moveTo>
                  <a:pt x="1237" y="2155"/>
                </a:moveTo>
                <a:cubicBezTo>
                  <a:pt x="1330" y="2156"/>
                  <a:pt x="1390" y="2146"/>
                  <a:pt x="1419" y="2125"/>
                </a:cubicBezTo>
                <a:cubicBezTo>
                  <a:pt x="1447" y="2104"/>
                  <a:pt x="1461" y="2068"/>
                  <a:pt x="1461" y="2017"/>
                </a:cubicBezTo>
                <a:cubicBezTo>
                  <a:pt x="1461" y="1800"/>
                  <a:pt x="1461" y="1800"/>
                  <a:pt x="1461" y="1800"/>
                </a:cubicBezTo>
                <a:cubicBezTo>
                  <a:pt x="1461" y="1744"/>
                  <a:pt x="1444" y="1708"/>
                  <a:pt x="1409" y="1689"/>
                </a:cubicBezTo>
                <a:cubicBezTo>
                  <a:pt x="1374" y="1671"/>
                  <a:pt x="1321" y="1662"/>
                  <a:pt x="1250" y="1662"/>
                </a:cubicBezTo>
                <a:cubicBezTo>
                  <a:pt x="1070" y="1662"/>
                  <a:pt x="1070" y="1662"/>
                  <a:pt x="1070" y="1662"/>
                </a:cubicBezTo>
                <a:cubicBezTo>
                  <a:pt x="1070" y="2442"/>
                  <a:pt x="1070" y="2442"/>
                  <a:pt x="1070" y="2442"/>
                </a:cubicBezTo>
                <a:cubicBezTo>
                  <a:pt x="1237" y="2442"/>
                  <a:pt x="1237" y="2442"/>
                  <a:pt x="1237" y="2442"/>
                </a:cubicBezTo>
                <a:cubicBezTo>
                  <a:pt x="1237" y="2155"/>
                  <a:pt x="1237" y="2155"/>
                  <a:pt x="1237" y="2155"/>
                </a:cubicBezTo>
                <a:close/>
                <a:moveTo>
                  <a:pt x="1294" y="2002"/>
                </a:moveTo>
                <a:cubicBezTo>
                  <a:pt x="1294" y="1815"/>
                  <a:pt x="1294" y="1815"/>
                  <a:pt x="1294" y="1815"/>
                </a:cubicBezTo>
                <a:cubicBezTo>
                  <a:pt x="1294" y="1787"/>
                  <a:pt x="1275" y="1774"/>
                  <a:pt x="1237" y="1774"/>
                </a:cubicBezTo>
                <a:cubicBezTo>
                  <a:pt x="1237" y="2043"/>
                  <a:pt x="1237" y="2043"/>
                  <a:pt x="1237" y="2043"/>
                </a:cubicBezTo>
                <a:cubicBezTo>
                  <a:pt x="1275" y="2043"/>
                  <a:pt x="1294" y="2030"/>
                  <a:pt x="1294" y="2002"/>
                </a:cubicBezTo>
                <a:close/>
                <a:moveTo>
                  <a:pt x="1827" y="2442"/>
                </a:moveTo>
                <a:cubicBezTo>
                  <a:pt x="1827" y="2342"/>
                  <a:pt x="1827" y="2342"/>
                  <a:pt x="1827" y="2342"/>
                </a:cubicBezTo>
                <a:cubicBezTo>
                  <a:pt x="1664" y="2342"/>
                  <a:pt x="1664" y="2342"/>
                  <a:pt x="1664" y="2342"/>
                </a:cubicBezTo>
                <a:cubicBezTo>
                  <a:pt x="1664" y="2068"/>
                  <a:pt x="1664" y="2068"/>
                  <a:pt x="1664" y="2068"/>
                </a:cubicBezTo>
                <a:cubicBezTo>
                  <a:pt x="1810" y="2068"/>
                  <a:pt x="1810" y="2068"/>
                  <a:pt x="1810" y="2068"/>
                </a:cubicBezTo>
                <a:cubicBezTo>
                  <a:pt x="1810" y="1973"/>
                  <a:pt x="1810" y="1973"/>
                  <a:pt x="1810" y="1973"/>
                </a:cubicBezTo>
                <a:cubicBezTo>
                  <a:pt x="1664" y="1973"/>
                  <a:pt x="1664" y="1973"/>
                  <a:pt x="1664" y="1973"/>
                </a:cubicBezTo>
                <a:cubicBezTo>
                  <a:pt x="1664" y="1762"/>
                  <a:pt x="1664" y="1762"/>
                  <a:pt x="1664" y="1762"/>
                </a:cubicBezTo>
                <a:cubicBezTo>
                  <a:pt x="1825" y="1762"/>
                  <a:pt x="1825" y="1762"/>
                  <a:pt x="1825" y="1762"/>
                </a:cubicBezTo>
                <a:cubicBezTo>
                  <a:pt x="1825" y="1662"/>
                  <a:pt x="1825" y="1662"/>
                  <a:pt x="1825" y="1662"/>
                </a:cubicBezTo>
                <a:cubicBezTo>
                  <a:pt x="1492" y="1662"/>
                  <a:pt x="1492" y="1662"/>
                  <a:pt x="1492" y="1662"/>
                </a:cubicBezTo>
                <a:cubicBezTo>
                  <a:pt x="1492" y="2442"/>
                  <a:pt x="1492" y="2442"/>
                  <a:pt x="1492" y="2442"/>
                </a:cubicBezTo>
                <a:cubicBezTo>
                  <a:pt x="1827" y="2442"/>
                  <a:pt x="1827" y="2442"/>
                  <a:pt x="1827" y="2442"/>
                </a:cubicBezTo>
                <a:close/>
                <a:moveTo>
                  <a:pt x="2293" y="2442"/>
                </a:moveTo>
                <a:cubicBezTo>
                  <a:pt x="2293" y="1662"/>
                  <a:pt x="2293" y="1662"/>
                  <a:pt x="2293" y="1662"/>
                </a:cubicBezTo>
                <a:cubicBezTo>
                  <a:pt x="2150" y="1662"/>
                  <a:pt x="2150" y="1662"/>
                  <a:pt x="2150" y="1662"/>
                </a:cubicBezTo>
                <a:cubicBezTo>
                  <a:pt x="2150" y="2018"/>
                  <a:pt x="2150" y="2018"/>
                  <a:pt x="2150" y="2018"/>
                </a:cubicBezTo>
                <a:cubicBezTo>
                  <a:pt x="2051" y="1662"/>
                  <a:pt x="2051" y="1662"/>
                  <a:pt x="2051" y="1662"/>
                </a:cubicBezTo>
                <a:cubicBezTo>
                  <a:pt x="1856" y="1662"/>
                  <a:pt x="1856" y="1662"/>
                  <a:pt x="1856" y="1662"/>
                </a:cubicBezTo>
                <a:cubicBezTo>
                  <a:pt x="1856" y="2442"/>
                  <a:pt x="1856" y="2442"/>
                  <a:pt x="1856" y="2442"/>
                </a:cubicBezTo>
                <a:cubicBezTo>
                  <a:pt x="1998" y="2442"/>
                  <a:pt x="1998" y="2442"/>
                  <a:pt x="1998" y="2442"/>
                </a:cubicBezTo>
                <a:cubicBezTo>
                  <a:pt x="1998" y="2027"/>
                  <a:pt x="1998" y="2027"/>
                  <a:pt x="1998" y="2027"/>
                </a:cubicBezTo>
                <a:cubicBezTo>
                  <a:pt x="2116" y="2442"/>
                  <a:pt x="2116" y="2442"/>
                  <a:pt x="2116" y="2442"/>
                </a:cubicBezTo>
                <a:cubicBezTo>
                  <a:pt x="2293" y="2442"/>
                  <a:pt x="2293" y="2442"/>
                  <a:pt x="2293" y="2442"/>
                </a:cubicBezTo>
                <a:close/>
                <a:moveTo>
                  <a:pt x="0" y="452"/>
                </a:moveTo>
                <a:cubicBezTo>
                  <a:pt x="3941" y="452"/>
                  <a:pt x="3941" y="452"/>
                  <a:pt x="3941" y="452"/>
                </a:cubicBezTo>
                <a:cubicBezTo>
                  <a:pt x="3631" y="0"/>
                  <a:pt x="3631" y="0"/>
                  <a:pt x="3631" y="0"/>
                </a:cubicBezTo>
                <a:cubicBezTo>
                  <a:pt x="310" y="0"/>
                  <a:pt x="310" y="0"/>
                  <a:pt x="310" y="0"/>
                </a:cubicBezTo>
                <a:cubicBezTo>
                  <a:pt x="0" y="452"/>
                  <a:pt x="0" y="452"/>
                  <a:pt x="0" y="452"/>
                </a:cubicBezTo>
                <a:close/>
                <a:moveTo>
                  <a:pt x="2936" y="575"/>
                </a:moveTo>
                <a:cubicBezTo>
                  <a:pt x="2041" y="575"/>
                  <a:pt x="2041" y="575"/>
                  <a:pt x="2041" y="575"/>
                </a:cubicBezTo>
                <a:cubicBezTo>
                  <a:pt x="2041" y="849"/>
                  <a:pt x="2041" y="849"/>
                  <a:pt x="2041" y="849"/>
                </a:cubicBezTo>
                <a:cubicBezTo>
                  <a:pt x="2041" y="1095"/>
                  <a:pt x="2242" y="1297"/>
                  <a:pt x="2488" y="1297"/>
                </a:cubicBezTo>
                <a:cubicBezTo>
                  <a:pt x="2488" y="1297"/>
                  <a:pt x="2488" y="1297"/>
                  <a:pt x="2488" y="1297"/>
                </a:cubicBezTo>
                <a:cubicBezTo>
                  <a:pt x="2734" y="1297"/>
                  <a:pt x="2936" y="1095"/>
                  <a:pt x="2936" y="849"/>
                </a:cubicBezTo>
                <a:cubicBezTo>
                  <a:pt x="2936" y="575"/>
                  <a:pt x="2936" y="575"/>
                  <a:pt x="2936" y="575"/>
                </a:cubicBezTo>
                <a:close/>
                <a:moveTo>
                  <a:pt x="1918" y="575"/>
                </a:moveTo>
                <a:cubicBezTo>
                  <a:pt x="1023" y="575"/>
                  <a:pt x="1023" y="575"/>
                  <a:pt x="1023" y="575"/>
                </a:cubicBezTo>
                <a:cubicBezTo>
                  <a:pt x="1023" y="849"/>
                  <a:pt x="1023" y="849"/>
                  <a:pt x="1023" y="849"/>
                </a:cubicBezTo>
                <a:cubicBezTo>
                  <a:pt x="1023" y="1095"/>
                  <a:pt x="1225" y="1297"/>
                  <a:pt x="1471" y="1297"/>
                </a:cubicBezTo>
                <a:cubicBezTo>
                  <a:pt x="1471" y="1297"/>
                  <a:pt x="1471" y="1297"/>
                  <a:pt x="1471" y="1297"/>
                </a:cubicBezTo>
                <a:cubicBezTo>
                  <a:pt x="1717" y="1297"/>
                  <a:pt x="1918" y="1095"/>
                  <a:pt x="1918" y="849"/>
                </a:cubicBezTo>
                <a:lnTo>
                  <a:pt x="1918" y="57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1705"/>
          </a:p>
        </p:txBody>
      </p:sp>
      <p:sp>
        <p:nvSpPr>
          <p:cNvPr id="111" name="房子"/>
          <p:cNvSpPr>
            <a:spLocks noChangeAspect="1"/>
          </p:cNvSpPr>
          <p:nvPr/>
        </p:nvSpPr>
        <p:spPr bwMode="auto">
          <a:xfrm>
            <a:off x="8098449" y="4747068"/>
            <a:ext cx="409421" cy="409421"/>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705">
              <a:solidFill>
                <a:srgbClr val="FFFFFF"/>
              </a:solidFill>
            </a:endParaRPr>
          </a:p>
        </p:txBody>
      </p:sp>
      <p:sp>
        <p:nvSpPr>
          <p:cNvPr id="112" name="文本框 111"/>
          <p:cNvSpPr txBox="1"/>
          <p:nvPr/>
        </p:nvSpPr>
        <p:spPr>
          <a:xfrm>
            <a:off x="3970536" y="4275818"/>
            <a:ext cx="1098378" cy="558614"/>
          </a:xfrm>
          <a:prstGeom prst="rect">
            <a:avLst/>
          </a:prstGeom>
          <a:noFill/>
        </p:spPr>
        <p:txBody>
          <a:bodyPr wrap="none" rtlCol="0">
            <a:spAutoFit/>
          </a:bodyPr>
          <a:lstStyle/>
          <a:p>
            <a:pPr algn="ctr"/>
            <a:r>
              <a:rPr lang="zh-CN" altLang="en-US" sz="1515" b="1" dirty="0" smtClean="0">
                <a:solidFill>
                  <a:schemeClr val="bg1"/>
                </a:solidFill>
                <a:latin typeface="微软雅黑" panose="020B0503020204020204" charset="-122"/>
                <a:ea typeface="微软雅黑" panose="020B0503020204020204" charset="-122"/>
              </a:rPr>
              <a:t>会员</a:t>
            </a:r>
            <a:endParaRPr lang="en-US" altLang="zh-CN" sz="1515" b="1" dirty="0" smtClean="0">
              <a:solidFill>
                <a:schemeClr val="bg1"/>
              </a:solidFill>
              <a:latin typeface="微软雅黑" panose="020B0503020204020204" charset="-122"/>
              <a:ea typeface="微软雅黑" panose="020B0503020204020204" charset="-122"/>
            </a:endParaRPr>
          </a:p>
          <a:p>
            <a:pPr algn="ctr"/>
            <a:r>
              <a:rPr lang="en-US" sz="1515" b="1" dirty="0" smtClean="0">
                <a:solidFill>
                  <a:schemeClr val="bg1"/>
                </a:solidFill>
                <a:latin typeface="微软雅黑" panose="020B0503020204020204" charset="-122"/>
                <a:ea typeface="微软雅黑" panose="020B0503020204020204" charset="-122"/>
              </a:rPr>
              <a:t>2000+/</a:t>
            </a:r>
            <a:r>
              <a:rPr lang="zh-CN" altLang="en-US" sz="1515" b="1" dirty="0" smtClean="0">
                <a:solidFill>
                  <a:schemeClr val="bg1"/>
                </a:solidFill>
                <a:latin typeface="微软雅黑" panose="020B0503020204020204" charset="-122"/>
                <a:ea typeface="微软雅黑" panose="020B0503020204020204" charset="-122"/>
              </a:rPr>
              <a:t>次</a:t>
            </a:r>
            <a:endParaRPr lang="en-US" sz="1515" b="1" dirty="0">
              <a:solidFill>
                <a:schemeClr val="bg1"/>
              </a:solidFill>
              <a:latin typeface="微软雅黑" panose="020B0503020204020204" charset="-122"/>
              <a:ea typeface="微软雅黑" panose="020B0503020204020204" charset="-122"/>
            </a:endParaRPr>
          </a:p>
        </p:txBody>
      </p:sp>
      <p:sp>
        <p:nvSpPr>
          <p:cNvPr id="113" name="文本框 112"/>
          <p:cNvSpPr txBox="1"/>
          <p:nvPr/>
        </p:nvSpPr>
        <p:spPr>
          <a:xfrm>
            <a:off x="7873723" y="3636568"/>
            <a:ext cx="857927" cy="558614"/>
          </a:xfrm>
          <a:prstGeom prst="rect">
            <a:avLst/>
          </a:prstGeom>
          <a:noFill/>
        </p:spPr>
        <p:txBody>
          <a:bodyPr wrap="none" rtlCol="0">
            <a:spAutoFit/>
          </a:bodyPr>
          <a:lstStyle/>
          <a:p>
            <a:pPr algn="ctr"/>
            <a:r>
              <a:rPr lang="zh-CN" altLang="en-US" sz="1515" b="1" dirty="0">
                <a:solidFill>
                  <a:schemeClr val="bg1"/>
                </a:solidFill>
                <a:latin typeface="微软雅黑" panose="020B0503020204020204" charset="-122"/>
                <a:ea typeface="微软雅黑" panose="020B0503020204020204" charset="-122"/>
              </a:rPr>
              <a:t>品牌</a:t>
            </a:r>
          </a:p>
          <a:p>
            <a:pPr algn="ctr"/>
            <a:r>
              <a:rPr lang="en-US" altLang="zh-CN" sz="1515" b="1" dirty="0">
                <a:solidFill>
                  <a:schemeClr val="bg1"/>
                </a:solidFill>
                <a:latin typeface="微软雅黑" panose="020B0503020204020204" charset="-122"/>
                <a:ea typeface="微软雅黑" panose="020B0503020204020204" charset="-122"/>
              </a:rPr>
              <a:t>20</a:t>
            </a:r>
            <a:r>
              <a:rPr lang="en-US" altLang="zh-CN" sz="1515" b="1" dirty="0" smtClean="0">
                <a:solidFill>
                  <a:schemeClr val="bg1"/>
                </a:solidFill>
                <a:latin typeface="微软雅黑" panose="020B0503020204020204" charset="-122"/>
                <a:ea typeface="微软雅黑" panose="020B0503020204020204" charset="-122"/>
              </a:rPr>
              <a:t>+/</a:t>
            </a:r>
            <a:r>
              <a:rPr lang="zh-CN" altLang="en-US" sz="1515" b="1" dirty="0" smtClean="0">
                <a:solidFill>
                  <a:schemeClr val="bg1"/>
                </a:solidFill>
                <a:latin typeface="微软雅黑" panose="020B0503020204020204" charset="-122"/>
                <a:ea typeface="微软雅黑" panose="020B0503020204020204" charset="-122"/>
              </a:rPr>
              <a:t>次</a:t>
            </a:r>
            <a:endParaRPr lang="en-US" altLang="zh-CN" sz="1515" b="1" dirty="0">
              <a:solidFill>
                <a:schemeClr val="bg1"/>
              </a:solidFill>
              <a:latin typeface="微软雅黑" panose="020B0503020204020204" charset="-122"/>
              <a:ea typeface="微软雅黑" panose="020B0503020204020204" charset="-122"/>
            </a:endParaRPr>
          </a:p>
        </p:txBody>
      </p:sp>
      <p:sp>
        <p:nvSpPr>
          <p:cNvPr id="114" name="文本框 113"/>
          <p:cNvSpPr txBox="1"/>
          <p:nvPr/>
        </p:nvSpPr>
        <p:spPr>
          <a:xfrm>
            <a:off x="8023920" y="5145466"/>
            <a:ext cx="572593" cy="325602"/>
          </a:xfrm>
          <a:prstGeom prst="rect">
            <a:avLst/>
          </a:prstGeom>
          <a:noFill/>
        </p:spPr>
        <p:txBody>
          <a:bodyPr wrap="none" rtlCol="0">
            <a:spAutoFit/>
          </a:bodyPr>
          <a:lstStyle/>
          <a:p>
            <a:r>
              <a:rPr lang="zh-CN" altLang="en-US" sz="1515" b="1">
                <a:solidFill>
                  <a:schemeClr val="bg1"/>
                </a:solidFill>
                <a:latin typeface="微软雅黑" panose="020B0503020204020204" charset="-122"/>
                <a:ea typeface="微软雅黑" panose="020B0503020204020204" charset="-122"/>
              </a:rPr>
              <a:t>商场</a:t>
            </a:r>
          </a:p>
        </p:txBody>
      </p:sp>
      <p:sp>
        <p:nvSpPr>
          <p:cNvPr id="115" name="文本框 114"/>
          <p:cNvSpPr txBox="1"/>
          <p:nvPr/>
        </p:nvSpPr>
        <p:spPr>
          <a:xfrm>
            <a:off x="2219164" y="3279468"/>
            <a:ext cx="864339" cy="296235"/>
          </a:xfrm>
          <a:prstGeom prst="rect">
            <a:avLst/>
          </a:prstGeom>
          <a:noFill/>
        </p:spPr>
        <p:txBody>
          <a:bodyPr wrap="none" rtlCol="0">
            <a:spAutoFit/>
          </a:bodyPr>
          <a:lstStyle/>
          <a:p>
            <a:r>
              <a:rPr lang="zh-CN" altLang="en-US" sz="1325" b="1" dirty="0" smtClean="0">
                <a:solidFill>
                  <a:schemeClr val="tx1">
                    <a:lumMod val="50000"/>
                    <a:lumOff val="50000"/>
                  </a:schemeClr>
                </a:solidFill>
                <a:latin typeface="微软雅黑" panose="020B0503020204020204" charset="-122"/>
                <a:ea typeface="微软雅黑" panose="020B0503020204020204" charset="-122"/>
              </a:rPr>
              <a:t>亲子陪伴</a:t>
            </a:r>
            <a:endParaRPr lang="zh-CN" altLang="en-US" sz="1325" b="1" dirty="0">
              <a:solidFill>
                <a:schemeClr val="tx1">
                  <a:lumMod val="50000"/>
                  <a:lumOff val="50000"/>
                </a:schemeClr>
              </a:solidFill>
              <a:latin typeface="微软雅黑" panose="020B0503020204020204" charset="-122"/>
              <a:ea typeface="微软雅黑" panose="020B0503020204020204" charset="-122"/>
            </a:endParaRPr>
          </a:p>
        </p:txBody>
      </p:sp>
      <p:sp>
        <p:nvSpPr>
          <p:cNvPr id="117" name="文本框 116"/>
          <p:cNvSpPr txBox="1"/>
          <p:nvPr/>
        </p:nvSpPr>
        <p:spPr>
          <a:xfrm>
            <a:off x="2219164" y="3802073"/>
            <a:ext cx="864339" cy="296235"/>
          </a:xfrm>
          <a:prstGeom prst="rect">
            <a:avLst/>
          </a:prstGeom>
          <a:noFill/>
        </p:spPr>
        <p:txBody>
          <a:bodyPr wrap="none" rtlCol="0">
            <a:spAutoFit/>
          </a:bodyPr>
          <a:lstStyle/>
          <a:p>
            <a:r>
              <a:rPr lang="zh-CN" altLang="en-US" sz="1325" b="1" dirty="0" smtClean="0">
                <a:solidFill>
                  <a:schemeClr val="tx1">
                    <a:lumMod val="50000"/>
                    <a:lumOff val="50000"/>
                  </a:schemeClr>
                </a:solidFill>
                <a:latin typeface="微软雅黑" panose="020B0503020204020204" charset="-122"/>
                <a:ea typeface="微软雅黑" panose="020B0503020204020204" charset="-122"/>
              </a:rPr>
              <a:t>亲子社交</a:t>
            </a:r>
            <a:endParaRPr lang="zh-CN" altLang="en-US" sz="1325" b="1" dirty="0">
              <a:solidFill>
                <a:schemeClr val="tx1">
                  <a:lumMod val="50000"/>
                  <a:lumOff val="50000"/>
                </a:schemeClr>
              </a:solidFill>
              <a:latin typeface="微软雅黑" panose="020B0503020204020204" charset="-122"/>
              <a:ea typeface="微软雅黑" panose="020B0503020204020204" charset="-122"/>
            </a:endParaRPr>
          </a:p>
        </p:txBody>
      </p:sp>
      <p:sp>
        <p:nvSpPr>
          <p:cNvPr id="118" name="文本框 117"/>
          <p:cNvSpPr txBox="1"/>
          <p:nvPr/>
        </p:nvSpPr>
        <p:spPr>
          <a:xfrm>
            <a:off x="2219164" y="4846887"/>
            <a:ext cx="864339" cy="296556"/>
          </a:xfrm>
          <a:prstGeom prst="rect">
            <a:avLst/>
          </a:prstGeom>
          <a:noFill/>
        </p:spPr>
        <p:txBody>
          <a:bodyPr wrap="none" rtlCol="0">
            <a:spAutoFit/>
          </a:bodyPr>
          <a:lstStyle/>
          <a:p>
            <a:r>
              <a:rPr lang="zh-CN" altLang="en-US" sz="1325" b="1">
                <a:solidFill>
                  <a:schemeClr val="tx1">
                    <a:lumMod val="50000"/>
                    <a:lumOff val="50000"/>
                  </a:schemeClr>
                </a:solidFill>
                <a:latin typeface="微软雅黑" panose="020B0503020204020204" charset="-122"/>
                <a:ea typeface="微软雅黑" panose="020B0503020204020204" charset="-122"/>
              </a:rPr>
              <a:t>社会实践</a:t>
            </a:r>
          </a:p>
        </p:txBody>
      </p:sp>
      <p:sp>
        <p:nvSpPr>
          <p:cNvPr id="119" name="文本框 118"/>
          <p:cNvSpPr txBox="1"/>
          <p:nvPr/>
        </p:nvSpPr>
        <p:spPr>
          <a:xfrm>
            <a:off x="9580501" y="2946153"/>
            <a:ext cx="864339" cy="296556"/>
          </a:xfrm>
          <a:prstGeom prst="rect">
            <a:avLst/>
          </a:prstGeom>
          <a:noFill/>
        </p:spPr>
        <p:txBody>
          <a:bodyPr wrap="none" rtlCol="0">
            <a:spAutoFit/>
          </a:bodyPr>
          <a:lstStyle/>
          <a:p>
            <a:r>
              <a:rPr lang="zh-CN" altLang="en-US" sz="1325" b="1" dirty="0">
                <a:solidFill>
                  <a:schemeClr val="tx1">
                    <a:lumMod val="50000"/>
                    <a:lumOff val="50000"/>
                  </a:schemeClr>
                </a:solidFill>
                <a:latin typeface="微软雅黑" panose="020B0503020204020204" charset="-122"/>
                <a:ea typeface="微软雅黑" panose="020B0503020204020204" charset="-122"/>
              </a:rPr>
              <a:t>品牌宣传</a:t>
            </a:r>
          </a:p>
        </p:txBody>
      </p:sp>
      <p:sp>
        <p:nvSpPr>
          <p:cNvPr id="120" name="文本框 119"/>
          <p:cNvSpPr txBox="1"/>
          <p:nvPr/>
        </p:nvSpPr>
        <p:spPr>
          <a:xfrm>
            <a:off x="9580501" y="3500420"/>
            <a:ext cx="864339" cy="296556"/>
          </a:xfrm>
          <a:prstGeom prst="rect">
            <a:avLst/>
          </a:prstGeom>
          <a:noFill/>
        </p:spPr>
        <p:txBody>
          <a:bodyPr wrap="none" rtlCol="0">
            <a:spAutoFit/>
          </a:bodyPr>
          <a:lstStyle/>
          <a:p>
            <a:r>
              <a:rPr lang="zh-CN" altLang="en-US" sz="1325" b="1" dirty="0">
                <a:solidFill>
                  <a:schemeClr val="tx1">
                    <a:lumMod val="50000"/>
                    <a:lumOff val="50000"/>
                  </a:schemeClr>
                </a:solidFill>
                <a:latin typeface="微软雅黑" panose="020B0503020204020204" charset="-122"/>
                <a:ea typeface="微软雅黑" panose="020B0503020204020204" charset="-122"/>
              </a:rPr>
              <a:t>线下互动</a:t>
            </a:r>
          </a:p>
        </p:txBody>
      </p:sp>
      <p:sp>
        <p:nvSpPr>
          <p:cNvPr id="121" name="文本框 120"/>
          <p:cNvSpPr txBox="1"/>
          <p:nvPr/>
        </p:nvSpPr>
        <p:spPr>
          <a:xfrm>
            <a:off x="9580501" y="4056493"/>
            <a:ext cx="864339" cy="296556"/>
          </a:xfrm>
          <a:prstGeom prst="rect">
            <a:avLst/>
          </a:prstGeom>
          <a:noFill/>
        </p:spPr>
        <p:txBody>
          <a:bodyPr wrap="none" rtlCol="0">
            <a:spAutoFit/>
          </a:bodyPr>
          <a:lstStyle/>
          <a:p>
            <a:r>
              <a:rPr lang="zh-CN" altLang="en-US" sz="1325" b="1" dirty="0">
                <a:solidFill>
                  <a:schemeClr val="tx1">
                    <a:lumMod val="50000"/>
                    <a:lumOff val="50000"/>
                  </a:schemeClr>
                </a:solidFill>
                <a:latin typeface="微软雅黑" panose="020B0503020204020204" charset="-122"/>
                <a:ea typeface="微软雅黑" panose="020B0503020204020204" charset="-122"/>
              </a:rPr>
              <a:t>交易转化</a:t>
            </a:r>
          </a:p>
        </p:txBody>
      </p:sp>
      <p:sp>
        <p:nvSpPr>
          <p:cNvPr id="122" name="文本框 121"/>
          <p:cNvSpPr txBox="1"/>
          <p:nvPr/>
        </p:nvSpPr>
        <p:spPr>
          <a:xfrm>
            <a:off x="9580501" y="4648071"/>
            <a:ext cx="864339" cy="296556"/>
          </a:xfrm>
          <a:prstGeom prst="rect">
            <a:avLst/>
          </a:prstGeom>
          <a:noFill/>
        </p:spPr>
        <p:txBody>
          <a:bodyPr wrap="none" rtlCol="0">
            <a:spAutoFit/>
          </a:bodyPr>
          <a:lstStyle/>
          <a:p>
            <a:r>
              <a:rPr lang="zh-CN" altLang="en-US" sz="1325" b="1" dirty="0">
                <a:solidFill>
                  <a:schemeClr val="tx1">
                    <a:lumMod val="50000"/>
                    <a:lumOff val="50000"/>
                  </a:schemeClr>
                </a:solidFill>
                <a:latin typeface="微软雅黑" panose="020B0503020204020204" charset="-122"/>
                <a:ea typeface="微软雅黑" panose="020B0503020204020204" charset="-122"/>
              </a:rPr>
              <a:t>集聚人气</a:t>
            </a:r>
          </a:p>
        </p:txBody>
      </p:sp>
      <p:sp>
        <p:nvSpPr>
          <p:cNvPr id="123" name="文本框 122"/>
          <p:cNvSpPr txBox="1"/>
          <p:nvPr/>
        </p:nvSpPr>
        <p:spPr>
          <a:xfrm>
            <a:off x="9580501" y="5206551"/>
            <a:ext cx="864339" cy="296556"/>
          </a:xfrm>
          <a:prstGeom prst="rect">
            <a:avLst/>
          </a:prstGeom>
          <a:noFill/>
        </p:spPr>
        <p:txBody>
          <a:bodyPr wrap="none" rtlCol="0">
            <a:spAutoFit/>
          </a:bodyPr>
          <a:lstStyle/>
          <a:p>
            <a:r>
              <a:rPr lang="zh-CN" altLang="en-US" sz="1325" b="1" dirty="0">
                <a:solidFill>
                  <a:schemeClr val="tx1">
                    <a:lumMod val="50000"/>
                    <a:lumOff val="50000"/>
                  </a:schemeClr>
                </a:solidFill>
                <a:latin typeface="微软雅黑" panose="020B0503020204020204" charset="-122"/>
                <a:ea typeface="微软雅黑" panose="020B0503020204020204" charset="-122"/>
              </a:rPr>
              <a:t>提升销售</a:t>
            </a:r>
          </a:p>
        </p:txBody>
      </p:sp>
      <p:sp>
        <p:nvSpPr>
          <p:cNvPr id="125" name="婴儿"/>
          <p:cNvSpPr>
            <a:spLocks noChangeAspect="1"/>
          </p:cNvSpPr>
          <p:nvPr/>
        </p:nvSpPr>
        <p:spPr bwMode="auto">
          <a:xfrm>
            <a:off x="5648919" y="3702826"/>
            <a:ext cx="220011" cy="272947"/>
          </a:xfrm>
          <a:custGeom>
            <a:avLst/>
            <a:gdLst>
              <a:gd name="T0" fmla="*/ 2147483646 w 4046"/>
              <a:gd name="T1" fmla="*/ 2147483646 h 6027"/>
              <a:gd name="T2" fmla="*/ 2147483646 w 4046"/>
              <a:gd name="T3" fmla="*/ 2147483646 h 6027"/>
              <a:gd name="T4" fmla="*/ 2147483646 w 4046"/>
              <a:gd name="T5" fmla="*/ 2147483646 h 6027"/>
              <a:gd name="T6" fmla="*/ 2147483646 w 4046"/>
              <a:gd name="T7" fmla="*/ 2147483646 h 6027"/>
              <a:gd name="T8" fmla="*/ 2147483646 w 4046"/>
              <a:gd name="T9" fmla="*/ 2147483646 h 6027"/>
              <a:gd name="T10" fmla="*/ 2147483646 w 4046"/>
              <a:gd name="T11" fmla="*/ 2147483646 h 6027"/>
              <a:gd name="T12" fmla="*/ 2147483646 w 4046"/>
              <a:gd name="T13" fmla="*/ 2147483646 h 6027"/>
              <a:gd name="T14" fmla="*/ 2147483646 w 4046"/>
              <a:gd name="T15" fmla="*/ 2147483646 h 6027"/>
              <a:gd name="T16" fmla="*/ 2147483646 w 4046"/>
              <a:gd name="T17" fmla="*/ 2147483646 h 6027"/>
              <a:gd name="T18" fmla="*/ 2147483646 w 4046"/>
              <a:gd name="T19" fmla="*/ 2147483646 h 6027"/>
              <a:gd name="T20" fmla="*/ 2147483646 w 4046"/>
              <a:gd name="T21" fmla="*/ 2147483646 h 6027"/>
              <a:gd name="T22" fmla="*/ 2147483646 w 4046"/>
              <a:gd name="T23" fmla="*/ 2147483646 h 6027"/>
              <a:gd name="T24" fmla="*/ 2147483646 w 4046"/>
              <a:gd name="T25" fmla="*/ 2147483646 h 6027"/>
              <a:gd name="T26" fmla="*/ 2147483646 w 4046"/>
              <a:gd name="T27" fmla="*/ 2147483646 h 6027"/>
              <a:gd name="T28" fmla="*/ 2147483646 w 4046"/>
              <a:gd name="T29" fmla="*/ 2147483646 h 6027"/>
              <a:gd name="T30" fmla="*/ 2147483646 w 4046"/>
              <a:gd name="T31" fmla="*/ 2147483646 h 6027"/>
              <a:gd name="T32" fmla="*/ 2147483646 w 4046"/>
              <a:gd name="T33" fmla="*/ 2147483646 h 6027"/>
              <a:gd name="T34" fmla="*/ 2147483646 w 4046"/>
              <a:gd name="T35" fmla="*/ 410509958 h 6027"/>
              <a:gd name="T36" fmla="*/ 2147483646 w 4046"/>
              <a:gd name="T37" fmla="*/ 410509958 h 6027"/>
              <a:gd name="T38" fmla="*/ 2147483646 w 4046"/>
              <a:gd name="T39" fmla="*/ 2147483646 h 6027"/>
              <a:gd name="T40" fmla="*/ 2147483646 w 4046"/>
              <a:gd name="T41" fmla="*/ 2147483646 h 6027"/>
              <a:gd name="T42" fmla="*/ 2147483646 w 4046"/>
              <a:gd name="T43" fmla="*/ 2147483646 h 6027"/>
              <a:gd name="T44" fmla="*/ 2147483646 w 4046"/>
              <a:gd name="T45" fmla="*/ 2147483646 h 6027"/>
              <a:gd name="T46" fmla="*/ 2147483646 w 4046"/>
              <a:gd name="T47" fmla="*/ 2147483646 h 6027"/>
              <a:gd name="T48" fmla="*/ 2147483646 w 4046"/>
              <a:gd name="T49" fmla="*/ 2147483646 h 6027"/>
              <a:gd name="T50" fmla="*/ 2147483646 w 4046"/>
              <a:gd name="T51" fmla="*/ 2147483646 h 6027"/>
              <a:gd name="T52" fmla="*/ 2147483646 w 4046"/>
              <a:gd name="T53" fmla="*/ 2147483646 h 6027"/>
              <a:gd name="T54" fmla="*/ 2147483646 w 4046"/>
              <a:gd name="T55" fmla="*/ 2147483646 h 6027"/>
              <a:gd name="T56" fmla="*/ 2147483646 w 4046"/>
              <a:gd name="T57" fmla="*/ 2147483646 h 6027"/>
              <a:gd name="T58" fmla="*/ 2147483646 w 4046"/>
              <a:gd name="T59" fmla="*/ 2147483646 h 6027"/>
              <a:gd name="T60" fmla="*/ 2147483646 w 4046"/>
              <a:gd name="T61" fmla="*/ 2147483646 h 6027"/>
              <a:gd name="T62" fmla="*/ 2147483646 w 4046"/>
              <a:gd name="T63" fmla="*/ 2147483646 h 6027"/>
              <a:gd name="T64" fmla="*/ 2147483646 w 4046"/>
              <a:gd name="T65" fmla="*/ 2147483646 h 6027"/>
              <a:gd name="T66" fmla="*/ 2147483646 w 4046"/>
              <a:gd name="T67" fmla="*/ 2147483646 h 6027"/>
              <a:gd name="T68" fmla="*/ 2147483646 w 4046"/>
              <a:gd name="T69" fmla="*/ 2147483646 h 6027"/>
              <a:gd name="T70" fmla="*/ 2147483646 w 4046"/>
              <a:gd name="T71" fmla="*/ 2147483646 h 6027"/>
              <a:gd name="T72" fmla="*/ 2147483646 w 4046"/>
              <a:gd name="T73" fmla="*/ 2147483646 h 6027"/>
              <a:gd name="T74" fmla="*/ 2147483646 w 4046"/>
              <a:gd name="T75" fmla="*/ 2147483646 h 6027"/>
              <a:gd name="T76" fmla="*/ 2147483646 w 4046"/>
              <a:gd name="T77" fmla="*/ 2147483646 h 6027"/>
              <a:gd name="T78" fmla="*/ 2147483646 w 4046"/>
              <a:gd name="T79" fmla="*/ 2147483646 h 6027"/>
              <a:gd name="T80" fmla="*/ 2147483646 w 4046"/>
              <a:gd name="T81" fmla="*/ 2147483646 h 6027"/>
              <a:gd name="T82" fmla="*/ 2147483646 w 4046"/>
              <a:gd name="T83" fmla="*/ 2147483646 h 6027"/>
              <a:gd name="T84" fmla="*/ 2147483646 w 4046"/>
              <a:gd name="T85" fmla="*/ 2147483646 h 6027"/>
              <a:gd name="T86" fmla="*/ 2147483646 w 4046"/>
              <a:gd name="T87" fmla="*/ 2147483646 h 6027"/>
              <a:gd name="T88" fmla="*/ 2147483646 w 4046"/>
              <a:gd name="T89" fmla="*/ 2147483646 h 6027"/>
              <a:gd name="T90" fmla="*/ 2147483646 w 4046"/>
              <a:gd name="T91" fmla="*/ 2147483646 h 6027"/>
              <a:gd name="T92" fmla="*/ 2147483646 w 4046"/>
              <a:gd name="T93" fmla="*/ 2147483646 h 6027"/>
              <a:gd name="T94" fmla="*/ 1707879990 w 4046"/>
              <a:gd name="T95" fmla="*/ 2147483646 h 6027"/>
              <a:gd name="T96" fmla="*/ 126513272 w 4046"/>
              <a:gd name="T97" fmla="*/ 2147483646 h 6027"/>
              <a:gd name="T98" fmla="*/ 2147483646 w 4046"/>
              <a:gd name="T99" fmla="*/ 2147483646 h 6027"/>
              <a:gd name="T100" fmla="*/ 2147483646 w 4046"/>
              <a:gd name="T101" fmla="*/ 2147483646 h 6027"/>
              <a:gd name="T102" fmla="*/ 2147483646 w 4046"/>
              <a:gd name="T103" fmla="*/ 2147483646 h 6027"/>
              <a:gd name="T104" fmla="*/ 2147483646 w 4046"/>
              <a:gd name="T105" fmla="*/ 2147483646 h 6027"/>
              <a:gd name="T106" fmla="*/ 2147483646 w 4046"/>
              <a:gd name="T107" fmla="*/ 2147483646 h 6027"/>
              <a:gd name="T108" fmla="*/ 2147483646 w 4046"/>
              <a:gd name="T109" fmla="*/ 2147483646 h 6027"/>
              <a:gd name="T110" fmla="*/ 2147483646 w 4046"/>
              <a:gd name="T111" fmla="*/ 2147483646 h 6027"/>
              <a:gd name="T112" fmla="*/ 2147483646 w 4046"/>
              <a:gd name="T113" fmla="*/ 2147483646 h 6027"/>
              <a:gd name="T114" fmla="*/ 2147483646 w 4046"/>
              <a:gd name="T115" fmla="*/ 2147483646 h 6027"/>
              <a:gd name="T116" fmla="*/ 2147483646 w 4046"/>
              <a:gd name="T117" fmla="*/ 2147483646 h 6027"/>
              <a:gd name="T118" fmla="*/ 2147483646 w 4046"/>
              <a:gd name="T119" fmla="*/ 2147483646 h 6027"/>
              <a:gd name="T120" fmla="*/ 2147483646 w 4046"/>
              <a:gd name="T121" fmla="*/ 2147483646 h 60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046" h="6027">
                <a:moveTo>
                  <a:pt x="1469" y="5395"/>
                </a:moveTo>
                <a:lnTo>
                  <a:pt x="1469" y="5395"/>
                </a:lnTo>
                <a:lnTo>
                  <a:pt x="1477" y="5417"/>
                </a:lnTo>
                <a:lnTo>
                  <a:pt x="1485" y="5440"/>
                </a:lnTo>
                <a:lnTo>
                  <a:pt x="1490" y="5462"/>
                </a:lnTo>
                <a:lnTo>
                  <a:pt x="1495" y="5484"/>
                </a:lnTo>
                <a:lnTo>
                  <a:pt x="1499" y="5508"/>
                </a:lnTo>
                <a:lnTo>
                  <a:pt x="1501" y="5530"/>
                </a:lnTo>
                <a:lnTo>
                  <a:pt x="1502" y="5553"/>
                </a:lnTo>
                <a:lnTo>
                  <a:pt x="1502" y="5575"/>
                </a:lnTo>
                <a:lnTo>
                  <a:pt x="1502" y="5598"/>
                </a:lnTo>
                <a:lnTo>
                  <a:pt x="1500" y="5620"/>
                </a:lnTo>
                <a:lnTo>
                  <a:pt x="1496" y="5641"/>
                </a:lnTo>
                <a:lnTo>
                  <a:pt x="1493" y="5664"/>
                </a:lnTo>
                <a:lnTo>
                  <a:pt x="1487" y="5685"/>
                </a:lnTo>
                <a:lnTo>
                  <a:pt x="1481" y="5706"/>
                </a:lnTo>
                <a:lnTo>
                  <a:pt x="1474" y="5727"/>
                </a:lnTo>
                <a:lnTo>
                  <a:pt x="1466" y="5748"/>
                </a:lnTo>
                <a:lnTo>
                  <a:pt x="1456" y="5768"/>
                </a:lnTo>
                <a:lnTo>
                  <a:pt x="1447" y="5788"/>
                </a:lnTo>
                <a:lnTo>
                  <a:pt x="1435" y="5807"/>
                </a:lnTo>
                <a:lnTo>
                  <a:pt x="1423" y="5825"/>
                </a:lnTo>
                <a:lnTo>
                  <a:pt x="1410" y="5843"/>
                </a:lnTo>
                <a:lnTo>
                  <a:pt x="1396" y="5861"/>
                </a:lnTo>
                <a:lnTo>
                  <a:pt x="1382" y="5877"/>
                </a:lnTo>
                <a:lnTo>
                  <a:pt x="1366" y="5894"/>
                </a:lnTo>
                <a:lnTo>
                  <a:pt x="1350" y="5909"/>
                </a:lnTo>
                <a:lnTo>
                  <a:pt x="1332" y="5923"/>
                </a:lnTo>
                <a:lnTo>
                  <a:pt x="1315" y="5938"/>
                </a:lnTo>
                <a:lnTo>
                  <a:pt x="1296" y="5950"/>
                </a:lnTo>
                <a:lnTo>
                  <a:pt x="1277" y="5962"/>
                </a:lnTo>
                <a:lnTo>
                  <a:pt x="1257" y="5974"/>
                </a:lnTo>
                <a:lnTo>
                  <a:pt x="1236" y="5985"/>
                </a:lnTo>
                <a:lnTo>
                  <a:pt x="1213" y="5994"/>
                </a:lnTo>
                <a:lnTo>
                  <a:pt x="1192" y="6001"/>
                </a:lnTo>
                <a:lnTo>
                  <a:pt x="1171" y="6008"/>
                </a:lnTo>
                <a:lnTo>
                  <a:pt x="1149" y="6014"/>
                </a:lnTo>
                <a:lnTo>
                  <a:pt x="1128" y="6019"/>
                </a:lnTo>
                <a:lnTo>
                  <a:pt x="1107" y="6022"/>
                </a:lnTo>
                <a:lnTo>
                  <a:pt x="1086" y="6025"/>
                </a:lnTo>
                <a:lnTo>
                  <a:pt x="1064" y="6026"/>
                </a:lnTo>
                <a:lnTo>
                  <a:pt x="1042" y="6027"/>
                </a:lnTo>
                <a:lnTo>
                  <a:pt x="1008" y="6026"/>
                </a:lnTo>
                <a:lnTo>
                  <a:pt x="975" y="6021"/>
                </a:lnTo>
                <a:lnTo>
                  <a:pt x="942" y="6015"/>
                </a:lnTo>
                <a:lnTo>
                  <a:pt x="909" y="6007"/>
                </a:lnTo>
                <a:lnTo>
                  <a:pt x="877" y="5997"/>
                </a:lnTo>
                <a:lnTo>
                  <a:pt x="846" y="5982"/>
                </a:lnTo>
                <a:lnTo>
                  <a:pt x="815" y="5967"/>
                </a:lnTo>
                <a:lnTo>
                  <a:pt x="787" y="5949"/>
                </a:lnTo>
                <a:lnTo>
                  <a:pt x="760" y="5930"/>
                </a:lnTo>
                <a:lnTo>
                  <a:pt x="734" y="5908"/>
                </a:lnTo>
                <a:lnTo>
                  <a:pt x="709" y="5884"/>
                </a:lnTo>
                <a:lnTo>
                  <a:pt x="687" y="5858"/>
                </a:lnTo>
                <a:lnTo>
                  <a:pt x="666" y="5831"/>
                </a:lnTo>
                <a:lnTo>
                  <a:pt x="647" y="5802"/>
                </a:lnTo>
                <a:lnTo>
                  <a:pt x="629" y="5770"/>
                </a:lnTo>
                <a:lnTo>
                  <a:pt x="615" y="5738"/>
                </a:lnTo>
                <a:lnTo>
                  <a:pt x="607" y="5714"/>
                </a:lnTo>
                <a:lnTo>
                  <a:pt x="591" y="5672"/>
                </a:lnTo>
                <a:lnTo>
                  <a:pt x="572" y="5609"/>
                </a:lnTo>
                <a:lnTo>
                  <a:pt x="562" y="5572"/>
                </a:lnTo>
                <a:lnTo>
                  <a:pt x="551" y="5529"/>
                </a:lnTo>
                <a:lnTo>
                  <a:pt x="540" y="5484"/>
                </a:lnTo>
                <a:lnTo>
                  <a:pt x="531" y="5436"/>
                </a:lnTo>
                <a:lnTo>
                  <a:pt x="522" y="5384"/>
                </a:lnTo>
                <a:lnTo>
                  <a:pt x="513" y="5329"/>
                </a:lnTo>
                <a:lnTo>
                  <a:pt x="506" y="5271"/>
                </a:lnTo>
                <a:lnTo>
                  <a:pt x="501" y="5211"/>
                </a:lnTo>
                <a:lnTo>
                  <a:pt x="498" y="5148"/>
                </a:lnTo>
                <a:lnTo>
                  <a:pt x="497" y="5084"/>
                </a:lnTo>
                <a:lnTo>
                  <a:pt x="497" y="5049"/>
                </a:lnTo>
                <a:lnTo>
                  <a:pt x="498" y="5012"/>
                </a:lnTo>
                <a:lnTo>
                  <a:pt x="500" y="4978"/>
                </a:lnTo>
                <a:lnTo>
                  <a:pt x="504" y="4943"/>
                </a:lnTo>
                <a:lnTo>
                  <a:pt x="507" y="4907"/>
                </a:lnTo>
                <a:lnTo>
                  <a:pt x="512" y="4873"/>
                </a:lnTo>
                <a:lnTo>
                  <a:pt x="518" y="4839"/>
                </a:lnTo>
                <a:lnTo>
                  <a:pt x="524" y="4805"/>
                </a:lnTo>
                <a:lnTo>
                  <a:pt x="531" y="4770"/>
                </a:lnTo>
                <a:lnTo>
                  <a:pt x="539" y="4737"/>
                </a:lnTo>
                <a:lnTo>
                  <a:pt x="548" y="4704"/>
                </a:lnTo>
                <a:lnTo>
                  <a:pt x="557" y="4670"/>
                </a:lnTo>
                <a:lnTo>
                  <a:pt x="568" y="4638"/>
                </a:lnTo>
                <a:lnTo>
                  <a:pt x="578" y="4605"/>
                </a:lnTo>
                <a:lnTo>
                  <a:pt x="590" y="4573"/>
                </a:lnTo>
                <a:lnTo>
                  <a:pt x="603" y="4542"/>
                </a:lnTo>
                <a:lnTo>
                  <a:pt x="616" y="4510"/>
                </a:lnTo>
                <a:lnTo>
                  <a:pt x="630" y="4479"/>
                </a:lnTo>
                <a:lnTo>
                  <a:pt x="645" y="4448"/>
                </a:lnTo>
                <a:lnTo>
                  <a:pt x="661" y="4418"/>
                </a:lnTo>
                <a:lnTo>
                  <a:pt x="676" y="4387"/>
                </a:lnTo>
                <a:lnTo>
                  <a:pt x="693" y="4357"/>
                </a:lnTo>
                <a:lnTo>
                  <a:pt x="710" y="4328"/>
                </a:lnTo>
                <a:lnTo>
                  <a:pt x="729" y="4298"/>
                </a:lnTo>
                <a:lnTo>
                  <a:pt x="748" y="4270"/>
                </a:lnTo>
                <a:lnTo>
                  <a:pt x="767" y="4242"/>
                </a:lnTo>
                <a:lnTo>
                  <a:pt x="787" y="4214"/>
                </a:lnTo>
                <a:lnTo>
                  <a:pt x="808" y="4186"/>
                </a:lnTo>
                <a:lnTo>
                  <a:pt x="830" y="4159"/>
                </a:lnTo>
                <a:lnTo>
                  <a:pt x="851" y="4133"/>
                </a:lnTo>
                <a:lnTo>
                  <a:pt x="873" y="4106"/>
                </a:lnTo>
                <a:lnTo>
                  <a:pt x="897" y="4081"/>
                </a:lnTo>
                <a:lnTo>
                  <a:pt x="902" y="4113"/>
                </a:lnTo>
                <a:lnTo>
                  <a:pt x="909" y="4146"/>
                </a:lnTo>
                <a:lnTo>
                  <a:pt x="916" y="4178"/>
                </a:lnTo>
                <a:lnTo>
                  <a:pt x="924" y="4210"/>
                </a:lnTo>
                <a:lnTo>
                  <a:pt x="932" y="4241"/>
                </a:lnTo>
                <a:lnTo>
                  <a:pt x="942" y="4273"/>
                </a:lnTo>
                <a:lnTo>
                  <a:pt x="952" y="4303"/>
                </a:lnTo>
                <a:lnTo>
                  <a:pt x="964" y="4333"/>
                </a:lnTo>
                <a:lnTo>
                  <a:pt x="976" y="4362"/>
                </a:lnTo>
                <a:lnTo>
                  <a:pt x="989" y="4392"/>
                </a:lnTo>
                <a:lnTo>
                  <a:pt x="1003" y="4421"/>
                </a:lnTo>
                <a:lnTo>
                  <a:pt x="1017" y="4450"/>
                </a:lnTo>
                <a:lnTo>
                  <a:pt x="1033" y="4478"/>
                </a:lnTo>
                <a:lnTo>
                  <a:pt x="1049" y="4505"/>
                </a:lnTo>
                <a:lnTo>
                  <a:pt x="1066" y="4532"/>
                </a:lnTo>
                <a:lnTo>
                  <a:pt x="1083" y="4559"/>
                </a:lnTo>
                <a:lnTo>
                  <a:pt x="1102" y="4585"/>
                </a:lnTo>
                <a:lnTo>
                  <a:pt x="1121" y="4610"/>
                </a:lnTo>
                <a:lnTo>
                  <a:pt x="1140" y="4636"/>
                </a:lnTo>
                <a:lnTo>
                  <a:pt x="1160" y="4660"/>
                </a:lnTo>
                <a:lnTo>
                  <a:pt x="1181" y="4684"/>
                </a:lnTo>
                <a:lnTo>
                  <a:pt x="1202" y="4707"/>
                </a:lnTo>
                <a:lnTo>
                  <a:pt x="1225" y="4730"/>
                </a:lnTo>
                <a:lnTo>
                  <a:pt x="1247" y="4752"/>
                </a:lnTo>
                <a:lnTo>
                  <a:pt x="1271" y="4773"/>
                </a:lnTo>
                <a:lnTo>
                  <a:pt x="1295" y="4794"/>
                </a:lnTo>
                <a:lnTo>
                  <a:pt x="1319" y="4814"/>
                </a:lnTo>
                <a:lnTo>
                  <a:pt x="1344" y="4834"/>
                </a:lnTo>
                <a:lnTo>
                  <a:pt x="1370" y="4853"/>
                </a:lnTo>
                <a:lnTo>
                  <a:pt x="1396" y="4871"/>
                </a:lnTo>
                <a:lnTo>
                  <a:pt x="1423" y="4888"/>
                </a:lnTo>
                <a:lnTo>
                  <a:pt x="1450" y="4905"/>
                </a:lnTo>
                <a:lnTo>
                  <a:pt x="1442" y="4926"/>
                </a:lnTo>
                <a:lnTo>
                  <a:pt x="1436" y="4949"/>
                </a:lnTo>
                <a:lnTo>
                  <a:pt x="1430" y="4971"/>
                </a:lnTo>
                <a:lnTo>
                  <a:pt x="1425" y="4994"/>
                </a:lnTo>
                <a:lnTo>
                  <a:pt x="1422" y="5016"/>
                </a:lnTo>
                <a:lnTo>
                  <a:pt x="1420" y="5038"/>
                </a:lnTo>
                <a:lnTo>
                  <a:pt x="1417" y="5061"/>
                </a:lnTo>
                <a:lnTo>
                  <a:pt x="1417" y="5084"/>
                </a:lnTo>
                <a:lnTo>
                  <a:pt x="1418" y="5115"/>
                </a:lnTo>
                <a:lnTo>
                  <a:pt x="1420" y="5146"/>
                </a:lnTo>
                <a:lnTo>
                  <a:pt x="1422" y="5174"/>
                </a:lnTo>
                <a:lnTo>
                  <a:pt x="1425" y="5202"/>
                </a:lnTo>
                <a:lnTo>
                  <a:pt x="1429" y="5230"/>
                </a:lnTo>
                <a:lnTo>
                  <a:pt x="1434" y="5255"/>
                </a:lnTo>
                <a:lnTo>
                  <a:pt x="1443" y="5301"/>
                </a:lnTo>
                <a:lnTo>
                  <a:pt x="1453" y="5340"/>
                </a:lnTo>
                <a:lnTo>
                  <a:pt x="1461" y="5370"/>
                </a:lnTo>
                <a:lnTo>
                  <a:pt x="1469" y="5395"/>
                </a:lnTo>
                <a:close/>
                <a:moveTo>
                  <a:pt x="2045" y="2223"/>
                </a:moveTo>
                <a:lnTo>
                  <a:pt x="2045" y="2223"/>
                </a:lnTo>
                <a:lnTo>
                  <a:pt x="2073" y="2223"/>
                </a:lnTo>
                <a:lnTo>
                  <a:pt x="2102" y="2222"/>
                </a:lnTo>
                <a:lnTo>
                  <a:pt x="2130" y="2219"/>
                </a:lnTo>
                <a:lnTo>
                  <a:pt x="2158" y="2217"/>
                </a:lnTo>
                <a:lnTo>
                  <a:pt x="2187" y="2215"/>
                </a:lnTo>
                <a:lnTo>
                  <a:pt x="2214" y="2210"/>
                </a:lnTo>
                <a:lnTo>
                  <a:pt x="2269" y="2200"/>
                </a:lnTo>
                <a:lnTo>
                  <a:pt x="2322" y="2189"/>
                </a:lnTo>
                <a:lnTo>
                  <a:pt x="2375" y="2173"/>
                </a:lnTo>
                <a:lnTo>
                  <a:pt x="2427" y="2156"/>
                </a:lnTo>
                <a:lnTo>
                  <a:pt x="2478" y="2136"/>
                </a:lnTo>
                <a:lnTo>
                  <a:pt x="2527" y="2113"/>
                </a:lnTo>
                <a:lnTo>
                  <a:pt x="2575" y="2088"/>
                </a:lnTo>
                <a:lnTo>
                  <a:pt x="2621" y="2062"/>
                </a:lnTo>
                <a:lnTo>
                  <a:pt x="2667" y="2033"/>
                </a:lnTo>
                <a:lnTo>
                  <a:pt x="2711" y="2002"/>
                </a:lnTo>
                <a:lnTo>
                  <a:pt x="2752" y="1969"/>
                </a:lnTo>
                <a:lnTo>
                  <a:pt x="2792" y="1934"/>
                </a:lnTo>
                <a:lnTo>
                  <a:pt x="2831" y="1897"/>
                </a:lnTo>
                <a:lnTo>
                  <a:pt x="2868" y="1859"/>
                </a:lnTo>
                <a:lnTo>
                  <a:pt x="2903" y="1818"/>
                </a:lnTo>
                <a:lnTo>
                  <a:pt x="2936" y="1777"/>
                </a:lnTo>
                <a:lnTo>
                  <a:pt x="2967" y="1733"/>
                </a:lnTo>
                <a:lnTo>
                  <a:pt x="2996" y="1688"/>
                </a:lnTo>
                <a:lnTo>
                  <a:pt x="3022" y="1641"/>
                </a:lnTo>
                <a:lnTo>
                  <a:pt x="3047" y="1593"/>
                </a:lnTo>
                <a:lnTo>
                  <a:pt x="3069" y="1544"/>
                </a:lnTo>
                <a:lnTo>
                  <a:pt x="3089" y="1494"/>
                </a:lnTo>
                <a:lnTo>
                  <a:pt x="3107" y="1442"/>
                </a:lnTo>
                <a:lnTo>
                  <a:pt x="3122" y="1389"/>
                </a:lnTo>
                <a:lnTo>
                  <a:pt x="3134" y="1335"/>
                </a:lnTo>
                <a:lnTo>
                  <a:pt x="3144" y="1280"/>
                </a:lnTo>
                <a:lnTo>
                  <a:pt x="3148" y="1253"/>
                </a:lnTo>
                <a:lnTo>
                  <a:pt x="3151" y="1225"/>
                </a:lnTo>
                <a:lnTo>
                  <a:pt x="3153" y="1196"/>
                </a:lnTo>
                <a:lnTo>
                  <a:pt x="3155" y="1168"/>
                </a:lnTo>
                <a:lnTo>
                  <a:pt x="3157" y="1140"/>
                </a:lnTo>
                <a:lnTo>
                  <a:pt x="3157" y="1111"/>
                </a:lnTo>
                <a:lnTo>
                  <a:pt x="3157" y="1083"/>
                </a:lnTo>
                <a:lnTo>
                  <a:pt x="3155" y="1053"/>
                </a:lnTo>
                <a:lnTo>
                  <a:pt x="3153" y="1025"/>
                </a:lnTo>
                <a:lnTo>
                  <a:pt x="3151" y="998"/>
                </a:lnTo>
                <a:lnTo>
                  <a:pt x="3148" y="970"/>
                </a:lnTo>
                <a:lnTo>
                  <a:pt x="3144" y="941"/>
                </a:lnTo>
                <a:lnTo>
                  <a:pt x="3134" y="887"/>
                </a:lnTo>
                <a:lnTo>
                  <a:pt x="3122" y="833"/>
                </a:lnTo>
                <a:lnTo>
                  <a:pt x="3107" y="781"/>
                </a:lnTo>
                <a:lnTo>
                  <a:pt x="3089" y="729"/>
                </a:lnTo>
                <a:lnTo>
                  <a:pt x="3069" y="678"/>
                </a:lnTo>
                <a:lnTo>
                  <a:pt x="3047" y="629"/>
                </a:lnTo>
                <a:lnTo>
                  <a:pt x="3022" y="581"/>
                </a:lnTo>
                <a:lnTo>
                  <a:pt x="2996" y="534"/>
                </a:lnTo>
                <a:lnTo>
                  <a:pt x="2967" y="489"/>
                </a:lnTo>
                <a:lnTo>
                  <a:pt x="2936" y="446"/>
                </a:lnTo>
                <a:lnTo>
                  <a:pt x="2903" y="404"/>
                </a:lnTo>
                <a:lnTo>
                  <a:pt x="2868" y="363"/>
                </a:lnTo>
                <a:lnTo>
                  <a:pt x="2831" y="325"/>
                </a:lnTo>
                <a:lnTo>
                  <a:pt x="2792" y="288"/>
                </a:lnTo>
                <a:lnTo>
                  <a:pt x="2752" y="253"/>
                </a:lnTo>
                <a:lnTo>
                  <a:pt x="2711" y="220"/>
                </a:lnTo>
                <a:lnTo>
                  <a:pt x="2667" y="190"/>
                </a:lnTo>
                <a:lnTo>
                  <a:pt x="2621" y="160"/>
                </a:lnTo>
                <a:lnTo>
                  <a:pt x="2575" y="133"/>
                </a:lnTo>
                <a:lnTo>
                  <a:pt x="2527" y="109"/>
                </a:lnTo>
                <a:lnTo>
                  <a:pt x="2478" y="87"/>
                </a:lnTo>
                <a:lnTo>
                  <a:pt x="2427" y="67"/>
                </a:lnTo>
                <a:lnTo>
                  <a:pt x="2375" y="49"/>
                </a:lnTo>
                <a:lnTo>
                  <a:pt x="2322" y="34"/>
                </a:lnTo>
                <a:lnTo>
                  <a:pt x="2269" y="22"/>
                </a:lnTo>
                <a:lnTo>
                  <a:pt x="2214" y="13"/>
                </a:lnTo>
                <a:lnTo>
                  <a:pt x="2187" y="8"/>
                </a:lnTo>
                <a:lnTo>
                  <a:pt x="2158" y="6"/>
                </a:lnTo>
                <a:lnTo>
                  <a:pt x="2130" y="2"/>
                </a:lnTo>
                <a:lnTo>
                  <a:pt x="2102" y="1"/>
                </a:lnTo>
                <a:lnTo>
                  <a:pt x="2073" y="0"/>
                </a:lnTo>
                <a:lnTo>
                  <a:pt x="2045" y="0"/>
                </a:lnTo>
                <a:lnTo>
                  <a:pt x="2016" y="0"/>
                </a:lnTo>
                <a:lnTo>
                  <a:pt x="1987" y="1"/>
                </a:lnTo>
                <a:lnTo>
                  <a:pt x="1959" y="2"/>
                </a:lnTo>
                <a:lnTo>
                  <a:pt x="1931" y="6"/>
                </a:lnTo>
                <a:lnTo>
                  <a:pt x="1903" y="8"/>
                </a:lnTo>
                <a:lnTo>
                  <a:pt x="1875" y="13"/>
                </a:lnTo>
                <a:lnTo>
                  <a:pt x="1821" y="22"/>
                </a:lnTo>
                <a:lnTo>
                  <a:pt x="1767" y="34"/>
                </a:lnTo>
                <a:lnTo>
                  <a:pt x="1715" y="49"/>
                </a:lnTo>
                <a:lnTo>
                  <a:pt x="1663" y="67"/>
                </a:lnTo>
                <a:lnTo>
                  <a:pt x="1612" y="87"/>
                </a:lnTo>
                <a:lnTo>
                  <a:pt x="1562" y="109"/>
                </a:lnTo>
                <a:lnTo>
                  <a:pt x="1515" y="133"/>
                </a:lnTo>
                <a:lnTo>
                  <a:pt x="1468" y="160"/>
                </a:lnTo>
                <a:lnTo>
                  <a:pt x="1423" y="190"/>
                </a:lnTo>
                <a:lnTo>
                  <a:pt x="1379" y="220"/>
                </a:lnTo>
                <a:lnTo>
                  <a:pt x="1337" y="253"/>
                </a:lnTo>
                <a:lnTo>
                  <a:pt x="1297" y="288"/>
                </a:lnTo>
                <a:lnTo>
                  <a:pt x="1259" y="325"/>
                </a:lnTo>
                <a:lnTo>
                  <a:pt x="1221" y="363"/>
                </a:lnTo>
                <a:lnTo>
                  <a:pt x="1187" y="404"/>
                </a:lnTo>
                <a:lnTo>
                  <a:pt x="1154" y="446"/>
                </a:lnTo>
                <a:lnTo>
                  <a:pt x="1122" y="489"/>
                </a:lnTo>
                <a:lnTo>
                  <a:pt x="1094" y="534"/>
                </a:lnTo>
                <a:lnTo>
                  <a:pt x="1067" y="581"/>
                </a:lnTo>
                <a:lnTo>
                  <a:pt x="1042" y="629"/>
                </a:lnTo>
                <a:lnTo>
                  <a:pt x="1021" y="678"/>
                </a:lnTo>
                <a:lnTo>
                  <a:pt x="1001" y="729"/>
                </a:lnTo>
                <a:lnTo>
                  <a:pt x="983" y="781"/>
                </a:lnTo>
                <a:lnTo>
                  <a:pt x="968" y="833"/>
                </a:lnTo>
                <a:lnTo>
                  <a:pt x="956" y="887"/>
                </a:lnTo>
                <a:lnTo>
                  <a:pt x="945" y="941"/>
                </a:lnTo>
                <a:lnTo>
                  <a:pt x="942" y="970"/>
                </a:lnTo>
                <a:lnTo>
                  <a:pt x="938" y="998"/>
                </a:lnTo>
                <a:lnTo>
                  <a:pt x="936" y="1025"/>
                </a:lnTo>
                <a:lnTo>
                  <a:pt x="935" y="1053"/>
                </a:lnTo>
                <a:lnTo>
                  <a:pt x="933" y="1083"/>
                </a:lnTo>
                <a:lnTo>
                  <a:pt x="933" y="1111"/>
                </a:lnTo>
                <a:lnTo>
                  <a:pt x="933" y="1140"/>
                </a:lnTo>
                <a:lnTo>
                  <a:pt x="935" y="1168"/>
                </a:lnTo>
                <a:lnTo>
                  <a:pt x="936" y="1196"/>
                </a:lnTo>
                <a:lnTo>
                  <a:pt x="938" y="1225"/>
                </a:lnTo>
                <a:lnTo>
                  <a:pt x="942" y="1253"/>
                </a:lnTo>
                <a:lnTo>
                  <a:pt x="945" y="1280"/>
                </a:lnTo>
                <a:lnTo>
                  <a:pt x="956" y="1335"/>
                </a:lnTo>
                <a:lnTo>
                  <a:pt x="968" y="1389"/>
                </a:lnTo>
                <a:lnTo>
                  <a:pt x="983" y="1442"/>
                </a:lnTo>
                <a:lnTo>
                  <a:pt x="1001" y="1494"/>
                </a:lnTo>
                <a:lnTo>
                  <a:pt x="1021" y="1544"/>
                </a:lnTo>
                <a:lnTo>
                  <a:pt x="1042" y="1593"/>
                </a:lnTo>
                <a:lnTo>
                  <a:pt x="1067" y="1641"/>
                </a:lnTo>
                <a:lnTo>
                  <a:pt x="1094" y="1688"/>
                </a:lnTo>
                <a:lnTo>
                  <a:pt x="1122" y="1733"/>
                </a:lnTo>
                <a:lnTo>
                  <a:pt x="1154" y="1777"/>
                </a:lnTo>
                <a:lnTo>
                  <a:pt x="1187" y="1818"/>
                </a:lnTo>
                <a:lnTo>
                  <a:pt x="1221" y="1859"/>
                </a:lnTo>
                <a:lnTo>
                  <a:pt x="1259" y="1897"/>
                </a:lnTo>
                <a:lnTo>
                  <a:pt x="1297" y="1934"/>
                </a:lnTo>
                <a:lnTo>
                  <a:pt x="1337" y="1969"/>
                </a:lnTo>
                <a:lnTo>
                  <a:pt x="1379" y="2002"/>
                </a:lnTo>
                <a:lnTo>
                  <a:pt x="1423" y="2033"/>
                </a:lnTo>
                <a:lnTo>
                  <a:pt x="1468" y="2062"/>
                </a:lnTo>
                <a:lnTo>
                  <a:pt x="1515" y="2088"/>
                </a:lnTo>
                <a:lnTo>
                  <a:pt x="1562" y="2113"/>
                </a:lnTo>
                <a:lnTo>
                  <a:pt x="1612" y="2136"/>
                </a:lnTo>
                <a:lnTo>
                  <a:pt x="1663" y="2156"/>
                </a:lnTo>
                <a:lnTo>
                  <a:pt x="1715" y="2173"/>
                </a:lnTo>
                <a:lnTo>
                  <a:pt x="1767" y="2189"/>
                </a:lnTo>
                <a:lnTo>
                  <a:pt x="1821" y="2200"/>
                </a:lnTo>
                <a:lnTo>
                  <a:pt x="1875" y="2210"/>
                </a:lnTo>
                <a:lnTo>
                  <a:pt x="1903" y="2215"/>
                </a:lnTo>
                <a:lnTo>
                  <a:pt x="1931" y="2217"/>
                </a:lnTo>
                <a:lnTo>
                  <a:pt x="1959" y="2219"/>
                </a:lnTo>
                <a:lnTo>
                  <a:pt x="1987" y="2222"/>
                </a:lnTo>
                <a:lnTo>
                  <a:pt x="2016" y="2223"/>
                </a:lnTo>
                <a:lnTo>
                  <a:pt x="2045" y="2223"/>
                </a:lnTo>
                <a:close/>
                <a:moveTo>
                  <a:pt x="2678" y="4881"/>
                </a:moveTo>
                <a:lnTo>
                  <a:pt x="2678" y="4881"/>
                </a:lnTo>
                <a:lnTo>
                  <a:pt x="2688" y="4906"/>
                </a:lnTo>
                <a:lnTo>
                  <a:pt x="2696" y="4931"/>
                </a:lnTo>
                <a:lnTo>
                  <a:pt x="2704" y="4956"/>
                </a:lnTo>
                <a:lnTo>
                  <a:pt x="2709" y="4981"/>
                </a:lnTo>
                <a:lnTo>
                  <a:pt x="2714" y="5006"/>
                </a:lnTo>
                <a:lnTo>
                  <a:pt x="2718" y="5031"/>
                </a:lnTo>
                <a:lnTo>
                  <a:pt x="2720" y="5057"/>
                </a:lnTo>
                <a:lnTo>
                  <a:pt x="2720" y="5084"/>
                </a:lnTo>
                <a:lnTo>
                  <a:pt x="2720" y="5115"/>
                </a:lnTo>
                <a:lnTo>
                  <a:pt x="2719" y="5145"/>
                </a:lnTo>
                <a:lnTo>
                  <a:pt x="2715" y="5174"/>
                </a:lnTo>
                <a:lnTo>
                  <a:pt x="2713" y="5202"/>
                </a:lnTo>
                <a:lnTo>
                  <a:pt x="2708" y="5230"/>
                </a:lnTo>
                <a:lnTo>
                  <a:pt x="2705" y="5254"/>
                </a:lnTo>
                <a:lnTo>
                  <a:pt x="2695" y="5300"/>
                </a:lnTo>
                <a:lnTo>
                  <a:pt x="2685" y="5339"/>
                </a:lnTo>
                <a:lnTo>
                  <a:pt x="2676" y="5369"/>
                </a:lnTo>
                <a:lnTo>
                  <a:pt x="2667" y="5398"/>
                </a:lnTo>
                <a:lnTo>
                  <a:pt x="2659" y="5421"/>
                </a:lnTo>
                <a:lnTo>
                  <a:pt x="2652" y="5443"/>
                </a:lnTo>
                <a:lnTo>
                  <a:pt x="2646" y="5466"/>
                </a:lnTo>
                <a:lnTo>
                  <a:pt x="2642" y="5488"/>
                </a:lnTo>
                <a:lnTo>
                  <a:pt x="2639" y="5510"/>
                </a:lnTo>
                <a:lnTo>
                  <a:pt x="2636" y="5533"/>
                </a:lnTo>
                <a:lnTo>
                  <a:pt x="2635" y="5555"/>
                </a:lnTo>
                <a:lnTo>
                  <a:pt x="2635" y="5578"/>
                </a:lnTo>
                <a:lnTo>
                  <a:pt x="2636" y="5600"/>
                </a:lnTo>
                <a:lnTo>
                  <a:pt x="2639" y="5621"/>
                </a:lnTo>
                <a:lnTo>
                  <a:pt x="2641" y="5644"/>
                </a:lnTo>
                <a:lnTo>
                  <a:pt x="2646" y="5665"/>
                </a:lnTo>
                <a:lnTo>
                  <a:pt x="2650" y="5687"/>
                </a:lnTo>
                <a:lnTo>
                  <a:pt x="2658" y="5707"/>
                </a:lnTo>
                <a:lnTo>
                  <a:pt x="2665" y="5729"/>
                </a:lnTo>
                <a:lnTo>
                  <a:pt x="2673" y="5749"/>
                </a:lnTo>
                <a:lnTo>
                  <a:pt x="2682" y="5769"/>
                </a:lnTo>
                <a:lnTo>
                  <a:pt x="2692" y="5789"/>
                </a:lnTo>
                <a:lnTo>
                  <a:pt x="2704" y="5808"/>
                </a:lnTo>
                <a:lnTo>
                  <a:pt x="2715" y="5827"/>
                </a:lnTo>
                <a:lnTo>
                  <a:pt x="2728" y="5844"/>
                </a:lnTo>
                <a:lnTo>
                  <a:pt x="2741" y="5861"/>
                </a:lnTo>
                <a:lnTo>
                  <a:pt x="2757" y="5879"/>
                </a:lnTo>
                <a:lnTo>
                  <a:pt x="2772" y="5894"/>
                </a:lnTo>
                <a:lnTo>
                  <a:pt x="2788" y="5909"/>
                </a:lnTo>
                <a:lnTo>
                  <a:pt x="2805" y="5925"/>
                </a:lnTo>
                <a:lnTo>
                  <a:pt x="2823" y="5938"/>
                </a:lnTo>
                <a:lnTo>
                  <a:pt x="2842" y="5950"/>
                </a:lnTo>
                <a:lnTo>
                  <a:pt x="2862" y="5963"/>
                </a:lnTo>
                <a:lnTo>
                  <a:pt x="2882" y="5974"/>
                </a:lnTo>
                <a:lnTo>
                  <a:pt x="2903" y="5985"/>
                </a:lnTo>
                <a:lnTo>
                  <a:pt x="2924" y="5994"/>
                </a:lnTo>
                <a:lnTo>
                  <a:pt x="2945" y="6001"/>
                </a:lnTo>
                <a:lnTo>
                  <a:pt x="2967" y="6008"/>
                </a:lnTo>
                <a:lnTo>
                  <a:pt x="2988" y="6014"/>
                </a:lnTo>
                <a:lnTo>
                  <a:pt x="3009" y="6019"/>
                </a:lnTo>
                <a:lnTo>
                  <a:pt x="3030" y="6022"/>
                </a:lnTo>
                <a:lnTo>
                  <a:pt x="3053" y="6025"/>
                </a:lnTo>
                <a:lnTo>
                  <a:pt x="3074" y="6026"/>
                </a:lnTo>
                <a:lnTo>
                  <a:pt x="3095" y="6027"/>
                </a:lnTo>
                <a:lnTo>
                  <a:pt x="3130" y="6026"/>
                </a:lnTo>
                <a:lnTo>
                  <a:pt x="3163" y="6021"/>
                </a:lnTo>
                <a:lnTo>
                  <a:pt x="3197" y="6015"/>
                </a:lnTo>
                <a:lnTo>
                  <a:pt x="3229" y="6007"/>
                </a:lnTo>
                <a:lnTo>
                  <a:pt x="3261" y="5997"/>
                </a:lnTo>
                <a:lnTo>
                  <a:pt x="3292" y="5982"/>
                </a:lnTo>
                <a:lnTo>
                  <a:pt x="3322" y="5967"/>
                </a:lnTo>
                <a:lnTo>
                  <a:pt x="3350" y="5949"/>
                </a:lnTo>
                <a:lnTo>
                  <a:pt x="3379" y="5930"/>
                </a:lnTo>
                <a:lnTo>
                  <a:pt x="3404" y="5908"/>
                </a:lnTo>
                <a:lnTo>
                  <a:pt x="3428" y="5884"/>
                </a:lnTo>
                <a:lnTo>
                  <a:pt x="3452" y="5858"/>
                </a:lnTo>
                <a:lnTo>
                  <a:pt x="3472" y="5831"/>
                </a:lnTo>
                <a:lnTo>
                  <a:pt x="3492" y="5802"/>
                </a:lnTo>
                <a:lnTo>
                  <a:pt x="3508" y="5770"/>
                </a:lnTo>
                <a:lnTo>
                  <a:pt x="3523" y="5738"/>
                </a:lnTo>
                <a:lnTo>
                  <a:pt x="3532" y="5716"/>
                </a:lnTo>
                <a:lnTo>
                  <a:pt x="3546" y="5672"/>
                </a:lnTo>
                <a:lnTo>
                  <a:pt x="3566" y="5609"/>
                </a:lnTo>
                <a:lnTo>
                  <a:pt x="3576" y="5572"/>
                </a:lnTo>
                <a:lnTo>
                  <a:pt x="3586" y="5530"/>
                </a:lnTo>
                <a:lnTo>
                  <a:pt x="3597" y="5484"/>
                </a:lnTo>
                <a:lnTo>
                  <a:pt x="3607" y="5436"/>
                </a:lnTo>
                <a:lnTo>
                  <a:pt x="3616" y="5384"/>
                </a:lnTo>
                <a:lnTo>
                  <a:pt x="3624" y="5329"/>
                </a:lnTo>
                <a:lnTo>
                  <a:pt x="3631" y="5271"/>
                </a:lnTo>
                <a:lnTo>
                  <a:pt x="3637" y="5211"/>
                </a:lnTo>
                <a:lnTo>
                  <a:pt x="3641" y="5148"/>
                </a:lnTo>
                <a:lnTo>
                  <a:pt x="3642" y="5084"/>
                </a:lnTo>
                <a:lnTo>
                  <a:pt x="3641" y="5047"/>
                </a:lnTo>
                <a:lnTo>
                  <a:pt x="3639" y="5009"/>
                </a:lnTo>
                <a:lnTo>
                  <a:pt x="3637" y="4972"/>
                </a:lnTo>
                <a:lnTo>
                  <a:pt x="3633" y="4936"/>
                </a:lnTo>
                <a:lnTo>
                  <a:pt x="3629" y="4899"/>
                </a:lnTo>
                <a:lnTo>
                  <a:pt x="3624" y="4863"/>
                </a:lnTo>
                <a:lnTo>
                  <a:pt x="3618" y="4826"/>
                </a:lnTo>
                <a:lnTo>
                  <a:pt x="3611" y="4791"/>
                </a:lnTo>
                <a:lnTo>
                  <a:pt x="3603" y="4755"/>
                </a:lnTo>
                <a:lnTo>
                  <a:pt x="3594" y="4720"/>
                </a:lnTo>
                <a:lnTo>
                  <a:pt x="3584" y="4684"/>
                </a:lnTo>
                <a:lnTo>
                  <a:pt x="3573" y="4650"/>
                </a:lnTo>
                <a:lnTo>
                  <a:pt x="3563" y="4616"/>
                </a:lnTo>
                <a:lnTo>
                  <a:pt x="3550" y="4582"/>
                </a:lnTo>
                <a:lnTo>
                  <a:pt x="3537" y="4547"/>
                </a:lnTo>
                <a:lnTo>
                  <a:pt x="3523" y="4514"/>
                </a:lnTo>
                <a:lnTo>
                  <a:pt x="3508" y="4481"/>
                </a:lnTo>
                <a:lnTo>
                  <a:pt x="3493" y="4450"/>
                </a:lnTo>
                <a:lnTo>
                  <a:pt x="3476" y="4418"/>
                </a:lnTo>
                <a:lnTo>
                  <a:pt x="3460" y="4386"/>
                </a:lnTo>
                <a:lnTo>
                  <a:pt x="3442" y="4354"/>
                </a:lnTo>
                <a:lnTo>
                  <a:pt x="3423" y="4323"/>
                </a:lnTo>
                <a:lnTo>
                  <a:pt x="3404" y="4293"/>
                </a:lnTo>
                <a:lnTo>
                  <a:pt x="3384" y="4263"/>
                </a:lnTo>
                <a:lnTo>
                  <a:pt x="3363" y="4232"/>
                </a:lnTo>
                <a:lnTo>
                  <a:pt x="3342" y="4204"/>
                </a:lnTo>
                <a:lnTo>
                  <a:pt x="3320" y="4175"/>
                </a:lnTo>
                <a:lnTo>
                  <a:pt x="3297" y="4146"/>
                </a:lnTo>
                <a:lnTo>
                  <a:pt x="3274" y="4119"/>
                </a:lnTo>
                <a:lnTo>
                  <a:pt x="3250" y="4092"/>
                </a:lnTo>
                <a:lnTo>
                  <a:pt x="3225" y="4065"/>
                </a:lnTo>
                <a:lnTo>
                  <a:pt x="3199" y="4039"/>
                </a:lnTo>
                <a:lnTo>
                  <a:pt x="3196" y="4072"/>
                </a:lnTo>
                <a:lnTo>
                  <a:pt x="3190" y="4104"/>
                </a:lnTo>
                <a:lnTo>
                  <a:pt x="3184" y="4137"/>
                </a:lnTo>
                <a:lnTo>
                  <a:pt x="3177" y="4169"/>
                </a:lnTo>
                <a:lnTo>
                  <a:pt x="3170" y="4201"/>
                </a:lnTo>
                <a:lnTo>
                  <a:pt x="3160" y="4231"/>
                </a:lnTo>
                <a:lnTo>
                  <a:pt x="3151" y="4262"/>
                </a:lnTo>
                <a:lnTo>
                  <a:pt x="3141" y="4293"/>
                </a:lnTo>
                <a:lnTo>
                  <a:pt x="3130" y="4323"/>
                </a:lnTo>
                <a:lnTo>
                  <a:pt x="3118" y="4353"/>
                </a:lnTo>
                <a:lnTo>
                  <a:pt x="3105" y="4382"/>
                </a:lnTo>
                <a:lnTo>
                  <a:pt x="3092" y="4412"/>
                </a:lnTo>
                <a:lnTo>
                  <a:pt x="3078" y="4440"/>
                </a:lnTo>
                <a:lnTo>
                  <a:pt x="3062" y="4468"/>
                </a:lnTo>
                <a:lnTo>
                  <a:pt x="3047" y="4496"/>
                </a:lnTo>
                <a:lnTo>
                  <a:pt x="3030" y="4523"/>
                </a:lnTo>
                <a:lnTo>
                  <a:pt x="3013" y="4550"/>
                </a:lnTo>
                <a:lnTo>
                  <a:pt x="2995" y="4576"/>
                </a:lnTo>
                <a:lnTo>
                  <a:pt x="2976" y="4602"/>
                </a:lnTo>
                <a:lnTo>
                  <a:pt x="2957" y="4627"/>
                </a:lnTo>
                <a:lnTo>
                  <a:pt x="2937" y="4651"/>
                </a:lnTo>
                <a:lnTo>
                  <a:pt x="2917" y="4675"/>
                </a:lnTo>
                <a:lnTo>
                  <a:pt x="2896" y="4699"/>
                </a:lnTo>
                <a:lnTo>
                  <a:pt x="2873" y="4721"/>
                </a:lnTo>
                <a:lnTo>
                  <a:pt x="2851" y="4743"/>
                </a:lnTo>
                <a:lnTo>
                  <a:pt x="2829" y="4766"/>
                </a:lnTo>
                <a:lnTo>
                  <a:pt x="2805" y="4786"/>
                </a:lnTo>
                <a:lnTo>
                  <a:pt x="2780" y="4807"/>
                </a:lnTo>
                <a:lnTo>
                  <a:pt x="2755" y="4826"/>
                </a:lnTo>
                <a:lnTo>
                  <a:pt x="2731" y="4846"/>
                </a:lnTo>
                <a:lnTo>
                  <a:pt x="2705" y="4864"/>
                </a:lnTo>
                <a:lnTo>
                  <a:pt x="2678" y="4881"/>
                </a:lnTo>
                <a:close/>
                <a:moveTo>
                  <a:pt x="3854" y="1882"/>
                </a:moveTo>
                <a:lnTo>
                  <a:pt x="3854" y="1882"/>
                </a:lnTo>
                <a:lnTo>
                  <a:pt x="3835" y="1869"/>
                </a:lnTo>
                <a:lnTo>
                  <a:pt x="3815" y="1856"/>
                </a:lnTo>
                <a:lnTo>
                  <a:pt x="3794" y="1845"/>
                </a:lnTo>
                <a:lnTo>
                  <a:pt x="3774" y="1835"/>
                </a:lnTo>
                <a:lnTo>
                  <a:pt x="3753" y="1826"/>
                </a:lnTo>
                <a:lnTo>
                  <a:pt x="3731" y="1819"/>
                </a:lnTo>
                <a:lnTo>
                  <a:pt x="3709" y="1812"/>
                </a:lnTo>
                <a:lnTo>
                  <a:pt x="3688" y="1806"/>
                </a:lnTo>
                <a:lnTo>
                  <a:pt x="3665" y="1803"/>
                </a:lnTo>
                <a:lnTo>
                  <a:pt x="3644" y="1799"/>
                </a:lnTo>
                <a:lnTo>
                  <a:pt x="3622" y="1797"/>
                </a:lnTo>
                <a:lnTo>
                  <a:pt x="3599" y="1796"/>
                </a:lnTo>
                <a:lnTo>
                  <a:pt x="3577" y="1796"/>
                </a:lnTo>
                <a:lnTo>
                  <a:pt x="3556" y="1797"/>
                </a:lnTo>
                <a:lnTo>
                  <a:pt x="3533" y="1798"/>
                </a:lnTo>
                <a:lnTo>
                  <a:pt x="3511" y="1802"/>
                </a:lnTo>
                <a:lnTo>
                  <a:pt x="3489" y="1806"/>
                </a:lnTo>
                <a:lnTo>
                  <a:pt x="3468" y="1811"/>
                </a:lnTo>
                <a:lnTo>
                  <a:pt x="3447" y="1817"/>
                </a:lnTo>
                <a:lnTo>
                  <a:pt x="3426" y="1824"/>
                </a:lnTo>
                <a:lnTo>
                  <a:pt x="3406" y="1832"/>
                </a:lnTo>
                <a:lnTo>
                  <a:pt x="3384" y="1842"/>
                </a:lnTo>
                <a:lnTo>
                  <a:pt x="3366" y="1852"/>
                </a:lnTo>
                <a:lnTo>
                  <a:pt x="3345" y="1863"/>
                </a:lnTo>
                <a:lnTo>
                  <a:pt x="3327" y="1875"/>
                </a:lnTo>
                <a:lnTo>
                  <a:pt x="3309" y="1889"/>
                </a:lnTo>
                <a:lnTo>
                  <a:pt x="3291" y="1903"/>
                </a:lnTo>
                <a:lnTo>
                  <a:pt x="3274" y="1917"/>
                </a:lnTo>
                <a:lnTo>
                  <a:pt x="3257" y="1934"/>
                </a:lnTo>
                <a:lnTo>
                  <a:pt x="3242" y="1950"/>
                </a:lnTo>
                <a:lnTo>
                  <a:pt x="3226" y="1969"/>
                </a:lnTo>
                <a:lnTo>
                  <a:pt x="3212" y="1988"/>
                </a:lnTo>
                <a:lnTo>
                  <a:pt x="3186" y="2022"/>
                </a:lnTo>
                <a:lnTo>
                  <a:pt x="3159" y="2056"/>
                </a:lnTo>
                <a:lnTo>
                  <a:pt x="3132" y="2090"/>
                </a:lnTo>
                <a:lnTo>
                  <a:pt x="3104" y="2121"/>
                </a:lnTo>
                <a:lnTo>
                  <a:pt x="3074" y="2152"/>
                </a:lnTo>
                <a:lnTo>
                  <a:pt x="3043" y="2183"/>
                </a:lnTo>
                <a:lnTo>
                  <a:pt x="3013" y="2212"/>
                </a:lnTo>
                <a:lnTo>
                  <a:pt x="2981" y="2239"/>
                </a:lnTo>
                <a:lnTo>
                  <a:pt x="2948" y="2268"/>
                </a:lnTo>
                <a:lnTo>
                  <a:pt x="2915" y="2294"/>
                </a:lnTo>
                <a:lnTo>
                  <a:pt x="2881" y="2318"/>
                </a:lnTo>
                <a:lnTo>
                  <a:pt x="2846" y="2343"/>
                </a:lnTo>
                <a:lnTo>
                  <a:pt x="2811" y="2366"/>
                </a:lnTo>
                <a:lnTo>
                  <a:pt x="2774" y="2388"/>
                </a:lnTo>
                <a:lnTo>
                  <a:pt x="2738" y="2409"/>
                </a:lnTo>
                <a:lnTo>
                  <a:pt x="2700" y="2428"/>
                </a:lnTo>
                <a:lnTo>
                  <a:pt x="2662" y="2447"/>
                </a:lnTo>
                <a:lnTo>
                  <a:pt x="2624" y="2465"/>
                </a:lnTo>
                <a:lnTo>
                  <a:pt x="2586" y="2481"/>
                </a:lnTo>
                <a:lnTo>
                  <a:pt x="2545" y="2497"/>
                </a:lnTo>
                <a:lnTo>
                  <a:pt x="2506" y="2511"/>
                </a:lnTo>
                <a:lnTo>
                  <a:pt x="2465" y="2524"/>
                </a:lnTo>
                <a:lnTo>
                  <a:pt x="2425" y="2536"/>
                </a:lnTo>
                <a:lnTo>
                  <a:pt x="2384" y="2547"/>
                </a:lnTo>
                <a:lnTo>
                  <a:pt x="2342" y="2557"/>
                </a:lnTo>
                <a:lnTo>
                  <a:pt x="2301" y="2565"/>
                </a:lnTo>
                <a:lnTo>
                  <a:pt x="2259" y="2572"/>
                </a:lnTo>
                <a:lnTo>
                  <a:pt x="2216" y="2577"/>
                </a:lnTo>
                <a:lnTo>
                  <a:pt x="2174" y="2582"/>
                </a:lnTo>
                <a:lnTo>
                  <a:pt x="2131" y="2585"/>
                </a:lnTo>
                <a:lnTo>
                  <a:pt x="2088" y="2587"/>
                </a:lnTo>
                <a:lnTo>
                  <a:pt x="2045" y="2587"/>
                </a:lnTo>
                <a:lnTo>
                  <a:pt x="1999" y="2587"/>
                </a:lnTo>
                <a:lnTo>
                  <a:pt x="1954" y="2585"/>
                </a:lnTo>
                <a:lnTo>
                  <a:pt x="1909" y="2582"/>
                </a:lnTo>
                <a:lnTo>
                  <a:pt x="1864" y="2577"/>
                </a:lnTo>
                <a:lnTo>
                  <a:pt x="1821" y="2570"/>
                </a:lnTo>
                <a:lnTo>
                  <a:pt x="1777" y="2563"/>
                </a:lnTo>
                <a:lnTo>
                  <a:pt x="1734" y="2553"/>
                </a:lnTo>
                <a:lnTo>
                  <a:pt x="1690" y="2544"/>
                </a:lnTo>
                <a:lnTo>
                  <a:pt x="1647" y="2532"/>
                </a:lnTo>
                <a:lnTo>
                  <a:pt x="1606" y="2519"/>
                </a:lnTo>
                <a:lnTo>
                  <a:pt x="1564" y="2505"/>
                </a:lnTo>
                <a:lnTo>
                  <a:pt x="1522" y="2490"/>
                </a:lnTo>
                <a:lnTo>
                  <a:pt x="1482" y="2473"/>
                </a:lnTo>
                <a:lnTo>
                  <a:pt x="1442" y="2455"/>
                </a:lnTo>
                <a:lnTo>
                  <a:pt x="1402" y="2436"/>
                </a:lnTo>
                <a:lnTo>
                  <a:pt x="1363" y="2416"/>
                </a:lnTo>
                <a:lnTo>
                  <a:pt x="1325" y="2394"/>
                </a:lnTo>
                <a:lnTo>
                  <a:pt x="1287" y="2372"/>
                </a:lnTo>
                <a:lnTo>
                  <a:pt x="1251" y="2348"/>
                </a:lnTo>
                <a:lnTo>
                  <a:pt x="1214" y="2323"/>
                </a:lnTo>
                <a:lnTo>
                  <a:pt x="1179" y="2297"/>
                </a:lnTo>
                <a:lnTo>
                  <a:pt x="1143" y="2270"/>
                </a:lnTo>
                <a:lnTo>
                  <a:pt x="1110" y="2242"/>
                </a:lnTo>
                <a:lnTo>
                  <a:pt x="1077" y="2212"/>
                </a:lnTo>
                <a:lnTo>
                  <a:pt x="1044" y="2182"/>
                </a:lnTo>
                <a:lnTo>
                  <a:pt x="1014" y="2150"/>
                </a:lnTo>
                <a:lnTo>
                  <a:pt x="983" y="2118"/>
                </a:lnTo>
                <a:lnTo>
                  <a:pt x="953" y="2084"/>
                </a:lnTo>
                <a:lnTo>
                  <a:pt x="925" y="2049"/>
                </a:lnTo>
                <a:lnTo>
                  <a:pt x="897" y="2014"/>
                </a:lnTo>
                <a:lnTo>
                  <a:pt x="871" y="1977"/>
                </a:lnTo>
                <a:lnTo>
                  <a:pt x="845" y="1940"/>
                </a:lnTo>
                <a:lnTo>
                  <a:pt x="832" y="1921"/>
                </a:lnTo>
                <a:lnTo>
                  <a:pt x="818" y="1902"/>
                </a:lnTo>
                <a:lnTo>
                  <a:pt x="802" y="1884"/>
                </a:lnTo>
                <a:lnTo>
                  <a:pt x="786" y="1868"/>
                </a:lnTo>
                <a:lnTo>
                  <a:pt x="769" y="1851"/>
                </a:lnTo>
                <a:lnTo>
                  <a:pt x="753" y="1837"/>
                </a:lnTo>
                <a:lnTo>
                  <a:pt x="735" y="1823"/>
                </a:lnTo>
                <a:lnTo>
                  <a:pt x="716" y="1810"/>
                </a:lnTo>
                <a:lnTo>
                  <a:pt x="697" y="1798"/>
                </a:lnTo>
                <a:lnTo>
                  <a:pt x="679" y="1787"/>
                </a:lnTo>
                <a:lnTo>
                  <a:pt x="658" y="1777"/>
                </a:lnTo>
                <a:lnTo>
                  <a:pt x="638" y="1767"/>
                </a:lnTo>
                <a:lnTo>
                  <a:pt x="617" y="1760"/>
                </a:lnTo>
                <a:lnTo>
                  <a:pt x="596" y="1753"/>
                </a:lnTo>
                <a:lnTo>
                  <a:pt x="575" y="1747"/>
                </a:lnTo>
                <a:lnTo>
                  <a:pt x="553" y="1741"/>
                </a:lnTo>
                <a:lnTo>
                  <a:pt x="532" y="1738"/>
                </a:lnTo>
                <a:lnTo>
                  <a:pt x="510" y="1736"/>
                </a:lnTo>
                <a:lnTo>
                  <a:pt x="487" y="1733"/>
                </a:lnTo>
                <a:lnTo>
                  <a:pt x="466" y="1732"/>
                </a:lnTo>
                <a:lnTo>
                  <a:pt x="444" y="1733"/>
                </a:lnTo>
                <a:lnTo>
                  <a:pt x="421" y="1734"/>
                </a:lnTo>
                <a:lnTo>
                  <a:pt x="399" y="1737"/>
                </a:lnTo>
                <a:lnTo>
                  <a:pt x="378" y="1740"/>
                </a:lnTo>
                <a:lnTo>
                  <a:pt x="355" y="1745"/>
                </a:lnTo>
                <a:lnTo>
                  <a:pt x="333" y="1750"/>
                </a:lnTo>
                <a:lnTo>
                  <a:pt x="312" y="1757"/>
                </a:lnTo>
                <a:lnTo>
                  <a:pt x="290" y="1765"/>
                </a:lnTo>
                <a:lnTo>
                  <a:pt x="269" y="1774"/>
                </a:lnTo>
                <a:lnTo>
                  <a:pt x="248" y="1784"/>
                </a:lnTo>
                <a:lnTo>
                  <a:pt x="228" y="1796"/>
                </a:lnTo>
                <a:lnTo>
                  <a:pt x="208" y="1807"/>
                </a:lnTo>
                <a:lnTo>
                  <a:pt x="188" y="1822"/>
                </a:lnTo>
                <a:lnTo>
                  <a:pt x="170" y="1836"/>
                </a:lnTo>
                <a:lnTo>
                  <a:pt x="152" y="1851"/>
                </a:lnTo>
                <a:lnTo>
                  <a:pt x="134" y="1866"/>
                </a:lnTo>
                <a:lnTo>
                  <a:pt x="119" y="1883"/>
                </a:lnTo>
                <a:lnTo>
                  <a:pt x="104" y="1901"/>
                </a:lnTo>
                <a:lnTo>
                  <a:pt x="91" y="1918"/>
                </a:lnTo>
                <a:lnTo>
                  <a:pt x="78" y="1937"/>
                </a:lnTo>
                <a:lnTo>
                  <a:pt x="66" y="1956"/>
                </a:lnTo>
                <a:lnTo>
                  <a:pt x="54" y="1975"/>
                </a:lnTo>
                <a:lnTo>
                  <a:pt x="45" y="1995"/>
                </a:lnTo>
                <a:lnTo>
                  <a:pt x="35" y="2015"/>
                </a:lnTo>
                <a:lnTo>
                  <a:pt x="27" y="2035"/>
                </a:lnTo>
                <a:lnTo>
                  <a:pt x="20" y="2056"/>
                </a:lnTo>
                <a:lnTo>
                  <a:pt x="14" y="2078"/>
                </a:lnTo>
                <a:lnTo>
                  <a:pt x="9" y="2099"/>
                </a:lnTo>
                <a:lnTo>
                  <a:pt x="6" y="2121"/>
                </a:lnTo>
                <a:lnTo>
                  <a:pt x="2" y="2143"/>
                </a:lnTo>
                <a:lnTo>
                  <a:pt x="1" y="2165"/>
                </a:lnTo>
                <a:lnTo>
                  <a:pt x="0" y="2187"/>
                </a:lnTo>
                <a:lnTo>
                  <a:pt x="0" y="2210"/>
                </a:lnTo>
                <a:lnTo>
                  <a:pt x="1" y="2232"/>
                </a:lnTo>
                <a:lnTo>
                  <a:pt x="4" y="2254"/>
                </a:lnTo>
                <a:lnTo>
                  <a:pt x="7" y="2276"/>
                </a:lnTo>
                <a:lnTo>
                  <a:pt x="12" y="2298"/>
                </a:lnTo>
                <a:lnTo>
                  <a:pt x="18" y="2320"/>
                </a:lnTo>
                <a:lnTo>
                  <a:pt x="25" y="2342"/>
                </a:lnTo>
                <a:lnTo>
                  <a:pt x="33" y="2363"/>
                </a:lnTo>
                <a:lnTo>
                  <a:pt x="41" y="2385"/>
                </a:lnTo>
                <a:lnTo>
                  <a:pt x="52" y="2405"/>
                </a:lnTo>
                <a:lnTo>
                  <a:pt x="64" y="2426"/>
                </a:lnTo>
                <a:lnTo>
                  <a:pt x="75" y="2446"/>
                </a:lnTo>
                <a:lnTo>
                  <a:pt x="99" y="2481"/>
                </a:lnTo>
                <a:lnTo>
                  <a:pt x="124" y="2517"/>
                </a:lnTo>
                <a:lnTo>
                  <a:pt x="149" y="2551"/>
                </a:lnTo>
                <a:lnTo>
                  <a:pt x="175" y="2585"/>
                </a:lnTo>
                <a:lnTo>
                  <a:pt x="201" y="2619"/>
                </a:lnTo>
                <a:lnTo>
                  <a:pt x="228" y="2652"/>
                </a:lnTo>
                <a:lnTo>
                  <a:pt x="255" y="2684"/>
                </a:lnTo>
                <a:lnTo>
                  <a:pt x="283" y="2716"/>
                </a:lnTo>
                <a:lnTo>
                  <a:pt x="312" y="2748"/>
                </a:lnTo>
                <a:lnTo>
                  <a:pt x="340" y="2779"/>
                </a:lnTo>
                <a:lnTo>
                  <a:pt x="369" y="2808"/>
                </a:lnTo>
                <a:lnTo>
                  <a:pt x="399" y="2838"/>
                </a:lnTo>
                <a:lnTo>
                  <a:pt x="430" y="2867"/>
                </a:lnTo>
                <a:lnTo>
                  <a:pt x="460" y="2895"/>
                </a:lnTo>
                <a:lnTo>
                  <a:pt x="491" y="2924"/>
                </a:lnTo>
                <a:lnTo>
                  <a:pt x="523" y="2951"/>
                </a:lnTo>
                <a:lnTo>
                  <a:pt x="555" y="2978"/>
                </a:lnTo>
                <a:lnTo>
                  <a:pt x="588" y="3004"/>
                </a:lnTo>
                <a:lnTo>
                  <a:pt x="621" y="3029"/>
                </a:lnTo>
                <a:lnTo>
                  <a:pt x="654" y="3054"/>
                </a:lnTo>
                <a:lnTo>
                  <a:pt x="688" y="3078"/>
                </a:lnTo>
                <a:lnTo>
                  <a:pt x="722" y="3102"/>
                </a:lnTo>
                <a:lnTo>
                  <a:pt x="756" y="3126"/>
                </a:lnTo>
                <a:lnTo>
                  <a:pt x="792" y="3148"/>
                </a:lnTo>
                <a:lnTo>
                  <a:pt x="827" y="3169"/>
                </a:lnTo>
                <a:lnTo>
                  <a:pt x="863" y="3190"/>
                </a:lnTo>
                <a:lnTo>
                  <a:pt x="899" y="3211"/>
                </a:lnTo>
                <a:lnTo>
                  <a:pt x="936" y="3231"/>
                </a:lnTo>
                <a:lnTo>
                  <a:pt x="972" y="3251"/>
                </a:lnTo>
                <a:lnTo>
                  <a:pt x="1009" y="3268"/>
                </a:lnTo>
                <a:lnTo>
                  <a:pt x="1047" y="3286"/>
                </a:lnTo>
                <a:lnTo>
                  <a:pt x="1084" y="3304"/>
                </a:lnTo>
                <a:lnTo>
                  <a:pt x="3003" y="3304"/>
                </a:lnTo>
                <a:lnTo>
                  <a:pt x="3073" y="3271"/>
                </a:lnTo>
                <a:lnTo>
                  <a:pt x="3143" y="3236"/>
                </a:lnTo>
                <a:lnTo>
                  <a:pt x="3210" y="3199"/>
                </a:lnTo>
                <a:lnTo>
                  <a:pt x="3277" y="3160"/>
                </a:lnTo>
                <a:lnTo>
                  <a:pt x="3343" y="3117"/>
                </a:lnTo>
                <a:lnTo>
                  <a:pt x="3407" y="3074"/>
                </a:lnTo>
                <a:lnTo>
                  <a:pt x="3469" y="3028"/>
                </a:lnTo>
                <a:lnTo>
                  <a:pt x="3531" y="2980"/>
                </a:lnTo>
                <a:lnTo>
                  <a:pt x="3590" y="2930"/>
                </a:lnTo>
                <a:lnTo>
                  <a:pt x="3649" y="2878"/>
                </a:lnTo>
                <a:lnTo>
                  <a:pt x="3705" y="2823"/>
                </a:lnTo>
                <a:lnTo>
                  <a:pt x="3760" y="2768"/>
                </a:lnTo>
                <a:lnTo>
                  <a:pt x="3813" y="2709"/>
                </a:lnTo>
                <a:lnTo>
                  <a:pt x="3864" y="2650"/>
                </a:lnTo>
                <a:lnTo>
                  <a:pt x="3913" y="2587"/>
                </a:lnTo>
                <a:lnTo>
                  <a:pt x="3960" y="2524"/>
                </a:lnTo>
                <a:lnTo>
                  <a:pt x="3973" y="2505"/>
                </a:lnTo>
                <a:lnTo>
                  <a:pt x="3986" y="2485"/>
                </a:lnTo>
                <a:lnTo>
                  <a:pt x="3997" y="2464"/>
                </a:lnTo>
                <a:lnTo>
                  <a:pt x="4006" y="2444"/>
                </a:lnTo>
                <a:lnTo>
                  <a:pt x="4016" y="2422"/>
                </a:lnTo>
                <a:lnTo>
                  <a:pt x="4023" y="2401"/>
                </a:lnTo>
                <a:lnTo>
                  <a:pt x="4030" y="2379"/>
                </a:lnTo>
                <a:lnTo>
                  <a:pt x="4036" y="2357"/>
                </a:lnTo>
                <a:lnTo>
                  <a:pt x="4039" y="2335"/>
                </a:lnTo>
                <a:lnTo>
                  <a:pt x="4043" y="2314"/>
                </a:lnTo>
                <a:lnTo>
                  <a:pt x="4045" y="2291"/>
                </a:lnTo>
                <a:lnTo>
                  <a:pt x="4046" y="2269"/>
                </a:lnTo>
                <a:lnTo>
                  <a:pt x="4046" y="2246"/>
                </a:lnTo>
                <a:lnTo>
                  <a:pt x="4045" y="2225"/>
                </a:lnTo>
                <a:lnTo>
                  <a:pt x="4044" y="2203"/>
                </a:lnTo>
                <a:lnTo>
                  <a:pt x="4041" y="2180"/>
                </a:lnTo>
                <a:lnTo>
                  <a:pt x="4036" y="2159"/>
                </a:lnTo>
                <a:lnTo>
                  <a:pt x="4031" y="2138"/>
                </a:lnTo>
                <a:lnTo>
                  <a:pt x="4025" y="2117"/>
                </a:lnTo>
                <a:lnTo>
                  <a:pt x="4018" y="2095"/>
                </a:lnTo>
                <a:lnTo>
                  <a:pt x="4010" y="2075"/>
                </a:lnTo>
                <a:lnTo>
                  <a:pt x="4000" y="2054"/>
                </a:lnTo>
                <a:lnTo>
                  <a:pt x="3990" y="2035"/>
                </a:lnTo>
                <a:lnTo>
                  <a:pt x="3979" y="2015"/>
                </a:lnTo>
                <a:lnTo>
                  <a:pt x="3966" y="1996"/>
                </a:lnTo>
                <a:lnTo>
                  <a:pt x="3953" y="1979"/>
                </a:lnTo>
                <a:lnTo>
                  <a:pt x="3939" y="1961"/>
                </a:lnTo>
                <a:lnTo>
                  <a:pt x="3925" y="1943"/>
                </a:lnTo>
                <a:lnTo>
                  <a:pt x="3908" y="1927"/>
                </a:lnTo>
                <a:lnTo>
                  <a:pt x="3891" y="1911"/>
                </a:lnTo>
                <a:lnTo>
                  <a:pt x="3873" y="1896"/>
                </a:lnTo>
                <a:lnTo>
                  <a:pt x="3854" y="1882"/>
                </a:lnTo>
                <a:close/>
                <a:moveTo>
                  <a:pt x="1125" y="3909"/>
                </a:moveTo>
                <a:lnTo>
                  <a:pt x="1125" y="3546"/>
                </a:lnTo>
                <a:lnTo>
                  <a:pt x="2966" y="3546"/>
                </a:lnTo>
                <a:lnTo>
                  <a:pt x="2966" y="3909"/>
                </a:lnTo>
                <a:lnTo>
                  <a:pt x="2964" y="3956"/>
                </a:lnTo>
                <a:lnTo>
                  <a:pt x="2961" y="4002"/>
                </a:lnTo>
                <a:lnTo>
                  <a:pt x="2955" y="4048"/>
                </a:lnTo>
                <a:lnTo>
                  <a:pt x="2947" y="4094"/>
                </a:lnTo>
                <a:lnTo>
                  <a:pt x="2936" y="4139"/>
                </a:lnTo>
                <a:lnTo>
                  <a:pt x="2924" y="4183"/>
                </a:lnTo>
                <a:lnTo>
                  <a:pt x="2910" y="4225"/>
                </a:lnTo>
                <a:lnTo>
                  <a:pt x="2894" y="4267"/>
                </a:lnTo>
                <a:lnTo>
                  <a:pt x="2875" y="4308"/>
                </a:lnTo>
                <a:lnTo>
                  <a:pt x="2855" y="4348"/>
                </a:lnTo>
                <a:lnTo>
                  <a:pt x="2832" y="4386"/>
                </a:lnTo>
                <a:lnTo>
                  <a:pt x="2809" y="4424"/>
                </a:lnTo>
                <a:lnTo>
                  <a:pt x="2783" y="4459"/>
                </a:lnTo>
                <a:lnTo>
                  <a:pt x="2755" y="4494"/>
                </a:lnTo>
                <a:lnTo>
                  <a:pt x="2726" y="4527"/>
                </a:lnTo>
                <a:lnTo>
                  <a:pt x="2695" y="4559"/>
                </a:lnTo>
                <a:lnTo>
                  <a:pt x="2663" y="4590"/>
                </a:lnTo>
                <a:lnTo>
                  <a:pt x="2630" y="4619"/>
                </a:lnTo>
                <a:lnTo>
                  <a:pt x="2595" y="4647"/>
                </a:lnTo>
                <a:lnTo>
                  <a:pt x="2560" y="4673"/>
                </a:lnTo>
                <a:lnTo>
                  <a:pt x="2522" y="4696"/>
                </a:lnTo>
                <a:lnTo>
                  <a:pt x="2484" y="4719"/>
                </a:lnTo>
                <a:lnTo>
                  <a:pt x="2444" y="4739"/>
                </a:lnTo>
                <a:lnTo>
                  <a:pt x="2403" y="4756"/>
                </a:lnTo>
                <a:lnTo>
                  <a:pt x="2361" y="4773"/>
                </a:lnTo>
                <a:lnTo>
                  <a:pt x="2319" y="4788"/>
                </a:lnTo>
                <a:lnTo>
                  <a:pt x="2275" y="4800"/>
                </a:lnTo>
                <a:lnTo>
                  <a:pt x="2230" y="4811"/>
                </a:lnTo>
                <a:lnTo>
                  <a:pt x="2184" y="4819"/>
                </a:lnTo>
                <a:lnTo>
                  <a:pt x="2138" y="4825"/>
                </a:lnTo>
                <a:lnTo>
                  <a:pt x="2092" y="4828"/>
                </a:lnTo>
                <a:lnTo>
                  <a:pt x="2045" y="4829"/>
                </a:lnTo>
                <a:lnTo>
                  <a:pt x="1997" y="4828"/>
                </a:lnTo>
                <a:lnTo>
                  <a:pt x="1951" y="4825"/>
                </a:lnTo>
                <a:lnTo>
                  <a:pt x="1905" y="4819"/>
                </a:lnTo>
                <a:lnTo>
                  <a:pt x="1859" y="4811"/>
                </a:lnTo>
                <a:lnTo>
                  <a:pt x="1815" y="4800"/>
                </a:lnTo>
                <a:lnTo>
                  <a:pt x="1771" y="4788"/>
                </a:lnTo>
                <a:lnTo>
                  <a:pt x="1728" y="4773"/>
                </a:lnTo>
                <a:lnTo>
                  <a:pt x="1686" y="4756"/>
                </a:lnTo>
                <a:lnTo>
                  <a:pt x="1645" y="4739"/>
                </a:lnTo>
                <a:lnTo>
                  <a:pt x="1606" y="4719"/>
                </a:lnTo>
                <a:lnTo>
                  <a:pt x="1567" y="4696"/>
                </a:lnTo>
                <a:lnTo>
                  <a:pt x="1529" y="4673"/>
                </a:lnTo>
                <a:lnTo>
                  <a:pt x="1494" y="4647"/>
                </a:lnTo>
                <a:lnTo>
                  <a:pt x="1459" y="4619"/>
                </a:lnTo>
                <a:lnTo>
                  <a:pt x="1425" y="4590"/>
                </a:lnTo>
                <a:lnTo>
                  <a:pt x="1394" y="4559"/>
                </a:lnTo>
                <a:lnTo>
                  <a:pt x="1363" y="4527"/>
                </a:lnTo>
                <a:lnTo>
                  <a:pt x="1335" y="4494"/>
                </a:lnTo>
                <a:lnTo>
                  <a:pt x="1307" y="4459"/>
                </a:lnTo>
                <a:lnTo>
                  <a:pt x="1282" y="4424"/>
                </a:lnTo>
                <a:lnTo>
                  <a:pt x="1257" y="4386"/>
                </a:lnTo>
                <a:lnTo>
                  <a:pt x="1236" y="4348"/>
                </a:lnTo>
                <a:lnTo>
                  <a:pt x="1214" y="4308"/>
                </a:lnTo>
                <a:lnTo>
                  <a:pt x="1197" y="4267"/>
                </a:lnTo>
                <a:lnTo>
                  <a:pt x="1180" y="4225"/>
                </a:lnTo>
                <a:lnTo>
                  <a:pt x="1166" y="4183"/>
                </a:lnTo>
                <a:lnTo>
                  <a:pt x="1153" y="4139"/>
                </a:lnTo>
                <a:lnTo>
                  <a:pt x="1142" y="4094"/>
                </a:lnTo>
                <a:lnTo>
                  <a:pt x="1135" y="4048"/>
                </a:lnTo>
                <a:lnTo>
                  <a:pt x="1129" y="4002"/>
                </a:lnTo>
                <a:lnTo>
                  <a:pt x="1126" y="3956"/>
                </a:lnTo>
                <a:lnTo>
                  <a:pt x="1125" y="3909"/>
                </a:lnTo>
                <a:close/>
              </a:path>
            </a:pathLst>
          </a:custGeom>
          <a:solidFill>
            <a:srgbClr val="2ECC92"/>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705">
              <a:solidFill>
                <a:srgbClr val="FFFFFF"/>
              </a:solidFill>
            </a:endParaRPr>
          </a:p>
        </p:txBody>
      </p:sp>
      <p:sp>
        <p:nvSpPr>
          <p:cNvPr id="126" name="握手"/>
          <p:cNvSpPr/>
          <p:nvPr/>
        </p:nvSpPr>
        <p:spPr bwMode="auto">
          <a:xfrm>
            <a:off x="5622313" y="4284037"/>
            <a:ext cx="273222" cy="204615"/>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rgbClr val="2ECC9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705">
              <a:solidFill>
                <a:srgbClr val="FFFFFF"/>
              </a:solidFill>
            </a:endParaRPr>
          </a:p>
        </p:txBody>
      </p:sp>
      <p:sp>
        <p:nvSpPr>
          <p:cNvPr id="127" name="吊牌"/>
          <p:cNvSpPr>
            <a:spLocks noChangeAspect="1"/>
          </p:cNvSpPr>
          <p:nvPr/>
        </p:nvSpPr>
        <p:spPr bwMode="auto">
          <a:xfrm>
            <a:off x="9175481" y="2972075"/>
            <a:ext cx="238829" cy="238829"/>
          </a:xfrm>
          <a:custGeom>
            <a:avLst/>
            <a:gdLst>
              <a:gd name="T0" fmla="*/ 1735389 w 3295"/>
              <a:gd name="T1" fmla="*/ 901016 h 3303"/>
              <a:gd name="T2" fmla="*/ 828737 w 3295"/>
              <a:gd name="T3" fmla="*/ 0 h 3303"/>
              <a:gd name="T4" fmla="*/ 2179 w 3295"/>
              <a:gd name="T5" fmla="*/ 0 h 3303"/>
              <a:gd name="T6" fmla="*/ 0 w 3295"/>
              <a:gd name="T7" fmla="*/ 825795 h 3303"/>
              <a:gd name="T8" fmla="*/ 896300 w 3295"/>
              <a:gd name="T9" fmla="*/ 1740438 h 3303"/>
              <a:gd name="T10" fmla="*/ 1107707 w 3295"/>
              <a:gd name="T11" fmla="*/ 1742074 h 3303"/>
              <a:gd name="T12" fmla="*/ 1737024 w 3295"/>
              <a:gd name="T13" fmla="*/ 1112507 h 3303"/>
              <a:gd name="T14" fmla="*/ 1735389 w 3295"/>
              <a:gd name="T15" fmla="*/ 901016 h 3303"/>
              <a:gd name="T16" fmla="*/ 221214 w 3295"/>
              <a:gd name="T17" fmla="*/ 373379 h 3303"/>
              <a:gd name="T18" fmla="*/ 369962 w 3295"/>
              <a:gd name="T19" fmla="*/ 225118 h 3303"/>
              <a:gd name="T20" fmla="*/ 518165 w 3295"/>
              <a:gd name="T21" fmla="*/ 373379 h 3303"/>
              <a:gd name="T22" fmla="*/ 369962 w 3295"/>
              <a:gd name="T23" fmla="*/ 521641 h 3303"/>
              <a:gd name="T24" fmla="*/ 221214 w 3295"/>
              <a:gd name="T25" fmla="*/ 373379 h 3303"/>
              <a:gd name="T26" fmla="*/ 1028702 w 3295"/>
              <a:gd name="T27" fmla="*/ 1408485 h 3303"/>
              <a:gd name="T28" fmla="*/ 451147 w 3295"/>
              <a:gd name="T29" fmla="*/ 831246 h 3303"/>
              <a:gd name="T30" fmla="*/ 503998 w 3295"/>
              <a:gd name="T31" fmla="*/ 778918 h 3303"/>
              <a:gd name="T32" fmla="*/ 1081008 w 3295"/>
              <a:gd name="T33" fmla="*/ 1355612 h 3303"/>
              <a:gd name="T34" fmla="*/ 1028702 w 3295"/>
              <a:gd name="T35" fmla="*/ 1408485 h 3303"/>
              <a:gd name="T36" fmla="*/ 1185622 w 3295"/>
              <a:gd name="T37" fmla="*/ 1250957 h 3303"/>
              <a:gd name="T38" fmla="*/ 608612 w 3295"/>
              <a:gd name="T39" fmla="*/ 673718 h 3303"/>
              <a:gd name="T40" fmla="*/ 661464 w 3295"/>
              <a:gd name="T41" fmla="*/ 621390 h 3303"/>
              <a:gd name="T42" fmla="*/ 1238474 w 3295"/>
              <a:gd name="T43" fmla="*/ 1198629 h 3303"/>
              <a:gd name="T44" fmla="*/ 1185622 w 3295"/>
              <a:gd name="T45" fmla="*/ 1250957 h 3303"/>
              <a:gd name="T46" fmla="*/ 1343088 w 3295"/>
              <a:gd name="T47" fmla="*/ 1093429 h 3303"/>
              <a:gd name="T48" fmla="*/ 766078 w 3295"/>
              <a:gd name="T49" fmla="*/ 516190 h 3303"/>
              <a:gd name="T50" fmla="*/ 818929 w 3295"/>
              <a:gd name="T51" fmla="*/ 463863 h 3303"/>
              <a:gd name="T52" fmla="*/ 1395939 w 3295"/>
              <a:gd name="T53" fmla="*/ 1041102 h 3303"/>
              <a:gd name="T54" fmla="*/ 1343088 w 3295"/>
              <a:gd name="T55" fmla="*/ 1093429 h 33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95" h="3303">
                <a:moveTo>
                  <a:pt x="3185" y="1653"/>
                </a:moveTo>
                <a:cubicBezTo>
                  <a:pt x="1521" y="0"/>
                  <a:pt x="1521" y="0"/>
                  <a:pt x="1521" y="0"/>
                </a:cubicBezTo>
                <a:cubicBezTo>
                  <a:pt x="4" y="0"/>
                  <a:pt x="4" y="0"/>
                  <a:pt x="4" y="0"/>
                </a:cubicBezTo>
                <a:cubicBezTo>
                  <a:pt x="0" y="1515"/>
                  <a:pt x="0" y="1515"/>
                  <a:pt x="0" y="1515"/>
                </a:cubicBezTo>
                <a:cubicBezTo>
                  <a:pt x="1645" y="3193"/>
                  <a:pt x="1645" y="3193"/>
                  <a:pt x="1645" y="3193"/>
                </a:cubicBezTo>
                <a:cubicBezTo>
                  <a:pt x="1753" y="3301"/>
                  <a:pt x="1927" y="3303"/>
                  <a:pt x="2033" y="3196"/>
                </a:cubicBezTo>
                <a:cubicBezTo>
                  <a:pt x="3188" y="2041"/>
                  <a:pt x="3188" y="2041"/>
                  <a:pt x="3188" y="2041"/>
                </a:cubicBezTo>
                <a:cubicBezTo>
                  <a:pt x="3295" y="1934"/>
                  <a:pt x="3294" y="1761"/>
                  <a:pt x="3185" y="1653"/>
                </a:cubicBezTo>
                <a:close/>
                <a:moveTo>
                  <a:pt x="406" y="685"/>
                </a:moveTo>
                <a:cubicBezTo>
                  <a:pt x="406" y="535"/>
                  <a:pt x="528" y="413"/>
                  <a:pt x="679" y="413"/>
                </a:cubicBezTo>
                <a:cubicBezTo>
                  <a:pt x="829" y="413"/>
                  <a:pt x="951" y="535"/>
                  <a:pt x="951" y="685"/>
                </a:cubicBezTo>
                <a:cubicBezTo>
                  <a:pt x="951" y="835"/>
                  <a:pt x="829" y="957"/>
                  <a:pt x="679" y="957"/>
                </a:cubicBezTo>
                <a:cubicBezTo>
                  <a:pt x="528" y="957"/>
                  <a:pt x="406" y="835"/>
                  <a:pt x="406" y="685"/>
                </a:cubicBezTo>
                <a:close/>
                <a:moveTo>
                  <a:pt x="1888" y="2584"/>
                </a:moveTo>
                <a:cubicBezTo>
                  <a:pt x="828" y="1525"/>
                  <a:pt x="828" y="1525"/>
                  <a:pt x="828" y="1525"/>
                </a:cubicBezTo>
                <a:cubicBezTo>
                  <a:pt x="925" y="1429"/>
                  <a:pt x="925" y="1429"/>
                  <a:pt x="925" y="1429"/>
                </a:cubicBezTo>
                <a:cubicBezTo>
                  <a:pt x="1984" y="2487"/>
                  <a:pt x="1984" y="2487"/>
                  <a:pt x="1984" y="2487"/>
                </a:cubicBezTo>
                <a:lnTo>
                  <a:pt x="1888" y="2584"/>
                </a:lnTo>
                <a:close/>
                <a:moveTo>
                  <a:pt x="2176" y="2295"/>
                </a:moveTo>
                <a:cubicBezTo>
                  <a:pt x="1117" y="1236"/>
                  <a:pt x="1117" y="1236"/>
                  <a:pt x="1117" y="1236"/>
                </a:cubicBezTo>
                <a:cubicBezTo>
                  <a:pt x="1214" y="1140"/>
                  <a:pt x="1214" y="1140"/>
                  <a:pt x="1214" y="1140"/>
                </a:cubicBezTo>
                <a:cubicBezTo>
                  <a:pt x="2273" y="2199"/>
                  <a:pt x="2273" y="2199"/>
                  <a:pt x="2273" y="2199"/>
                </a:cubicBezTo>
                <a:lnTo>
                  <a:pt x="2176" y="2295"/>
                </a:lnTo>
                <a:close/>
                <a:moveTo>
                  <a:pt x="2465" y="2006"/>
                </a:moveTo>
                <a:cubicBezTo>
                  <a:pt x="1406" y="947"/>
                  <a:pt x="1406" y="947"/>
                  <a:pt x="1406" y="947"/>
                </a:cubicBezTo>
                <a:cubicBezTo>
                  <a:pt x="1503" y="851"/>
                  <a:pt x="1503" y="851"/>
                  <a:pt x="1503" y="851"/>
                </a:cubicBezTo>
                <a:cubicBezTo>
                  <a:pt x="2562" y="1910"/>
                  <a:pt x="2562" y="1910"/>
                  <a:pt x="2562" y="1910"/>
                </a:cubicBezTo>
                <a:lnTo>
                  <a:pt x="2465" y="2006"/>
                </a:lnTo>
                <a:close/>
              </a:path>
            </a:pathLst>
          </a:custGeom>
          <a:solidFill>
            <a:srgbClr val="F9BA3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1705"/>
          </a:p>
        </p:txBody>
      </p:sp>
      <p:sp>
        <p:nvSpPr>
          <p:cNvPr id="128" name="客服"/>
          <p:cNvSpPr/>
          <p:nvPr/>
        </p:nvSpPr>
        <p:spPr bwMode="auto">
          <a:xfrm>
            <a:off x="9146595" y="3503128"/>
            <a:ext cx="296692" cy="288267"/>
          </a:xfrm>
          <a:custGeom>
            <a:avLst/>
            <a:gdLst>
              <a:gd name="T0" fmla="*/ 714858487 w 3746"/>
              <a:gd name="T1" fmla="*/ 582812132 h 3435"/>
              <a:gd name="T2" fmla="*/ 578584914 w 3746"/>
              <a:gd name="T3" fmla="*/ 702469979 h 3435"/>
              <a:gd name="T4" fmla="*/ 297492227 w 3746"/>
              <a:gd name="T5" fmla="*/ 712865271 h 3435"/>
              <a:gd name="T6" fmla="*/ 175538758 w 3746"/>
              <a:gd name="T7" fmla="*/ 461075515 h 3435"/>
              <a:gd name="T8" fmla="*/ 434689460 w 3746"/>
              <a:gd name="T9" fmla="*/ 74612703 h 3435"/>
              <a:gd name="T10" fmla="*/ 692454191 w 3746"/>
              <a:gd name="T11" fmla="*/ 442364662 h 3435"/>
              <a:gd name="T12" fmla="*/ 729872055 w 3746"/>
              <a:gd name="T13" fmla="*/ 485099367 h 3435"/>
              <a:gd name="T14" fmla="*/ 738417598 w 3746"/>
              <a:gd name="T15" fmla="*/ 354815521 h 3435"/>
              <a:gd name="T16" fmla="*/ 738879909 w 3746"/>
              <a:gd name="T17" fmla="*/ 235157674 h 3435"/>
              <a:gd name="T18" fmla="*/ 433534644 w 3746"/>
              <a:gd name="T19" fmla="*/ 32109186 h 3435"/>
              <a:gd name="T20" fmla="*/ 431917998 w 3746"/>
              <a:gd name="T21" fmla="*/ 32109186 h 3435"/>
              <a:gd name="T22" fmla="*/ 236977563 w 3746"/>
              <a:gd name="T23" fmla="*/ 89859100 h 3435"/>
              <a:gd name="T24" fmla="*/ 217575886 w 3746"/>
              <a:gd name="T25" fmla="*/ 103950036 h 3435"/>
              <a:gd name="T26" fmla="*/ 199559699 w 3746"/>
              <a:gd name="T27" fmla="*/ 119657847 h 3435"/>
              <a:gd name="T28" fmla="*/ 182929964 w 3746"/>
              <a:gd name="T29" fmla="*/ 136289930 h 3435"/>
              <a:gd name="T30" fmla="*/ 168147551 w 3746"/>
              <a:gd name="T31" fmla="*/ 154076992 h 3435"/>
              <a:gd name="T32" fmla="*/ 154982264 w 3746"/>
              <a:gd name="T33" fmla="*/ 173019032 h 3435"/>
              <a:gd name="T34" fmla="*/ 143433624 w 3746"/>
              <a:gd name="T35" fmla="*/ 192884864 h 3435"/>
              <a:gd name="T36" fmla="*/ 133963940 w 3746"/>
              <a:gd name="T37" fmla="*/ 213443779 h 3435"/>
              <a:gd name="T38" fmla="*/ 146898072 w 3746"/>
              <a:gd name="T39" fmla="*/ 242549924 h 3435"/>
              <a:gd name="T40" fmla="*/ 151055986 w 3746"/>
              <a:gd name="T41" fmla="*/ 477938305 h 3435"/>
              <a:gd name="T42" fmla="*/ 0 w 3746"/>
              <a:gd name="T43" fmla="*/ 361514688 h 3435"/>
              <a:gd name="T44" fmla="*/ 432148673 w 3746"/>
              <a:gd name="T45" fmla="*/ 0 h 3435"/>
              <a:gd name="T46" fmla="*/ 433303489 w 3746"/>
              <a:gd name="T47" fmla="*/ 0 h 3435"/>
              <a:gd name="T48" fmla="*/ 865221487 w 3746"/>
              <a:gd name="T49" fmla="*/ 361514688 h 3435"/>
              <a:gd name="T50" fmla="*/ 664737647 w 3746"/>
              <a:gd name="T51" fmla="*/ 377915582 h 3435"/>
              <a:gd name="T52" fmla="*/ 649031573 w 3746"/>
              <a:gd name="T53" fmla="*/ 372833771 h 3435"/>
              <a:gd name="T54" fmla="*/ 633325499 w 3746"/>
              <a:gd name="T55" fmla="*/ 366365792 h 3435"/>
              <a:gd name="T56" fmla="*/ 612537850 w 3746"/>
              <a:gd name="T57" fmla="*/ 355277416 h 3435"/>
              <a:gd name="T58" fmla="*/ 594522144 w 3746"/>
              <a:gd name="T59" fmla="*/ 343727626 h 3435"/>
              <a:gd name="T60" fmla="*/ 572579679 w 3746"/>
              <a:gd name="T61" fmla="*/ 325247481 h 3435"/>
              <a:gd name="T62" fmla="*/ 555488114 w 3746"/>
              <a:gd name="T63" fmla="*/ 306767816 h 3435"/>
              <a:gd name="T64" fmla="*/ 536317111 w 3746"/>
              <a:gd name="T65" fmla="*/ 278585462 h 3435"/>
              <a:gd name="T66" fmla="*/ 373943640 w 3746"/>
              <a:gd name="T67" fmla="*/ 395240748 h 3435"/>
              <a:gd name="T68" fmla="*/ 398888723 w 3746"/>
              <a:gd name="T69" fmla="*/ 252944735 h 3435"/>
              <a:gd name="T70" fmla="*/ 385030451 w 3746"/>
              <a:gd name="T71" fmla="*/ 276044797 h 3435"/>
              <a:gd name="T72" fmla="*/ 369093221 w 3746"/>
              <a:gd name="T73" fmla="*/ 298682482 h 3435"/>
              <a:gd name="T74" fmla="*/ 331675838 w 3746"/>
              <a:gd name="T75" fmla="*/ 341648375 h 3435"/>
              <a:gd name="T76" fmla="*/ 314121962 w 3746"/>
              <a:gd name="T77" fmla="*/ 358280458 h 3435"/>
              <a:gd name="T78" fmla="*/ 295644426 w 3746"/>
              <a:gd name="T79" fmla="*/ 374219457 h 3435"/>
              <a:gd name="T80" fmla="*/ 275087932 w 3746"/>
              <a:gd name="T81" fmla="*/ 390620352 h 3435"/>
              <a:gd name="T82" fmla="*/ 259150703 w 3746"/>
              <a:gd name="T83" fmla="*/ 401939435 h 3435"/>
              <a:gd name="T84" fmla="*/ 244137614 w 3746"/>
              <a:gd name="T85" fmla="*/ 412103539 h 3435"/>
              <a:gd name="T86" fmla="*/ 230510017 w 3746"/>
              <a:gd name="T87" fmla="*/ 420650287 h 3435"/>
              <a:gd name="T88" fmla="*/ 220347348 w 3746"/>
              <a:gd name="T89" fmla="*/ 426656371 h 3435"/>
              <a:gd name="T90" fmla="*/ 434227630 w 3746"/>
              <a:gd name="T91" fmla="*/ 745436353 h 3435"/>
              <a:gd name="T92" fmla="*/ 509524227 w 3746"/>
              <a:gd name="T93" fmla="*/ 663893295 h 3435"/>
              <a:gd name="T94" fmla="*/ 426143437 w 3746"/>
              <a:gd name="T95" fmla="*/ 644951254 h 3435"/>
              <a:gd name="T96" fmla="*/ 511372029 w 3746"/>
              <a:gd name="T97" fmla="*/ 630629130 h 3435"/>
              <a:gd name="T98" fmla="*/ 664737647 w 3746"/>
              <a:gd name="T99" fmla="*/ 377915582 h 3435"/>
              <a:gd name="T100" fmla="*/ 612769005 w 3746"/>
              <a:gd name="T101" fmla="*/ 487640514 h 3435"/>
              <a:gd name="T102" fmla="*/ 537010097 w 3746"/>
              <a:gd name="T103" fmla="*/ 437975454 h 3435"/>
              <a:gd name="T104" fmla="*/ 414825952 w 3746"/>
              <a:gd name="T105" fmla="*/ 487640514 h 3435"/>
              <a:gd name="T106" fmla="*/ 339067044 w 3746"/>
              <a:gd name="T107" fmla="*/ 437975454 h 343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746" h="3435">
                <a:moveTo>
                  <a:pt x="3292" y="2123"/>
                </a:moveTo>
                <a:cubicBezTo>
                  <a:pt x="3263" y="2291"/>
                  <a:pt x="3190" y="2422"/>
                  <a:pt x="3095" y="2523"/>
                </a:cubicBezTo>
                <a:cubicBezTo>
                  <a:pt x="3200" y="3020"/>
                  <a:pt x="3325" y="3140"/>
                  <a:pt x="3443" y="3168"/>
                </a:cubicBezTo>
                <a:cubicBezTo>
                  <a:pt x="3414" y="3215"/>
                  <a:pt x="2780" y="3404"/>
                  <a:pt x="2505" y="3041"/>
                </a:cubicBezTo>
                <a:cubicBezTo>
                  <a:pt x="2317" y="3280"/>
                  <a:pt x="2098" y="3435"/>
                  <a:pt x="1882" y="3435"/>
                </a:cubicBezTo>
                <a:cubicBezTo>
                  <a:pt x="1680" y="3435"/>
                  <a:pt x="1472" y="3299"/>
                  <a:pt x="1288" y="3086"/>
                </a:cubicBezTo>
                <a:cubicBezTo>
                  <a:pt x="994" y="3383"/>
                  <a:pt x="389" y="3168"/>
                  <a:pt x="389" y="3168"/>
                </a:cubicBezTo>
                <a:cubicBezTo>
                  <a:pt x="389" y="3168"/>
                  <a:pt x="656" y="3041"/>
                  <a:pt x="760" y="1996"/>
                </a:cubicBezTo>
                <a:cubicBezTo>
                  <a:pt x="722" y="1830"/>
                  <a:pt x="701" y="1664"/>
                  <a:pt x="701" y="1504"/>
                </a:cubicBezTo>
                <a:cubicBezTo>
                  <a:pt x="701" y="645"/>
                  <a:pt x="1313" y="323"/>
                  <a:pt x="1882" y="323"/>
                </a:cubicBezTo>
                <a:cubicBezTo>
                  <a:pt x="2451" y="323"/>
                  <a:pt x="3038" y="645"/>
                  <a:pt x="3038" y="1504"/>
                </a:cubicBezTo>
                <a:cubicBezTo>
                  <a:pt x="3038" y="1637"/>
                  <a:pt x="3024" y="1776"/>
                  <a:pt x="2998" y="1915"/>
                </a:cubicBezTo>
                <a:cubicBezTo>
                  <a:pt x="3017" y="2069"/>
                  <a:pt x="3036" y="2203"/>
                  <a:pt x="3056" y="2322"/>
                </a:cubicBezTo>
                <a:cubicBezTo>
                  <a:pt x="3098" y="2258"/>
                  <a:pt x="3134" y="2185"/>
                  <a:pt x="3160" y="2100"/>
                </a:cubicBezTo>
                <a:cubicBezTo>
                  <a:pt x="3137" y="2091"/>
                  <a:pt x="3114" y="2082"/>
                  <a:pt x="3093" y="2069"/>
                </a:cubicBezTo>
                <a:cubicBezTo>
                  <a:pt x="3159" y="1904"/>
                  <a:pt x="3197" y="1724"/>
                  <a:pt x="3197" y="1536"/>
                </a:cubicBezTo>
                <a:cubicBezTo>
                  <a:pt x="3197" y="1365"/>
                  <a:pt x="3165" y="1202"/>
                  <a:pt x="3110" y="1050"/>
                </a:cubicBezTo>
                <a:cubicBezTo>
                  <a:pt x="3139" y="1036"/>
                  <a:pt x="3169" y="1025"/>
                  <a:pt x="3199" y="1018"/>
                </a:cubicBezTo>
                <a:cubicBezTo>
                  <a:pt x="3049" y="513"/>
                  <a:pt x="2515" y="139"/>
                  <a:pt x="1877" y="139"/>
                </a:cubicBezTo>
                <a:cubicBezTo>
                  <a:pt x="1877" y="139"/>
                  <a:pt x="1877" y="139"/>
                  <a:pt x="1877" y="139"/>
                </a:cubicBezTo>
                <a:cubicBezTo>
                  <a:pt x="1876" y="139"/>
                  <a:pt x="1874" y="139"/>
                  <a:pt x="1873" y="139"/>
                </a:cubicBezTo>
                <a:cubicBezTo>
                  <a:pt x="1872" y="139"/>
                  <a:pt x="1871" y="139"/>
                  <a:pt x="1870" y="139"/>
                </a:cubicBezTo>
                <a:cubicBezTo>
                  <a:pt x="1870" y="139"/>
                  <a:pt x="1870" y="139"/>
                  <a:pt x="1870" y="139"/>
                </a:cubicBezTo>
                <a:cubicBezTo>
                  <a:pt x="1551" y="139"/>
                  <a:pt x="1258" y="232"/>
                  <a:pt x="1026" y="389"/>
                </a:cubicBezTo>
                <a:cubicBezTo>
                  <a:pt x="1024" y="390"/>
                  <a:pt x="1022" y="391"/>
                  <a:pt x="1021" y="392"/>
                </a:cubicBezTo>
                <a:cubicBezTo>
                  <a:pt x="994" y="411"/>
                  <a:pt x="967" y="430"/>
                  <a:pt x="942" y="450"/>
                </a:cubicBezTo>
                <a:cubicBezTo>
                  <a:pt x="938" y="453"/>
                  <a:pt x="935" y="457"/>
                  <a:pt x="931" y="459"/>
                </a:cubicBezTo>
                <a:cubicBezTo>
                  <a:pt x="908" y="478"/>
                  <a:pt x="885" y="497"/>
                  <a:pt x="864" y="518"/>
                </a:cubicBezTo>
                <a:cubicBezTo>
                  <a:pt x="858" y="522"/>
                  <a:pt x="854" y="528"/>
                  <a:pt x="848" y="533"/>
                </a:cubicBezTo>
                <a:cubicBezTo>
                  <a:pt x="829" y="552"/>
                  <a:pt x="810" y="570"/>
                  <a:pt x="792" y="590"/>
                </a:cubicBezTo>
                <a:cubicBezTo>
                  <a:pt x="785" y="598"/>
                  <a:pt x="779" y="606"/>
                  <a:pt x="773" y="613"/>
                </a:cubicBezTo>
                <a:cubicBezTo>
                  <a:pt x="757" y="631"/>
                  <a:pt x="742" y="649"/>
                  <a:pt x="728" y="667"/>
                </a:cubicBezTo>
                <a:cubicBezTo>
                  <a:pt x="720" y="678"/>
                  <a:pt x="713" y="689"/>
                  <a:pt x="705" y="699"/>
                </a:cubicBezTo>
                <a:cubicBezTo>
                  <a:pt x="693" y="716"/>
                  <a:pt x="681" y="732"/>
                  <a:pt x="671" y="749"/>
                </a:cubicBezTo>
                <a:cubicBezTo>
                  <a:pt x="662" y="763"/>
                  <a:pt x="654" y="777"/>
                  <a:pt x="646" y="792"/>
                </a:cubicBezTo>
                <a:cubicBezTo>
                  <a:pt x="638" y="806"/>
                  <a:pt x="629" y="820"/>
                  <a:pt x="621" y="835"/>
                </a:cubicBezTo>
                <a:cubicBezTo>
                  <a:pt x="612" y="853"/>
                  <a:pt x="603" y="872"/>
                  <a:pt x="595" y="891"/>
                </a:cubicBezTo>
                <a:cubicBezTo>
                  <a:pt x="590" y="902"/>
                  <a:pt x="585" y="913"/>
                  <a:pt x="580" y="924"/>
                </a:cubicBezTo>
                <a:cubicBezTo>
                  <a:pt x="568" y="955"/>
                  <a:pt x="557" y="986"/>
                  <a:pt x="547" y="1018"/>
                </a:cubicBezTo>
                <a:cubicBezTo>
                  <a:pt x="578" y="1025"/>
                  <a:pt x="608" y="1036"/>
                  <a:pt x="636" y="1050"/>
                </a:cubicBezTo>
                <a:cubicBezTo>
                  <a:pt x="581" y="1202"/>
                  <a:pt x="550" y="1365"/>
                  <a:pt x="550" y="1536"/>
                </a:cubicBezTo>
                <a:cubicBezTo>
                  <a:pt x="550" y="1724"/>
                  <a:pt x="587" y="1904"/>
                  <a:pt x="654" y="2069"/>
                </a:cubicBezTo>
                <a:cubicBezTo>
                  <a:pt x="595" y="2104"/>
                  <a:pt x="528" y="2123"/>
                  <a:pt x="458" y="2123"/>
                </a:cubicBezTo>
                <a:cubicBezTo>
                  <a:pt x="205" y="2123"/>
                  <a:pt x="0" y="1873"/>
                  <a:pt x="0" y="1565"/>
                </a:cubicBezTo>
                <a:cubicBezTo>
                  <a:pt x="0" y="1289"/>
                  <a:pt x="165" y="1061"/>
                  <a:pt x="380" y="1016"/>
                </a:cubicBezTo>
                <a:cubicBezTo>
                  <a:pt x="535" y="435"/>
                  <a:pt x="1143" y="0"/>
                  <a:pt x="1871" y="0"/>
                </a:cubicBezTo>
                <a:cubicBezTo>
                  <a:pt x="1872" y="0"/>
                  <a:pt x="1872" y="0"/>
                  <a:pt x="1873" y="0"/>
                </a:cubicBezTo>
                <a:cubicBezTo>
                  <a:pt x="1874" y="0"/>
                  <a:pt x="1875" y="0"/>
                  <a:pt x="1876" y="0"/>
                </a:cubicBezTo>
                <a:cubicBezTo>
                  <a:pt x="2604" y="0"/>
                  <a:pt x="3212" y="435"/>
                  <a:pt x="3366" y="1016"/>
                </a:cubicBezTo>
                <a:cubicBezTo>
                  <a:pt x="3582" y="1061"/>
                  <a:pt x="3746" y="1289"/>
                  <a:pt x="3746" y="1565"/>
                </a:cubicBezTo>
                <a:cubicBezTo>
                  <a:pt x="3746" y="1872"/>
                  <a:pt x="3543" y="2120"/>
                  <a:pt x="3292" y="2123"/>
                </a:cubicBezTo>
                <a:close/>
                <a:moveTo>
                  <a:pt x="2878" y="1636"/>
                </a:moveTo>
                <a:cubicBezTo>
                  <a:pt x="2862" y="1631"/>
                  <a:pt x="2843" y="1625"/>
                  <a:pt x="2823" y="1618"/>
                </a:cubicBezTo>
                <a:cubicBezTo>
                  <a:pt x="2819" y="1616"/>
                  <a:pt x="2815" y="1615"/>
                  <a:pt x="2810" y="1614"/>
                </a:cubicBezTo>
                <a:cubicBezTo>
                  <a:pt x="2791" y="1606"/>
                  <a:pt x="2771" y="1599"/>
                  <a:pt x="2749" y="1589"/>
                </a:cubicBezTo>
                <a:cubicBezTo>
                  <a:pt x="2747" y="1588"/>
                  <a:pt x="2745" y="1587"/>
                  <a:pt x="2742" y="1586"/>
                </a:cubicBezTo>
                <a:cubicBezTo>
                  <a:pt x="2719" y="1575"/>
                  <a:pt x="2695" y="1563"/>
                  <a:pt x="2671" y="1549"/>
                </a:cubicBezTo>
                <a:cubicBezTo>
                  <a:pt x="2665" y="1546"/>
                  <a:pt x="2658" y="1542"/>
                  <a:pt x="2652" y="1538"/>
                </a:cubicBezTo>
                <a:cubicBezTo>
                  <a:pt x="2629" y="1525"/>
                  <a:pt x="2606" y="1510"/>
                  <a:pt x="2582" y="1493"/>
                </a:cubicBezTo>
                <a:cubicBezTo>
                  <a:pt x="2580" y="1491"/>
                  <a:pt x="2577" y="1490"/>
                  <a:pt x="2574" y="1488"/>
                </a:cubicBezTo>
                <a:cubicBezTo>
                  <a:pt x="2549" y="1469"/>
                  <a:pt x="2524" y="1448"/>
                  <a:pt x="2499" y="1426"/>
                </a:cubicBezTo>
                <a:cubicBezTo>
                  <a:pt x="2492" y="1420"/>
                  <a:pt x="2486" y="1414"/>
                  <a:pt x="2479" y="1408"/>
                </a:cubicBezTo>
                <a:cubicBezTo>
                  <a:pt x="2455" y="1385"/>
                  <a:pt x="2432" y="1360"/>
                  <a:pt x="2409" y="1332"/>
                </a:cubicBezTo>
                <a:cubicBezTo>
                  <a:pt x="2408" y="1331"/>
                  <a:pt x="2406" y="1329"/>
                  <a:pt x="2405" y="1328"/>
                </a:cubicBezTo>
                <a:cubicBezTo>
                  <a:pt x="2381" y="1299"/>
                  <a:pt x="2359" y="1267"/>
                  <a:pt x="2338" y="1232"/>
                </a:cubicBezTo>
                <a:cubicBezTo>
                  <a:pt x="2333" y="1224"/>
                  <a:pt x="2327" y="1215"/>
                  <a:pt x="2322" y="1206"/>
                </a:cubicBezTo>
                <a:cubicBezTo>
                  <a:pt x="2302" y="1170"/>
                  <a:pt x="2282" y="1132"/>
                  <a:pt x="2264" y="1090"/>
                </a:cubicBezTo>
                <a:cubicBezTo>
                  <a:pt x="2060" y="1680"/>
                  <a:pt x="1619" y="1711"/>
                  <a:pt x="1619" y="1711"/>
                </a:cubicBezTo>
                <a:cubicBezTo>
                  <a:pt x="1619" y="1711"/>
                  <a:pt x="1819" y="1458"/>
                  <a:pt x="1780" y="990"/>
                </a:cubicBezTo>
                <a:cubicBezTo>
                  <a:pt x="1763" y="1027"/>
                  <a:pt x="1745" y="1061"/>
                  <a:pt x="1727" y="1095"/>
                </a:cubicBezTo>
                <a:cubicBezTo>
                  <a:pt x="1721" y="1106"/>
                  <a:pt x="1715" y="1116"/>
                  <a:pt x="1709" y="1126"/>
                </a:cubicBezTo>
                <a:cubicBezTo>
                  <a:pt x="1695" y="1150"/>
                  <a:pt x="1681" y="1173"/>
                  <a:pt x="1667" y="1195"/>
                </a:cubicBezTo>
                <a:cubicBezTo>
                  <a:pt x="1660" y="1206"/>
                  <a:pt x="1653" y="1216"/>
                  <a:pt x="1646" y="1226"/>
                </a:cubicBezTo>
                <a:cubicBezTo>
                  <a:pt x="1630" y="1249"/>
                  <a:pt x="1614" y="1271"/>
                  <a:pt x="1598" y="1293"/>
                </a:cubicBezTo>
                <a:cubicBezTo>
                  <a:pt x="1592" y="1301"/>
                  <a:pt x="1586" y="1309"/>
                  <a:pt x="1580" y="1317"/>
                </a:cubicBezTo>
                <a:cubicBezTo>
                  <a:pt x="1534" y="1375"/>
                  <a:pt x="1485" y="1429"/>
                  <a:pt x="1436" y="1479"/>
                </a:cubicBezTo>
                <a:cubicBezTo>
                  <a:pt x="1429" y="1485"/>
                  <a:pt x="1423" y="1492"/>
                  <a:pt x="1417" y="1498"/>
                </a:cubicBezTo>
                <a:cubicBezTo>
                  <a:pt x="1398" y="1516"/>
                  <a:pt x="1379" y="1534"/>
                  <a:pt x="1360" y="1551"/>
                </a:cubicBezTo>
                <a:cubicBezTo>
                  <a:pt x="1353" y="1558"/>
                  <a:pt x="1346" y="1564"/>
                  <a:pt x="1339" y="1570"/>
                </a:cubicBezTo>
                <a:cubicBezTo>
                  <a:pt x="1319" y="1588"/>
                  <a:pt x="1300" y="1604"/>
                  <a:pt x="1280" y="1620"/>
                </a:cubicBezTo>
                <a:cubicBezTo>
                  <a:pt x="1275" y="1625"/>
                  <a:pt x="1270" y="1629"/>
                  <a:pt x="1264" y="1634"/>
                </a:cubicBezTo>
                <a:cubicBezTo>
                  <a:pt x="1240" y="1654"/>
                  <a:pt x="1215" y="1673"/>
                  <a:pt x="1191" y="1691"/>
                </a:cubicBezTo>
                <a:cubicBezTo>
                  <a:pt x="1189" y="1692"/>
                  <a:pt x="1188" y="1693"/>
                  <a:pt x="1186" y="1695"/>
                </a:cubicBezTo>
                <a:cubicBezTo>
                  <a:pt x="1164" y="1711"/>
                  <a:pt x="1143" y="1726"/>
                  <a:pt x="1122" y="1740"/>
                </a:cubicBezTo>
                <a:cubicBezTo>
                  <a:pt x="1114" y="1746"/>
                  <a:pt x="1107" y="1751"/>
                  <a:pt x="1100" y="1756"/>
                </a:cubicBezTo>
                <a:cubicBezTo>
                  <a:pt x="1085" y="1765"/>
                  <a:pt x="1071" y="1775"/>
                  <a:pt x="1057" y="1784"/>
                </a:cubicBezTo>
                <a:cubicBezTo>
                  <a:pt x="1049" y="1789"/>
                  <a:pt x="1041" y="1794"/>
                  <a:pt x="1032" y="1800"/>
                </a:cubicBezTo>
                <a:cubicBezTo>
                  <a:pt x="1021" y="1807"/>
                  <a:pt x="1009" y="1814"/>
                  <a:pt x="998" y="1821"/>
                </a:cubicBezTo>
                <a:cubicBezTo>
                  <a:pt x="990" y="1826"/>
                  <a:pt x="981" y="1831"/>
                  <a:pt x="973" y="1836"/>
                </a:cubicBezTo>
                <a:cubicBezTo>
                  <a:pt x="966" y="1840"/>
                  <a:pt x="960" y="1843"/>
                  <a:pt x="954" y="1847"/>
                </a:cubicBezTo>
                <a:cubicBezTo>
                  <a:pt x="930" y="1861"/>
                  <a:pt x="908" y="1872"/>
                  <a:pt x="890" y="1882"/>
                </a:cubicBezTo>
                <a:cubicBezTo>
                  <a:pt x="1010" y="2545"/>
                  <a:pt x="1458" y="3227"/>
                  <a:pt x="1880" y="3227"/>
                </a:cubicBezTo>
                <a:cubicBezTo>
                  <a:pt x="2080" y="3227"/>
                  <a:pt x="2282" y="3073"/>
                  <a:pt x="2451" y="2842"/>
                </a:cubicBezTo>
                <a:cubicBezTo>
                  <a:pt x="2354" y="2861"/>
                  <a:pt x="2268" y="2870"/>
                  <a:pt x="2206" y="2874"/>
                </a:cubicBezTo>
                <a:cubicBezTo>
                  <a:pt x="2175" y="2938"/>
                  <a:pt x="2111" y="2982"/>
                  <a:pt x="2035" y="2982"/>
                </a:cubicBezTo>
                <a:cubicBezTo>
                  <a:pt x="1930" y="2982"/>
                  <a:pt x="1845" y="2897"/>
                  <a:pt x="1845" y="2792"/>
                </a:cubicBezTo>
                <a:cubicBezTo>
                  <a:pt x="1845" y="2687"/>
                  <a:pt x="1930" y="2602"/>
                  <a:pt x="2035" y="2602"/>
                </a:cubicBezTo>
                <a:cubicBezTo>
                  <a:pt x="2118" y="2602"/>
                  <a:pt x="2188" y="2656"/>
                  <a:pt x="2214" y="2730"/>
                </a:cubicBezTo>
                <a:cubicBezTo>
                  <a:pt x="2305" y="2726"/>
                  <a:pt x="2430" y="2712"/>
                  <a:pt x="2563" y="2671"/>
                </a:cubicBezTo>
                <a:cubicBezTo>
                  <a:pt x="2739" y="2370"/>
                  <a:pt x="2862" y="1987"/>
                  <a:pt x="2878" y="1636"/>
                </a:cubicBezTo>
                <a:close/>
                <a:moveTo>
                  <a:pt x="2325" y="1896"/>
                </a:moveTo>
                <a:cubicBezTo>
                  <a:pt x="2489" y="1896"/>
                  <a:pt x="2625" y="1989"/>
                  <a:pt x="2653" y="2111"/>
                </a:cubicBezTo>
                <a:cubicBezTo>
                  <a:pt x="1997" y="2111"/>
                  <a:pt x="1997" y="2111"/>
                  <a:pt x="1997" y="2111"/>
                </a:cubicBezTo>
                <a:cubicBezTo>
                  <a:pt x="2025" y="1989"/>
                  <a:pt x="2161" y="1896"/>
                  <a:pt x="2325" y="1896"/>
                </a:cubicBezTo>
                <a:close/>
                <a:moveTo>
                  <a:pt x="1468" y="1896"/>
                </a:moveTo>
                <a:cubicBezTo>
                  <a:pt x="1632" y="1896"/>
                  <a:pt x="1768" y="1989"/>
                  <a:pt x="1796" y="2111"/>
                </a:cubicBezTo>
                <a:cubicBezTo>
                  <a:pt x="1140" y="2111"/>
                  <a:pt x="1140" y="2111"/>
                  <a:pt x="1140" y="2111"/>
                </a:cubicBezTo>
                <a:cubicBezTo>
                  <a:pt x="1168" y="1989"/>
                  <a:pt x="1303" y="1896"/>
                  <a:pt x="1468" y="1896"/>
                </a:cubicBezTo>
                <a:close/>
              </a:path>
            </a:pathLst>
          </a:custGeom>
          <a:solidFill>
            <a:srgbClr val="F9BA3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1705"/>
          </a:p>
        </p:txBody>
      </p:sp>
      <p:sp>
        <p:nvSpPr>
          <p:cNvPr id="129" name="曲线箭头"/>
          <p:cNvSpPr/>
          <p:nvPr/>
        </p:nvSpPr>
        <p:spPr>
          <a:xfrm>
            <a:off x="1847245" y="4889917"/>
            <a:ext cx="204615" cy="204615"/>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rgbClr val="2ECC92"/>
          </a:solidFill>
          <a:ln>
            <a:noFill/>
          </a:ln>
        </p:spPr>
        <p:style>
          <a:lnRef idx="2">
            <a:schemeClr val="accent1">
              <a:shade val="50000"/>
            </a:schemeClr>
          </a:lnRef>
          <a:fillRef idx="1">
            <a:schemeClr val="accent1"/>
          </a:fillRef>
          <a:effectRef idx="0">
            <a:schemeClr val="accent1"/>
          </a:effectRef>
          <a:fontRef idx="minor">
            <a:schemeClr val="lt1"/>
          </a:fontRef>
        </p:style>
        <p:txBody>
          <a:bodyPr lIns="64995" tIns="32498" rIns="64995" bIns="32498"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05">
              <a:solidFill>
                <a:srgbClr val="FFFFFF"/>
              </a:solidFill>
            </a:endParaRPr>
          </a:p>
        </p:txBody>
      </p:sp>
      <p:sp>
        <p:nvSpPr>
          <p:cNvPr id="130" name="锤子"/>
          <p:cNvSpPr/>
          <p:nvPr/>
        </p:nvSpPr>
        <p:spPr bwMode="auto">
          <a:xfrm>
            <a:off x="9158631" y="4099521"/>
            <a:ext cx="273222" cy="204615"/>
          </a:xfrm>
          <a:custGeom>
            <a:avLst/>
            <a:gdLst>
              <a:gd name="T0" fmla="*/ 47254 w 1217613"/>
              <a:gd name="T1" fmla="*/ 947019 h 669925"/>
              <a:gd name="T2" fmla="*/ 1016112 w 1217613"/>
              <a:gd name="T3" fmla="*/ 958724 h 669925"/>
              <a:gd name="T4" fmla="*/ 1027126 w 1217613"/>
              <a:gd name="T5" fmla="*/ 937796 h 669925"/>
              <a:gd name="T6" fmla="*/ 74610 w 1217613"/>
              <a:gd name="T7" fmla="*/ 846641 h 669925"/>
              <a:gd name="T8" fmla="*/ 1025349 w 1217613"/>
              <a:gd name="T9" fmla="*/ 856927 h 669925"/>
              <a:gd name="T10" fmla="*/ 1035298 w 1217613"/>
              <a:gd name="T11" fmla="*/ 886366 h 669925"/>
              <a:gd name="T12" fmla="*/ 1027126 w 1217613"/>
              <a:gd name="T13" fmla="*/ 915806 h 669925"/>
              <a:gd name="T14" fmla="*/ 1068339 w 1217613"/>
              <a:gd name="T15" fmla="*/ 950211 h 669925"/>
              <a:gd name="T16" fmla="*/ 1070115 w 1217613"/>
              <a:gd name="T17" fmla="*/ 1006606 h 669925"/>
              <a:gd name="T18" fmla="*/ 1028191 w 1217613"/>
              <a:gd name="T19" fmla="*/ 1044558 h 669925"/>
              <a:gd name="T20" fmla="*/ 35174 w 1217613"/>
              <a:gd name="T21" fmla="*/ 1039592 h 669925"/>
              <a:gd name="T22" fmla="*/ 1067 w 1217613"/>
              <a:gd name="T23" fmla="*/ 993838 h 669925"/>
              <a:gd name="T24" fmla="*/ 13502 w 1217613"/>
              <a:gd name="T25" fmla="*/ 939569 h 669925"/>
              <a:gd name="T26" fmla="*/ 60044 w 1217613"/>
              <a:gd name="T27" fmla="*/ 913323 h 669925"/>
              <a:gd name="T28" fmla="*/ 40148 w 1217613"/>
              <a:gd name="T29" fmla="*/ 877853 h 669925"/>
              <a:gd name="T30" fmla="*/ 55425 w 1217613"/>
              <a:gd name="T31" fmla="*/ 852672 h 669925"/>
              <a:gd name="T32" fmla="*/ 327511 w 1217613"/>
              <a:gd name="T33" fmla="*/ 640342 h 669925"/>
              <a:gd name="T34" fmla="*/ 309767 w 1217613"/>
              <a:gd name="T35" fmla="*/ 656642 h 669925"/>
              <a:gd name="T36" fmla="*/ 310831 w 1217613"/>
              <a:gd name="T37" fmla="*/ 681448 h 669925"/>
              <a:gd name="T38" fmla="*/ 330350 w 1217613"/>
              <a:gd name="T39" fmla="*/ 695623 h 669925"/>
              <a:gd name="T40" fmla="*/ 753734 w 1217613"/>
              <a:gd name="T41" fmla="*/ 691370 h 669925"/>
              <a:gd name="T42" fmla="*/ 766157 w 1217613"/>
              <a:gd name="T43" fmla="*/ 670463 h 669925"/>
              <a:gd name="T44" fmla="*/ 758348 w 1217613"/>
              <a:gd name="T45" fmla="*/ 647784 h 669925"/>
              <a:gd name="T46" fmla="*/ 335674 w 1217613"/>
              <a:gd name="T47" fmla="*/ 639279 h 669925"/>
              <a:gd name="T48" fmla="*/ 315800 w 1217613"/>
              <a:gd name="T49" fmla="*/ 24805 h 669925"/>
              <a:gd name="T50" fmla="*/ 307283 w 1217613"/>
              <a:gd name="T51" fmla="*/ 47839 h 669925"/>
              <a:gd name="T52" fmla="*/ 319704 w 1217613"/>
              <a:gd name="T53" fmla="*/ 68393 h 669925"/>
              <a:gd name="T54" fmla="*/ 743798 w 1217613"/>
              <a:gd name="T55" fmla="*/ 72645 h 669925"/>
              <a:gd name="T56" fmla="*/ 762962 w 1217613"/>
              <a:gd name="T57" fmla="*/ 58116 h 669925"/>
              <a:gd name="T58" fmla="*/ 764381 w 1217613"/>
              <a:gd name="T59" fmla="*/ 33310 h 669925"/>
              <a:gd name="T60" fmla="*/ 746638 w 1217613"/>
              <a:gd name="T61" fmla="*/ 17363 h 669925"/>
              <a:gd name="T62" fmla="*/ 763317 w 1217613"/>
              <a:gd name="T63" fmla="*/ 1417 h 669925"/>
              <a:gd name="T64" fmla="*/ 817616 w 1217613"/>
              <a:gd name="T65" fmla="*/ 41461 h 669925"/>
              <a:gd name="T66" fmla="*/ 821164 w 1217613"/>
              <a:gd name="T67" fmla="*/ 110207 h 669925"/>
              <a:gd name="T68" fmla="*/ 771124 w 1217613"/>
              <a:gd name="T69" fmla="*/ 155568 h 669925"/>
              <a:gd name="T70" fmla="*/ 752315 w 1217613"/>
              <a:gd name="T71" fmla="*/ 190294 h 669925"/>
              <a:gd name="T72" fmla="*/ 1816987 w 1217613"/>
              <a:gd name="T73" fmla="*/ 283140 h 669925"/>
              <a:gd name="T74" fmla="*/ 1859220 w 1217613"/>
              <a:gd name="T75" fmla="*/ 299440 h 669925"/>
              <a:gd name="T76" fmla="*/ 1898967 w 1217613"/>
              <a:gd name="T77" fmla="*/ 349761 h 669925"/>
              <a:gd name="T78" fmla="*/ 1905000 w 1217613"/>
              <a:gd name="T79" fmla="*/ 401497 h 669925"/>
              <a:gd name="T80" fmla="*/ 1892579 w 1217613"/>
              <a:gd name="T81" fmla="*/ 445794 h 669925"/>
              <a:gd name="T82" fmla="*/ 1854961 w 1217613"/>
              <a:gd name="T83" fmla="*/ 484775 h 669925"/>
              <a:gd name="T84" fmla="*/ 1811664 w 1217613"/>
              <a:gd name="T85" fmla="*/ 499304 h 669925"/>
              <a:gd name="T86" fmla="*/ 750541 w 1217613"/>
              <a:gd name="T87" fmla="*/ 598173 h 669925"/>
              <a:gd name="T88" fmla="*/ 778578 w 1217613"/>
              <a:gd name="T89" fmla="*/ 629002 h 669925"/>
              <a:gd name="T90" fmla="*/ 824004 w 1217613"/>
              <a:gd name="T91" fmla="*/ 678968 h 669925"/>
              <a:gd name="T92" fmla="*/ 813711 w 1217613"/>
              <a:gd name="T93" fmla="*/ 747006 h 669925"/>
              <a:gd name="T94" fmla="*/ 755864 w 1217613"/>
              <a:gd name="T95" fmla="*/ 781734 h 669925"/>
              <a:gd name="T96" fmla="*/ 277472 w 1217613"/>
              <a:gd name="T97" fmla="*/ 763662 h 669925"/>
              <a:gd name="T98" fmla="*/ 248370 w 1217613"/>
              <a:gd name="T99" fmla="*/ 702356 h 669925"/>
              <a:gd name="T100" fmla="*/ 277472 w 1217613"/>
              <a:gd name="T101" fmla="*/ 641051 h 669925"/>
              <a:gd name="T102" fmla="*/ 332125 w 1217613"/>
              <a:gd name="T103" fmla="*/ 616953 h 669925"/>
              <a:gd name="T104" fmla="*/ 321478 w 1217613"/>
              <a:gd name="T105" fmla="*/ 203760 h 669925"/>
              <a:gd name="T106" fmla="*/ 320059 w 1217613"/>
              <a:gd name="T107" fmla="*/ 158757 h 669925"/>
              <a:gd name="T108" fmla="*/ 262212 w 1217613"/>
              <a:gd name="T109" fmla="*/ 123673 h 669925"/>
              <a:gd name="T110" fmla="*/ 252274 w 1217613"/>
              <a:gd name="T111" fmla="*/ 55635 h 669925"/>
              <a:gd name="T112" fmla="*/ 296991 w 1217613"/>
              <a:gd name="T113" fmla="*/ 6024 h 6699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17613" h="669925">
                <a:moveTo>
                  <a:pt x="37924" y="593725"/>
                </a:moveTo>
                <a:lnTo>
                  <a:pt x="36107" y="594405"/>
                </a:lnTo>
                <a:lnTo>
                  <a:pt x="34290" y="595086"/>
                </a:lnTo>
                <a:lnTo>
                  <a:pt x="32701" y="596446"/>
                </a:lnTo>
                <a:lnTo>
                  <a:pt x="31565" y="598034"/>
                </a:lnTo>
                <a:lnTo>
                  <a:pt x="30657" y="599621"/>
                </a:lnTo>
                <a:lnTo>
                  <a:pt x="30203" y="601662"/>
                </a:lnTo>
                <a:lnTo>
                  <a:pt x="29976" y="603477"/>
                </a:lnTo>
                <a:lnTo>
                  <a:pt x="30203" y="605518"/>
                </a:lnTo>
                <a:lnTo>
                  <a:pt x="30657" y="607559"/>
                </a:lnTo>
                <a:lnTo>
                  <a:pt x="31565" y="608920"/>
                </a:lnTo>
                <a:lnTo>
                  <a:pt x="32701" y="610507"/>
                </a:lnTo>
                <a:lnTo>
                  <a:pt x="34290" y="611868"/>
                </a:lnTo>
                <a:lnTo>
                  <a:pt x="36107" y="612548"/>
                </a:lnTo>
                <a:lnTo>
                  <a:pt x="37924" y="613002"/>
                </a:lnTo>
                <a:lnTo>
                  <a:pt x="39967" y="613455"/>
                </a:lnTo>
                <a:lnTo>
                  <a:pt x="647421" y="613455"/>
                </a:lnTo>
                <a:lnTo>
                  <a:pt x="649465" y="613002"/>
                </a:lnTo>
                <a:lnTo>
                  <a:pt x="651282" y="612548"/>
                </a:lnTo>
                <a:lnTo>
                  <a:pt x="653098" y="611868"/>
                </a:lnTo>
                <a:lnTo>
                  <a:pt x="654461" y="610507"/>
                </a:lnTo>
                <a:lnTo>
                  <a:pt x="655823" y="608920"/>
                </a:lnTo>
                <a:lnTo>
                  <a:pt x="656505" y="607559"/>
                </a:lnTo>
                <a:lnTo>
                  <a:pt x="657413" y="605518"/>
                </a:lnTo>
                <a:lnTo>
                  <a:pt x="657413" y="603477"/>
                </a:lnTo>
                <a:lnTo>
                  <a:pt x="657413" y="601662"/>
                </a:lnTo>
                <a:lnTo>
                  <a:pt x="656505" y="599621"/>
                </a:lnTo>
                <a:lnTo>
                  <a:pt x="655823" y="598034"/>
                </a:lnTo>
                <a:lnTo>
                  <a:pt x="654461" y="596446"/>
                </a:lnTo>
                <a:lnTo>
                  <a:pt x="653098" y="595086"/>
                </a:lnTo>
                <a:lnTo>
                  <a:pt x="651282" y="594405"/>
                </a:lnTo>
                <a:lnTo>
                  <a:pt x="649465" y="593725"/>
                </a:lnTo>
                <a:lnTo>
                  <a:pt x="647421" y="593725"/>
                </a:lnTo>
                <a:lnTo>
                  <a:pt x="39967" y="593725"/>
                </a:lnTo>
                <a:lnTo>
                  <a:pt x="37924" y="593725"/>
                </a:lnTo>
                <a:close/>
                <a:moveTo>
                  <a:pt x="47688" y="541337"/>
                </a:moveTo>
                <a:lnTo>
                  <a:pt x="639700" y="541337"/>
                </a:lnTo>
                <a:lnTo>
                  <a:pt x="641971" y="541791"/>
                </a:lnTo>
                <a:lnTo>
                  <a:pt x="644015" y="542018"/>
                </a:lnTo>
                <a:lnTo>
                  <a:pt x="646286" y="542471"/>
                </a:lnTo>
                <a:lnTo>
                  <a:pt x="648330" y="543152"/>
                </a:lnTo>
                <a:lnTo>
                  <a:pt x="650146" y="544285"/>
                </a:lnTo>
                <a:lnTo>
                  <a:pt x="652190" y="545193"/>
                </a:lnTo>
                <a:lnTo>
                  <a:pt x="653780" y="546553"/>
                </a:lnTo>
                <a:lnTo>
                  <a:pt x="655369" y="547914"/>
                </a:lnTo>
                <a:lnTo>
                  <a:pt x="656959" y="549728"/>
                </a:lnTo>
                <a:lnTo>
                  <a:pt x="658094" y="551089"/>
                </a:lnTo>
                <a:lnTo>
                  <a:pt x="659230" y="552903"/>
                </a:lnTo>
                <a:lnTo>
                  <a:pt x="660138" y="554944"/>
                </a:lnTo>
                <a:lnTo>
                  <a:pt x="661046" y="556986"/>
                </a:lnTo>
                <a:lnTo>
                  <a:pt x="661500" y="559027"/>
                </a:lnTo>
                <a:lnTo>
                  <a:pt x="661728" y="561294"/>
                </a:lnTo>
                <a:lnTo>
                  <a:pt x="661955" y="563789"/>
                </a:lnTo>
                <a:lnTo>
                  <a:pt x="661728" y="566737"/>
                </a:lnTo>
                <a:lnTo>
                  <a:pt x="661046" y="570139"/>
                </a:lnTo>
                <a:lnTo>
                  <a:pt x="659911" y="572861"/>
                </a:lnTo>
                <a:lnTo>
                  <a:pt x="658094" y="575809"/>
                </a:lnTo>
                <a:lnTo>
                  <a:pt x="656277" y="578303"/>
                </a:lnTo>
                <a:lnTo>
                  <a:pt x="654007" y="580571"/>
                </a:lnTo>
                <a:lnTo>
                  <a:pt x="651509" y="582386"/>
                </a:lnTo>
                <a:lnTo>
                  <a:pt x="648784" y="583973"/>
                </a:lnTo>
                <a:lnTo>
                  <a:pt x="652871" y="584427"/>
                </a:lnTo>
                <a:lnTo>
                  <a:pt x="656505" y="585561"/>
                </a:lnTo>
                <a:lnTo>
                  <a:pt x="660365" y="586695"/>
                </a:lnTo>
                <a:lnTo>
                  <a:pt x="663998" y="588282"/>
                </a:lnTo>
                <a:lnTo>
                  <a:pt x="667405" y="590323"/>
                </a:lnTo>
                <a:lnTo>
                  <a:pt x="670357" y="592591"/>
                </a:lnTo>
                <a:lnTo>
                  <a:pt x="673536" y="594859"/>
                </a:lnTo>
                <a:lnTo>
                  <a:pt x="676034" y="597807"/>
                </a:lnTo>
                <a:lnTo>
                  <a:pt x="678759" y="600755"/>
                </a:lnTo>
                <a:lnTo>
                  <a:pt x="681030" y="603930"/>
                </a:lnTo>
                <a:lnTo>
                  <a:pt x="682847" y="607559"/>
                </a:lnTo>
                <a:lnTo>
                  <a:pt x="684209" y="610961"/>
                </a:lnTo>
                <a:lnTo>
                  <a:pt x="685572" y="614589"/>
                </a:lnTo>
                <a:lnTo>
                  <a:pt x="686480" y="618445"/>
                </a:lnTo>
                <a:lnTo>
                  <a:pt x="687161" y="622527"/>
                </a:lnTo>
                <a:lnTo>
                  <a:pt x="687388" y="626609"/>
                </a:lnTo>
                <a:lnTo>
                  <a:pt x="687161" y="630918"/>
                </a:lnTo>
                <a:lnTo>
                  <a:pt x="686480" y="635454"/>
                </a:lnTo>
                <a:lnTo>
                  <a:pt x="685572" y="639536"/>
                </a:lnTo>
                <a:lnTo>
                  <a:pt x="683982" y="643618"/>
                </a:lnTo>
                <a:lnTo>
                  <a:pt x="682165" y="647473"/>
                </a:lnTo>
                <a:lnTo>
                  <a:pt x="679894" y="650875"/>
                </a:lnTo>
                <a:lnTo>
                  <a:pt x="677624" y="654277"/>
                </a:lnTo>
                <a:lnTo>
                  <a:pt x="674899" y="657452"/>
                </a:lnTo>
                <a:lnTo>
                  <a:pt x="671719" y="659947"/>
                </a:lnTo>
                <a:lnTo>
                  <a:pt x="668313" y="662441"/>
                </a:lnTo>
                <a:lnTo>
                  <a:pt x="664907" y="664709"/>
                </a:lnTo>
                <a:lnTo>
                  <a:pt x="661046" y="666523"/>
                </a:lnTo>
                <a:lnTo>
                  <a:pt x="657186" y="667884"/>
                </a:lnTo>
                <a:lnTo>
                  <a:pt x="652871" y="668791"/>
                </a:lnTo>
                <a:lnTo>
                  <a:pt x="648784" y="669698"/>
                </a:lnTo>
                <a:lnTo>
                  <a:pt x="644015" y="669925"/>
                </a:lnTo>
                <a:lnTo>
                  <a:pt x="42919" y="669925"/>
                </a:lnTo>
                <a:lnTo>
                  <a:pt x="38605" y="669698"/>
                </a:lnTo>
                <a:lnTo>
                  <a:pt x="34517" y="668791"/>
                </a:lnTo>
                <a:lnTo>
                  <a:pt x="30203" y="667884"/>
                </a:lnTo>
                <a:lnTo>
                  <a:pt x="26342" y="666523"/>
                </a:lnTo>
                <a:lnTo>
                  <a:pt x="22482" y="664709"/>
                </a:lnTo>
                <a:lnTo>
                  <a:pt x="18848" y="662441"/>
                </a:lnTo>
                <a:lnTo>
                  <a:pt x="15669" y="659947"/>
                </a:lnTo>
                <a:lnTo>
                  <a:pt x="12490" y="657452"/>
                </a:lnTo>
                <a:lnTo>
                  <a:pt x="9765" y="654277"/>
                </a:lnTo>
                <a:lnTo>
                  <a:pt x="7494" y="650875"/>
                </a:lnTo>
                <a:lnTo>
                  <a:pt x="4996" y="647473"/>
                </a:lnTo>
                <a:lnTo>
                  <a:pt x="3407" y="643618"/>
                </a:lnTo>
                <a:lnTo>
                  <a:pt x="1817" y="639536"/>
                </a:lnTo>
                <a:lnTo>
                  <a:pt x="682" y="635454"/>
                </a:lnTo>
                <a:lnTo>
                  <a:pt x="227" y="630918"/>
                </a:lnTo>
                <a:lnTo>
                  <a:pt x="0" y="626609"/>
                </a:lnTo>
                <a:lnTo>
                  <a:pt x="227" y="622527"/>
                </a:lnTo>
                <a:lnTo>
                  <a:pt x="682" y="618445"/>
                </a:lnTo>
                <a:lnTo>
                  <a:pt x="1817" y="614589"/>
                </a:lnTo>
                <a:lnTo>
                  <a:pt x="2725" y="610961"/>
                </a:lnTo>
                <a:lnTo>
                  <a:pt x="4542" y="607559"/>
                </a:lnTo>
                <a:lnTo>
                  <a:pt x="6359" y="603930"/>
                </a:lnTo>
                <a:lnTo>
                  <a:pt x="8630" y="600755"/>
                </a:lnTo>
                <a:lnTo>
                  <a:pt x="10900" y="597807"/>
                </a:lnTo>
                <a:lnTo>
                  <a:pt x="13852" y="594859"/>
                </a:lnTo>
                <a:lnTo>
                  <a:pt x="16805" y="592591"/>
                </a:lnTo>
                <a:lnTo>
                  <a:pt x="19984" y="590323"/>
                </a:lnTo>
                <a:lnTo>
                  <a:pt x="23390" y="588282"/>
                </a:lnTo>
                <a:lnTo>
                  <a:pt x="26796" y="586695"/>
                </a:lnTo>
                <a:lnTo>
                  <a:pt x="30657" y="585561"/>
                </a:lnTo>
                <a:lnTo>
                  <a:pt x="34517" y="584427"/>
                </a:lnTo>
                <a:lnTo>
                  <a:pt x="38378" y="583973"/>
                </a:lnTo>
                <a:lnTo>
                  <a:pt x="35880" y="582386"/>
                </a:lnTo>
                <a:lnTo>
                  <a:pt x="33382" y="580571"/>
                </a:lnTo>
                <a:lnTo>
                  <a:pt x="30884" y="578303"/>
                </a:lnTo>
                <a:lnTo>
                  <a:pt x="29067" y="575809"/>
                </a:lnTo>
                <a:lnTo>
                  <a:pt x="27478" y="572861"/>
                </a:lnTo>
                <a:lnTo>
                  <a:pt x="26342" y="570139"/>
                </a:lnTo>
                <a:lnTo>
                  <a:pt x="25661" y="566737"/>
                </a:lnTo>
                <a:lnTo>
                  <a:pt x="25434" y="563789"/>
                </a:lnTo>
                <a:lnTo>
                  <a:pt x="25661" y="561294"/>
                </a:lnTo>
                <a:lnTo>
                  <a:pt x="25888" y="559027"/>
                </a:lnTo>
                <a:lnTo>
                  <a:pt x="26342" y="556986"/>
                </a:lnTo>
                <a:lnTo>
                  <a:pt x="27023" y="554944"/>
                </a:lnTo>
                <a:lnTo>
                  <a:pt x="28159" y="552903"/>
                </a:lnTo>
                <a:lnTo>
                  <a:pt x="29067" y="551089"/>
                </a:lnTo>
                <a:lnTo>
                  <a:pt x="30430" y="549728"/>
                </a:lnTo>
                <a:lnTo>
                  <a:pt x="32019" y="547914"/>
                </a:lnTo>
                <a:lnTo>
                  <a:pt x="33609" y="546553"/>
                </a:lnTo>
                <a:lnTo>
                  <a:pt x="35426" y="545193"/>
                </a:lnTo>
                <a:lnTo>
                  <a:pt x="37015" y="544285"/>
                </a:lnTo>
                <a:lnTo>
                  <a:pt x="38832" y="543152"/>
                </a:lnTo>
                <a:lnTo>
                  <a:pt x="40876" y="542471"/>
                </a:lnTo>
                <a:lnTo>
                  <a:pt x="42919" y="542018"/>
                </a:lnTo>
                <a:lnTo>
                  <a:pt x="45417" y="541791"/>
                </a:lnTo>
                <a:lnTo>
                  <a:pt x="47688" y="541337"/>
                </a:lnTo>
                <a:close/>
                <a:moveTo>
                  <a:pt x="212737" y="408751"/>
                </a:moveTo>
                <a:lnTo>
                  <a:pt x="211149" y="408977"/>
                </a:lnTo>
                <a:lnTo>
                  <a:pt x="209334" y="409431"/>
                </a:lnTo>
                <a:lnTo>
                  <a:pt x="207746" y="410337"/>
                </a:lnTo>
                <a:lnTo>
                  <a:pt x="205932" y="411017"/>
                </a:lnTo>
                <a:lnTo>
                  <a:pt x="204344" y="411923"/>
                </a:lnTo>
                <a:lnTo>
                  <a:pt x="203210" y="412829"/>
                </a:lnTo>
                <a:lnTo>
                  <a:pt x="201849" y="414189"/>
                </a:lnTo>
                <a:lnTo>
                  <a:pt x="200488" y="415322"/>
                </a:lnTo>
                <a:lnTo>
                  <a:pt x="199580" y="416681"/>
                </a:lnTo>
                <a:lnTo>
                  <a:pt x="198673" y="418267"/>
                </a:lnTo>
                <a:lnTo>
                  <a:pt x="197993" y="419853"/>
                </a:lnTo>
                <a:lnTo>
                  <a:pt x="197312" y="421439"/>
                </a:lnTo>
                <a:lnTo>
                  <a:pt x="196858" y="423252"/>
                </a:lnTo>
                <a:lnTo>
                  <a:pt x="196405" y="425065"/>
                </a:lnTo>
                <a:lnTo>
                  <a:pt x="196405" y="426877"/>
                </a:lnTo>
                <a:lnTo>
                  <a:pt x="196405" y="428690"/>
                </a:lnTo>
                <a:lnTo>
                  <a:pt x="196858" y="430729"/>
                </a:lnTo>
                <a:lnTo>
                  <a:pt x="197312" y="432315"/>
                </a:lnTo>
                <a:lnTo>
                  <a:pt x="197993" y="434128"/>
                </a:lnTo>
                <a:lnTo>
                  <a:pt x="198673" y="435714"/>
                </a:lnTo>
                <a:lnTo>
                  <a:pt x="199580" y="437073"/>
                </a:lnTo>
                <a:lnTo>
                  <a:pt x="200488" y="438659"/>
                </a:lnTo>
                <a:lnTo>
                  <a:pt x="201849" y="440019"/>
                </a:lnTo>
                <a:lnTo>
                  <a:pt x="203210" y="440925"/>
                </a:lnTo>
                <a:lnTo>
                  <a:pt x="204344" y="442058"/>
                </a:lnTo>
                <a:lnTo>
                  <a:pt x="205932" y="442964"/>
                </a:lnTo>
                <a:lnTo>
                  <a:pt x="207746" y="443871"/>
                </a:lnTo>
                <a:lnTo>
                  <a:pt x="209334" y="444324"/>
                </a:lnTo>
                <a:lnTo>
                  <a:pt x="211149" y="444777"/>
                </a:lnTo>
                <a:lnTo>
                  <a:pt x="212737" y="445004"/>
                </a:lnTo>
                <a:lnTo>
                  <a:pt x="214552" y="445230"/>
                </a:lnTo>
                <a:lnTo>
                  <a:pt x="471555" y="445230"/>
                </a:lnTo>
                <a:lnTo>
                  <a:pt x="473596" y="445004"/>
                </a:lnTo>
                <a:lnTo>
                  <a:pt x="475411" y="444777"/>
                </a:lnTo>
                <a:lnTo>
                  <a:pt x="477226" y="444324"/>
                </a:lnTo>
                <a:lnTo>
                  <a:pt x="478814" y="443871"/>
                </a:lnTo>
                <a:lnTo>
                  <a:pt x="480175" y="442964"/>
                </a:lnTo>
                <a:lnTo>
                  <a:pt x="481762" y="442058"/>
                </a:lnTo>
                <a:lnTo>
                  <a:pt x="483350" y="440925"/>
                </a:lnTo>
                <a:lnTo>
                  <a:pt x="484711" y="440019"/>
                </a:lnTo>
                <a:lnTo>
                  <a:pt x="485845" y="438659"/>
                </a:lnTo>
                <a:lnTo>
                  <a:pt x="486980" y="437073"/>
                </a:lnTo>
                <a:lnTo>
                  <a:pt x="487660" y="435714"/>
                </a:lnTo>
                <a:lnTo>
                  <a:pt x="488567" y="434128"/>
                </a:lnTo>
                <a:lnTo>
                  <a:pt x="489248" y="432315"/>
                </a:lnTo>
                <a:lnTo>
                  <a:pt x="489475" y="430729"/>
                </a:lnTo>
                <a:lnTo>
                  <a:pt x="489702" y="428690"/>
                </a:lnTo>
                <a:lnTo>
                  <a:pt x="489928" y="426877"/>
                </a:lnTo>
                <a:lnTo>
                  <a:pt x="489702" y="425065"/>
                </a:lnTo>
                <a:lnTo>
                  <a:pt x="489475" y="423252"/>
                </a:lnTo>
                <a:lnTo>
                  <a:pt x="489248" y="421439"/>
                </a:lnTo>
                <a:lnTo>
                  <a:pt x="488567" y="419853"/>
                </a:lnTo>
                <a:lnTo>
                  <a:pt x="487660" y="418267"/>
                </a:lnTo>
                <a:lnTo>
                  <a:pt x="486980" y="416681"/>
                </a:lnTo>
                <a:lnTo>
                  <a:pt x="485845" y="415322"/>
                </a:lnTo>
                <a:lnTo>
                  <a:pt x="484711" y="414189"/>
                </a:lnTo>
                <a:lnTo>
                  <a:pt x="483350" y="412829"/>
                </a:lnTo>
                <a:lnTo>
                  <a:pt x="481762" y="411923"/>
                </a:lnTo>
                <a:lnTo>
                  <a:pt x="480175" y="411017"/>
                </a:lnTo>
                <a:lnTo>
                  <a:pt x="478814" y="410337"/>
                </a:lnTo>
                <a:lnTo>
                  <a:pt x="477226" y="409431"/>
                </a:lnTo>
                <a:lnTo>
                  <a:pt x="475411" y="408977"/>
                </a:lnTo>
                <a:lnTo>
                  <a:pt x="473596" y="408751"/>
                </a:lnTo>
                <a:lnTo>
                  <a:pt x="471555" y="408751"/>
                </a:lnTo>
                <a:lnTo>
                  <a:pt x="214552" y="408751"/>
                </a:lnTo>
                <a:lnTo>
                  <a:pt x="212737" y="408751"/>
                </a:lnTo>
                <a:close/>
                <a:moveTo>
                  <a:pt x="212737" y="10422"/>
                </a:moveTo>
                <a:lnTo>
                  <a:pt x="211149" y="10649"/>
                </a:lnTo>
                <a:lnTo>
                  <a:pt x="209334" y="11102"/>
                </a:lnTo>
                <a:lnTo>
                  <a:pt x="207746" y="11782"/>
                </a:lnTo>
                <a:lnTo>
                  <a:pt x="205932" y="12462"/>
                </a:lnTo>
                <a:lnTo>
                  <a:pt x="204344" y="13368"/>
                </a:lnTo>
                <a:lnTo>
                  <a:pt x="203210" y="14501"/>
                </a:lnTo>
                <a:lnTo>
                  <a:pt x="201849" y="15860"/>
                </a:lnTo>
                <a:lnTo>
                  <a:pt x="200488" y="16993"/>
                </a:lnTo>
                <a:lnTo>
                  <a:pt x="199580" y="18353"/>
                </a:lnTo>
                <a:lnTo>
                  <a:pt x="198673" y="19939"/>
                </a:lnTo>
                <a:lnTo>
                  <a:pt x="197993" y="21298"/>
                </a:lnTo>
                <a:lnTo>
                  <a:pt x="197312" y="23111"/>
                </a:lnTo>
                <a:lnTo>
                  <a:pt x="196858" y="24924"/>
                </a:lnTo>
                <a:lnTo>
                  <a:pt x="196405" y="26736"/>
                </a:lnTo>
                <a:lnTo>
                  <a:pt x="196405" y="28549"/>
                </a:lnTo>
                <a:lnTo>
                  <a:pt x="196405" y="30588"/>
                </a:lnTo>
                <a:lnTo>
                  <a:pt x="196858" y="32401"/>
                </a:lnTo>
                <a:lnTo>
                  <a:pt x="197312" y="34213"/>
                </a:lnTo>
                <a:lnTo>
                  <a:pt x="197993" y="35799"/>
                </a:lnTo>
                <a:lnTo>
                  <a:pt x="198673" y="37159"/>
                </a:lnTo>
                <a:lnTo>
                  <a:pt x="199580" y="38745"/>
                </a:lnTo>
                <a:lnTo>
                  <a:pt x="200488" y="40331"/>
                </a:lnTo>
                <a:lnTo>
                  <a:pt x="201849" y="41691"/>
                </a:lnTo>
                <a:lnTo>
                  <a:pt x="203210" y="42597"/>
                </a:lnTo>
                <a:lnTo>
                  <a:pt x="204344" y="43730"/>
                </a:lnTo>
                <a:lnTo>
                  <a:pt x="205932" y="44636"/>
                </a:lnTo>
                <a:lnTo>
                  <a:pt x="207746" y="45542"/>
                </a:lnTo>
                <a:lnTo>
                  <a:pt x="209334" y="45996"/>
                </a:lnTo>
                <a:lnTo>
                  <a:pt x="211149" y="46449"/>
                </a:lnTo>
                <a:lnTo>
                  <a:pt x="212737" y="46675"/>
                </a:lnTo>
                <a:lnTo>
                  <a:pt x="214552" y="46902"/>
                </a:lnTo>
                <a:lnTo>
                  <a:pt x="471555" y="46902"/>
                </a:lnTo>
                <a:lnTo>
                  <a:pt x="473596" y="46675"/>
                </a:lnTo>
                <a:lnTo>
                  <a:pt x="475411" y="46449"/>
                </a:lnTo>
                <a:lnTo>
                  <a:pt x="477226" y="45996"/>
                </a:lnTo>
                <a:lnTo>
                  <a:pt x="478814" y="45542"/>
                </a:lnTo>
                <a:lnTo>
                  <a:pt x="480175" y="44636"/>
                </a:lnTo>
                <a:lnTo>
                  <a:pt x="481762" y="43730"/>
                </a:lnTo>
                <a:lnTo>
                  <a:pt x="483350" y="42597"/>
                </a:lnTo>
                <a:lnTo>
                  <a:pt x="484711" y="41691"/>
                </a:lnTo>
                <a:lnTo>
                  <a:pt x="485845" y="40331"/>
                </a:lnTo>
                <a:lnTo>
                  <a:pt x="486980" y="38745"/>
                </a:lnTo>
                <a:lnTo>
                  <a:pt x="487660" y="37159"/>
                </a:lnTo>
                <a:lnTo>
                  <a:pt x="488567" y="35799"/>
                </a:lnTo>
                <a:lnTo>
                  <a:pt x="489248" y="34213"/>
                </a:lnTo>
                <a:lnTo>
                  <a:pt x="489475" y="32401"/>
                </a:lnTo>
                <a:lnTo>
                  <a:pt x="489702" y="30588"/>
                </a:lnTo>
                <a:lnTo>
                  <a:pt x="489928" y="28549"/>
                </a:lnTo>
                <a:lnTo>
                  <a:pt x="489702" y="26736"/>
                </a:lnTo>
                <a:lnTo>
                  <a:pt x="489475" y="24924"/>
                </a:lnTo>
                <a:lnTo>
                  <a:pt x="489248" y="23111"/>
                </a:lnTo>
                <a:lnTo>
                  <a:pt x="488567" y="21298"/>
                </a:lnTo>
                <a:lnTo>
                  <a:pt x="487660" y="19939"/>
                </a:lnTo>
                <a:lnTo>
                  <a:pt x="486980" y="18353"/>
                </a:lnTo>
                <a:lnTo>
                  <a:pt x="485845" y="16993"/>
                </a:lnTo>
                <a:lnTo>
                  <a:pt x="484711" y="15860"/>
                </a:lnTo>
                <a:lnTo>
                  <a:pt x="483350" y="14501"/>
                </a:lnTo>
                <a:lnTo>
                  <a:pt x="481762" y="13368"/>
                </a:lnTo>
                <a:lnTo>
                  <a:pt x="480175" y="12462"/>
                </a:lnTo>
                <a:lnTo>
                  <a:pt x="478814" y="11782"/>
                </a:lnTo>
                <a:lnTo>
                  <a:pt x="477226" y="11102"/>
                </a:lnTo>
                <a:lnTo>
                  <a:pt x="475411" y="10649"/>
                </a:lnTo>
                <a:lnTo>
                  <a:pt x="473596" y="10422"/>
                </a:lnTo>
                <a:lnTo>
                  <a:pt x="471555" y="10422"/>
                </a:lnTo>
                <a:lnTo>
                  <a:pt x="214552" y="10422"/>
                </a:lnTo>
                <a:lnTo>
                  <a:pt x="212737" y="10422"/>
                </a:lnTo>
                <a:close/>
                <a:moveTo>
                  <a:pt x="209788" y="0"/>
                </a:moveTo>
                <a:lnTo>
                  <a:pt x="477679" y="0"/>
                </a:lnTo>
                <a:lnTo>
                  <a:pt x="483123" y="226"/>
                </a:lnTo>
                <a:lnTo>
                  <a:pt x="487887" y="906"/>
                </a:lnTo>
                <a:lnTo>
                  <a:pt x="492877" y="2266"/>
                </a:lnTo>
                <a:lnTo>
                  <a:pt x="497641" y="3852"/>
                </a:lnTo>
                <a:lnTo>
                  <a:pt x="501951" y="6117"/>
                </a:lnTo>
                <a:lnTo>
                  <a:pt x="506261" y="8610"/>
                </a:lnTo>
                <a:lnTo>
                  <a:pt x="510117" y="11329"/>
                </a:lnTo>
                <a:lnTo>
                  <a:pt x="513746" y="14727"/>
                </a:lnTo>
                <a:lnTo>
                  <a:pt x="517149" y="18353"/>
                </a:lnTo>
                <a:lnTo>
                  <a:pt x="520097" y="22205"/>
                </a:lnTo>
                <a:lnTo>
                  <a:pt x="522593" y="26510"/>
                </a:lnTo>
                <a:lnTo>
                  <a:pt x="524861" y="30815"/>
                </a:lnTo>
                <a:lnTo>
                  <a:pt x="526676" y="35573"/>
                </a:lnTo>
                <a:lnTo>
                  <a:pt x="527583" y="40558"/>
                </a:lnTo>
                <a:lnTo>
                  <a:pt x="528717" y="45542"/>
                </a:lnTo>
                <a:lnTo>
                  <a:pt x="528944" y="50754"/>
                </a:lnTo>
                <a:lnTo>
                  <a:pt x="528717" y="55965"/>
                </a:lnTo>
                <a:lnTo>
                  <a:pt x="527583" y="60950"/>
                </a:lnTo>
                <a:lnTo>
                  <a:pt x="526676" y="65935"/>
                </a:lnTo>
                <a:lnTo>
                  <a:pt x="524861" y="70466"/>
                </a:lnTo>
                <a:lnTo>
                  <a:pt x="522593" y="74998"/>
                </a:lnTo>
                <a:lnTo>
                  <a:pt x="520097" y="79076"/>
                </a:lnTo>
                <a:lnTo>
                  <a:pt x="517149" y="82928"/>
                </a:lnTo>
                <a:lnTo>
                  <a:pt x="513746" y="86780"/>
                </a:lnTo>
                <a:lnTo>
                  <a:pt x="510117" y="89952"/>
                </a:lnTo>
                <a:lnTo>
                  <a:pt x="506261" y="92898"/>
                </a:lnTo>
                <a:lnTo>
                  <a:pt x="501951" y="95617"/>
                </a:lnTo>
                <a:lnTo>
                  <a:pt x="497641" y="97656"/>
                </a:lnTo>
                <a:lnTo>
                  <a:pt x="492877" y="99469"/>
                </a:lnTo>
                <a:lnTo>
                  <a:pt x="487887" y="100601"/>
                </a:lnTo>
                <a:lnTo>
                  <a:pt x="483123" y="101508"/>
                </a:lnTo>
                <a:lnTo>
                  <a:pt x="477679" y="101734"/>
                </a:lnTo>
                <a:lnTo>
                  <a:pt x="473370" y="101734"/>
                </a:lnTo>
                <a:lnTo>
                  <a:pt x="475184" y="105360"/>
                </a:lnTo>
                <a:lnTo>
                  <a:pt x="476999" y="109212"/>
                </a:lnTo>
                <a:lnTo>
                  <a:pt x="478587" y="113290"/>
                </a:lnTo>
                <a:lnTo>
                  <a:pt x="479721" y="117368"/>
                </a:lnTo>
                <a:lnTo>
                  <a:pt x="480855" y="121673"/>
                </a:lnTo>
                <a:lnTo>
                  <a:pt x="481536" y="125978"/>
                </a:lnTo>
                <a:lnTo>
                  <a:pt x="481989" y="130283"/>
                </a:lnTo>
                <a:lnTo>
                  <a:pt x="482216" y="134815"/>
                </a:lnTo>
                <a:lnTo>
                  <a:pt x="482216" y="180358"/>
                </a:lnTo>
                <a:lnTo>
                  <a:pt x="484258" y="180131"/>
                </a:lnTo>
                <a:lnTo>
                  <a:pt x="1150924" y="180131"/>
                </a:lnTo>
                <a:lnTo>
                  <a:pt x="1154553" y="180131"/>
                </a:lnTo>
                <a:lnTo>
                  <a:pt x="1157956" y="180358"/>
                </a:lnTo>
                <a:lnTo>
                  <a:pt x="1161358" y="181038"/>
                </a:lnTo>
                <a:lnTo>
                  <a:pt x="1164534" y="181491"/>
                </a:lnTo>
                <a:lnTo>
                  <a:pt x="1167936" y="182170"/>
                </a:lnTo>
                <a:lnTo>
                  <a:pt x="1170885" y="183303"/>
                </a:lnTo>
                <a:lnTo>
                  <a:pt x="1174061" y="184210"/>
                </a:lnTo>
                <a:lnTo>
                  <a:pt x="1177237" y="185343"/>
                </a:lnTo>
                <a:lnTo>
                  <a:pt x="1179959" y="186929"/>
                </a:lnTo>
                <a:lnTo>
                  <a:pt x="1182908" y="188062"/>
                </a:lnTo>
                <a:lnTo>
                  <a:pt x="1185630" y="189874"/>
                </a:lnTo>
                <a:lnTo>
                  <a:pt x="1188352" y="191460"/>
                </a:lnTo>
                <a:lnTo>
                  <a:pt x="1193569" y="195312"/>
                </a:lnTo>
                <a:lnTo>
                  <a:pt x="1198105" y="199617"/>
                </a:lnTo>
                <a:lnTo>
                  <a:pt x="1202415" y="204375"/>
                </a:lnTo>
                <a:lnTo>
                  <a:pt x="1206271" y="209587"/>
                </a:lnTo>
                <a:lnTo>
                  <a:pt x="1208086" y="212079"/>
                </a:lnTo>
                <a:lnTo>
                  <a:pt x="1209674" y="215025"/>
                </a:lnTo>
                <a:lnTo>
                  <a:pt x="1211262" y="217744"/>
                </a:lnTo>
                <a:lnTo>
                  <a:pt x="1212396" y="220916"/>
                </a:lnTo>
                <a:lnTo>
                  <a:pt x="1213757" y="223635"/>
                </a:lnTo>
                <a:lnTo>
                  <a:pt x="1214664" y="227033"/>
                </a:lnTo>
                <a:lnTo>
                  <a:pt x="1215572" y="229979"/>
                </a:lnTo>
                <a:lnTo>
                  <a:pt x="1216252" y="233151"/>
                </a:lnTo>
                <a:lnTo>
                  <a:pt x="1216706" y="236323"/>
                </a:lnTo>
                <a:lnTo>
                  <a:pt x="1217386" y="239722"/>
                </a:lnTo>
                <a:lnTo>
                  <a:pt x="1217613" y="243121"/>
                </a:lnTo>
                <a:lnTo>
                  <a:pt x="1217613" y="246746"/>
                </a:lnTo>
                <a:lnTo>
                  <a:pt x="1217613" y="253317"/>
                </a:lnTo>
                <a:lnTo>
                  <a:pt x="1217613" y="256715"/>
                </a:lnTo>
                <a:lnTo>
                  <a:pt x="1217386" y="259888"/>
                </a:lnTo>
                <a:lnTo>
                  <a:pt x="1216706" y="263286"/>
                </a:lnTo>
                <a:lnTo>
                  <a:pt x="1216252" y="266685"/>
                </a:lnTo>
                <a:lnTo>
                  <a:pt x="1215572" y="269857"/>
                </a:lnTo>
                <a:lnTo>
                  <a:pt x="1214664" y="273029"/>
                </a:lnTo>
                <a:lnTo>
                  <a:pt x="1213757" y="275975"/>
                </a:lnTo>
                <a:lnTo>
                  <a:pt x="1212396" y="279147"/>
                </a:lnTo>
                <a:lnTo>
                  <a:pt x="1211262" y="281866"/>
                </a:lnTo>
                <a:lnTo>
                  <a:pt x="1209674" y="285038"/>
                </a:lnTo>
                <a:lnTo>
                  <a:pt x="1208086" y="287530"/>
                </a:lnTo>
                <a:lnTo>
                  <a:pt x="1206271" y="290476"/>
                </a:lnTo>
                <a:lnTo>
                  <a:pt x="1204457" y="292968"/>
                </a:lnTo>
                <a:lnTo>
                  <a:pt x="1202415" y="295461"/>
                </a:lnTo>
                <a:lnTo>
                  <a:pt x="1198105" y="299992"/>
                </a:lnTo>
                <a:lnTo>
                  <a:pt x="1193569" y="304524"/>
                </a:lnTo>
                <a:lnTo>
                  <a:pt x="1190847" y="306563"/>
                </a:lnTo>
                <a:lnTo>
                  <a:pt x="1188352" y="308376"/>
                </a:lnTo>
                <a:lnTo>
                  <a:pt x="1185630" y="309962"/>
                </a:lnTo>
                <a:lnTo>
                  <a:pt x="1182908" y="311548"/>
                </a:lnTo>
                <a:lnTo>
                  <a:pt x="1179959" y="313134"/>
                </a:lnTo>
                <a:lnTo>
                  <a:pt x="1177237" y="314493"/>
                </a:lnTo>
                <a:lnTo>
                  <a:pt x="1174061" y="315626"/>
                </a:lnTo>
                <a:lnTo>
                  <a:pt x="1170885" y="316759"/>
                </a:lnTo>
                <a:lnTo>
                  <a:pt x="1167936" y="317439"/>
                </a:lnTo>
                <a:lnTo>
                  <a:pt x="1164534" y="318345"/>
                </a:lnTo>
                <a:lnTo>
                  <a:pt x="1161358" y="318798"/>
                </a:lnTo>
                <a:lnTo>
                  <a:pt x="1157956" y="319252"/>
                </a:lnTo>
                <a:lnTo>
                  <a:pt x="1154553" y="319478"/>
                </a:lnTo>
                <a:lnTo>
                  <a:pt x="1150924" y="319478"/>
                </a:lnTo>
                <a:lnTo>
                  <a:pt x="484258" y="319478"/>
                </a:lnTo>
                <a:lnTo>
                  <a:pt x="482216" y="319478"/>
                </a:lnTo>
                <a:lnTo>
                  <a:pt x="482216" y="365021"/>
                </a:lnTo>
                <a:lnTo>
                  <a:pt x="481989" y="369326"/>
                </a:lnTo>
                <a:lnTo>
                  <a:pt x="481536" y="374084"/>
                </a:lnTo>
                <a:lnTo>
                  <a:pt x="480855" y="378389"/>
                </a:lnTo>
                <a:lnTo>
                  <a:pt x="479721" y="382468"/>
                </a:lnTo>
                <a:lnTo>
                  <a:pt x="478587" y="386546"/>
                </a:lnTo>
                <a:lnTo>
                  <a:pt x="476999" y="390624"/>
                </a:lnTo>
                <a:lnTo>
                  <a:pt x="475184" y="394476"/>
                </a:lnTo>
                <a:lnTo>
                  <a:pt x="473370" y="398102"/>
                </a:lnTo>
                <a:lnTo>
                  <a:pt x="477679" y="398102"/>
                </a:lnTo>
                <a:lnTo>
                  <a:pt x="483123" y="398328"/>
                </a:lnTo>
                <a:lnTo>
                  <a:pt x="487887" y="399234"/>
                </a:lnTo>
                <a:lnTo>
                  <a:pt x="492877" y="400367"/>
                </a:lnTo>
                <a:lnTo>
                  <a:pt x="497641" y="402180"/>
                </a:lnTo>
                <a:lnTo>
                  <a:pt x="501951" y="404446"/>
                </a:lnTo>
                <a:lnTo>
                  <a:pt x="506261" y="406938"/>
                </a:lnTo>
                <a:lnTo>
                  <a:pt x="510117" y="409884"/>
                </a:lnTo>
                <a:lnTo>
                  <a:pt x="513746" y="413056"/>
                </a:lnTo>
                <a:lnTo>
                  <a:pt x="517149" y="416681"/>
                </a:lnTo>
                <a:lnTo>
                  <a:pt x="520097" y="420533"/>
                </a:lnTo>
                <a:lnTo>
                  <a:pt x="522593" y="424838"/>
                </a:lnTo>
                <a:lnTo>
                  <a:pt x="524861" y="429143"/>
                </a:lnTo>
                <a:lnTo>
                  <a:pt x="526676" y="434128"/>
                </a:lnTo>
                <a:lnTo>
                  <a:pt x="527583" y="438886"/>
                </a:lnTo>
                <a:lnTo>
                  <a:pt x="528717" y="443871"/>
                </a:lnTo>
                <a:lnTo>
                  <a:pt x="528944" y="449082"/>
                </a:lnTo>
                <a:lnTo>
                  <a:pt x="528717" y="454294"/>
                </a:lnTo>
                <a:lnTo>
                  <a:pt x="527583" y="459278"/>
                </a:lnTo>
                <a:lnTo>
                  <a:pt x="526676" y="464263"/>
                </a:lnTo>
                <a:lnTo>
                  <a:pt x="524861" y="468795"/>
                </a:lnTo>
                <a:lnTo>
                  <a:pt x="522593" y="473553"/>
                </a:lnTo>
                <a:lnTo>
                  <a:pt x="520097" y="477631"/>
                </a:lnTo>
                <a:lnTo>
                  <a:pt x="517149" y="481483"/>
                </a:lnTo>
                <a:lnTo>
                  <a:pt x="513746" y="485108"/>
                </a:lnTo>
                <a:lnTo>
                  <a:pt x="510117" y="488281"/>
                </a:lnTo>
                <a:lnTo>
                  <a:pt x="506261" y="491453"/>
                </a:lnTo>
                <a:lnTo>
                  <a:pt x="501951" y="493945"/>
                </a:lnTo>
                <a:lnTo>
                  <a:pt x="497641" y="495984"/>
                </a:lnTo>
                <a:lnTo>
                  <a:pt x="492877" y="497797"/>
                </a:lnTo>
                <a:lnTo>
                  <a:pt x="487887" y="498930"/>
                </a:lnTo>
                <a:lnTo>
                  <a:pt x="483123" y="499836"/>
                </a:lnTo>
                <a:lnTo>
                  <a:pt x="477679" y="500063"/>
                </a:lnTo>
                <a:lnTo>
                  <a:pt x="209788" y="500063"/>
                </a:lnTo>
                <a:lnTo>
                  <a:pt x="204571" y="499836"/>
                </a:lnTo>
                <a:lnTo>
                  <a:pt x="199580" y="498930"/>
                </a:lnTo>
                <a:lnTo>
                  <a:pt x="194590" y="497797"/>
                </a:lnTo>
                <a:lnTo>
                  <a:pt x="189827" y="495984"/>
                </a:lnTo>
                <a:lnTo>
                  <a:pt x="185517" y="493945"/>
                </a:lnTo>
                <a:lnTo>
                  <a:pt x="181434" y="491453"/>
                </a:lnTo>
                <a:lnTo>
                  <a:pt x="177351" y="488281"/>
                </a:lnTo>
                <a:lnTo>
                  <a:pt x="173721" y="485108"/>
                </a:lnTo>
                <a:lnTo>
                  <a:pt x="170319" y="481483"/>
                </a:lnTo>
                <a:lnTo>
                  <a:pt x="167597" y="477631"/>
                </a:lnTo>
                <a:lnTo>
                  <a:pt x="164875" y="473553"/>
                </a:lnTo>
                <a:lnTo>
                  <a:pt x="162606" y="468795"/>
                </a:lnTo>
                <a:lnTo>
                  <a:pt x="161245" y="464263"/>
                </a:lnTo>
                <a:lnTo>
                  <a:pt x="159884" y="459278"/>
                </a:lnTo>
                <a:lnTo>
                  <a:pt x="159204" y="454294"/>
                </a:lnTo>
                <a:lnTo>
                  <a:pt x="158750" y="449082"/>
                </a:lnTo>
                <a:lnTo>
                  <a:pt x="159204" y="443871"/>
                </a:lnTo>
                <a:lnTo>
                  <a:pt x="159884" y="438886"/>
                </a:lnTo>
                <a:lnTo>
                  <a:pt x="161245" y="434128"/>
                </a:lnTo>
                <a:lnTo>
                  <a:pt x="162606" y="429143"/>
                </a:lnTo>
                <a:lnTo>
                  <a:pt x="164875" y="424838"/>
                </a:lnTo>
                <a:lnTo>
                  <a:pt x="167597" y="420533"/>
                </a:lnTo>
                <a:lnTo>
                  <a:pt x="170319" y="416681"/>
                </a:lnTo>
                <a:lnTo>
                  <a:pt x="173721" y="413056"/>
                </a:lnTo>
                <a:lnTo>
                  <a:pt x="177351" y="409884"/>
                </a:lnTo>
                <a:lnTo>
                  <a:pt x="181434" y="406938"/>
                </a:lnTo>
                <a:lnTo>
                  <a:pt x="185517" y="404446"/>
                </a:lnTo>
                <a:lnTo>
                  <a:pt x="189827" y="402180"/>
                </a:lnTo>
                <a:lnTo>
                  <a:pt x="194590" y="400367"/>
                </a:lnTo>
                <a:lnTo>
                  <a:pt x="199580" y="399234"/>
                </a:lnTo>
                <a:lnTo>
                  <a:pt x="204571" y="398328"/>
                </a:lnTo>
                <a:lnTo>
                  <a:pt x="209788" y="398102"/>
                </a:lnTo>
                <a:lnTo>
                  <a:pt x="214325" y="398102"/>
                </a:lnTo>
                <a:lnTo>
                  <a:pt x="212283" y="394476"/>
                </a:lnTo>
                <a:lnTo>
                  <a:pt x="210468" y="390624"/>
                </a:lnTo>
                <a:lnTo>
                  <a:pt x="209107" y="386546"/>
                </a:lnTo>
                <a:lnTo>
                  <a:pt x="207746" y="382468"/>
                </a:lnTo>
                <a:lnTo>
                  <a:pt x="206612" y="378389"/>
                </a:lnTo>
                <a:lnTo>
                  <a:pt x="205932" y="374084"/>
                </a:lnTo>
                <a:lnTo>
                  <a:pt x="205478" y="369326"/>
                </a:lnTo>
                <a:lnTo>
                  <a:pt x="205478" y="365021"/>
                </a:lnTo>
                <a:lnTo>
                  <a:pt x="205478" y="134815"/>
                </a:lnTo>
                <a:lnTo>
                  <a:pt x="205478" y="130283"/>
                </a:lnTo>
                <a:lnTo>
                  <a:pt x="205932" y="125978"/>
                </a:lnTo>
                <a:lnTo>
                  <a:pt x="206612" y="121673"/>
                </a:lnTo>
                <a:lnTo>
                  <a:pt x="207746" y="117368"/>
                </a:lnTo>
                <a:lnTo>
                  <a:pt x="209107" y="113290"/>
                </a:lnTo>
                <a:lnTo>
                  <a:pt x="210468" y="109212"/>
                </a:lnTo>
                <a:lnTo>
                  <a:pt x="212283" y="105360"/>
                </a:lnTo>
                <a:lnTo>
                  <a:pt x="214325" y="101734"/>
                </a:lnTo>
                <a:lnTo>
                  <a:pt x="209788" y="101734"/>
                </a:lnTo>
                <a:lnTo>
                  <a:pt x="204571" y="101508"/>
                </a:lnTo>
                <a:lnTo>
                  <a:pt x="199580" y="100601"/>
                </a:lnTo>
                <a:lnTo>
                  <a:pt x="194590" y="99469"/>
                </a:lnTo>
                <a:lnTo>
                  <a:pt x="189827" y="97656"/>
                </a:lnTo>
                <a:lnTo>
                  <a:pt x="185517" y="95617"/>
                </a:lnTo>
                <a:lnTo>
                  <a:pt x="181434" y="92898"/>
                </a:lnTo>
                <a:lnTo>
                  <a:pt x="177351" y="89952"/>
                </a:lnTo>
                <a:lnTo>
                  <a:pt x="173721" y="86780"/>
                </a:lnTo>
                <a:lnTo>
                  <a:pt x="170319" y="82928"/>
                </a:lnTo>
                <a:lnTo>
                  <a:pt x="167597" y="79076"/>
                </a:lnTo>
                <a:lnTo>
                  <a:pt x="164875" y="74998"/>
                </a:lnTo>
                <a:lnTo>
                  <a:pt x="162606" y="70466"/>
                </a:lnTo>
                <a:lnTo>
                  <a:pt x="161245" y="65935"/>
                </a:lnTo>
                <a:lnTo>
                  <a:pt x="159884" y="60950"/>
                </a:lnTo>
                <a:lnTo>
                  <a:pt x="159204" y="55965"/>
                </a:lnTo>
                <a:lnTo>
                  <a:pt x="158750" y="50754"/>
                </a:lnTo>
                <a:lnTo>
                  <a:pt x="159204" y="45542"/>
                </a:lnTo>
                <a:lnTo>
                  <a:pt x="159884" y="40558"/>
                </a:lnTo>
                <a:lnTo>
                  <a:pt x="161245" y="35573"/>
                </a:lnTo>
                <a:lnTo>
                  <a:pt x="162606" y="30815"/>
                </a:lnTo>
                <a:lnTo>
                  <a:pt x="164875" y="26510"/>
                </a:lnTo>
                <a:lnTo>
                  <a:pt x="167597" y="22205"/>
                </a:lnTo>
                <a:lnTo>
                  <a:pt x="170319" y="18353"/>
                </a:lnTo>
                <a:lnTo>
                  <a:pt x="173721" y="14727"/>
                </a:lnTo>
                <a:lnTo>
                  <a:pt x="177351" y="11329"/>
                </a:lnTo>
                <a:lnTo>
                  <a:pt x="181434" y="8610"/>
                </a:lnTo>
                <a:lnTo>
                  <a:pt x="185517" y="6117"/>
                </a:lnTo>
                <a:lnTo>
                  <a:pt x="189827" y="3852"/>
                </a:lnTo>
                <a:lnTo>
                  <a:pt x="194590" y="2266"/>
                </a:lnTo>
                <a:lnTo>
                  <a:pt x="199580" y="906"/>
                </a:lnTo>
                <a:lnTo>
                  <a:pt x="204571" y="226"/>
                </a:lnTo>
                <a:lnTo>
                  <a:pt x="209788" y="0"/>
                </a:lnTo>
                <a:close/>
              </a:path>
            </a:pathLst>
          </a:custGeom>
          <a:solidFill>
            <a:srgbClr val="F9BA33"/>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705">
              <a:solidFill>
                <a:srgbClr val="FFFFFF"/>
              </a:solidFill>
            </a:endParaRPr>
          </a:p>
        </p:txBody>
      </p:sp>
      <p:sp>
        <p:nvSpPr>
          <p:cNvPr id="131" name="小人"/>
          <p:cNvSpPr>
            <a:spLocks noChangeAspect="1"/>
          </p:cNvSpPr>
          <p:nvPr/>
        </p:nvSpPr>
        <p:spPr bwMode="auto">
          <a:xfrm>
            <a:off x="9141363" y="4670475"/>
            <a:ext cx="307065" cy="245869"/>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F9BA33"/>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1705"/>
          </a:p>
        </p:txBody>
      </p:sp>
      <p:sp>
        <p:nvSpPr>
          <p:cNvPr id="132" name="美金"/>
          <p:cNvSpPr>
            <a:spLocks noChangeAspect="1"/>
          </p:cNvSpPr>
          <p:nvPr/>
        </p:nvSpPr>
        <p:spPr bwMode="auto">
          <a:xfrm>
            <a:off x="9141363" y="5236908"/>
            <a:ext cx="307065" cy="229960"/>
          </a:xfrm>
          <a:custGeom>
            <a:avLst/>
            <a:gdLst>
              <a:gd name="T0" fmla="*/ 599370 w 3938"/>
              <a:gd name="T1" fmla="*/ 1105571 h 3063"/>
              <a:gd name="T2" fmla="*/ 1399445 w 3938"/>
              <a:gd name="T3" fmla="*/ 438479 h 3063"/>
              <a:gd name="T4" fmla="*/ 1354184 w 3938"/>
              <a:gd name="T5" fmla="*/ 494718 h 3063"/>
              <a:gd name="T6" fmla="*/ 1240345 w 3938"/>
              <a:gd name="T7" fmla="*/ 469570 h 3063"/>
              <a:gd name="T8" fmla="*/ 1244002 w 3938"/>
              <a:gd name="T9" fmla="*/ 376296 h 3063"/>
              <a:gd name="T10" fmla="*/ 1330867 w 3938"/>
              <a:gd name="T11" fmla="*/ 413332 h 3063"/>
              <a:gd name="T12" fmla="*/ 1233487 w 3938"/>
              <a:gd name="T13" fmla="*/ 371267 h 3063"/>
              <a:gd name="T14" fmla="*/ 1069814 w 3938"/>
              <a:gd name="T15" fmla="*/ 321887 h 3063"/>
              <a:gd name="T16" fmla="*/ 1053813 w 3938"/>
              <a:gd name="T17" fmla="*/ 238214 h 3063"/>
              <a:gd name="T18" fmla="*/ 1136106 w 3938"/>
              <a:gd name="T19" fmla="*/ 216725 h 3063"/>
              <a:gd name="T20" fmla="*/ 1264118 w 3938"/>
              <a:gd name="T21" fmla="*/ 266105 h 3063"/>
              <a:gd name="T22" fmla="*/ 1153479 w 3938"/>
              <a:gd name="T23" fmla="*/ 263362 h 3063"/>
              <a:gd name="T24" fmla="*/ 1156680 w 3938"/>
              <a:gd name="T25" fmla="*/ 295368 h 3063"/>
              <a:gd name="T26" fmla="*/ 1322638 w 3938"/>
              <a:gd name="T27" fmla="*/ 319600 h 3063"/>
              <a:gd name="T28" fmla="*/ 1417275 w 3938"/>
              <a:gd name="T29" fmla="*/ 401444 h 3063"/>
              <a:gd name="T30" fmla="*/ 827506 w 3938"/>
              <a:gd name="T31" fmla="*/ 781855 h 3063"/>
              <a:gd name="T32" fmla="*/ 736983 w 3938"/>
              <a:gd name="T33" fmla="*/ 809746 h 3063"/>
              <a:gd name="T34" fmla="*/ 564624 w 3938"/>
              <a:gd name="T35" fmla="*/ 740705 h 3063"/>
              <a:gd name="T36" fmla="*/ 704523 w 3938"/>
              <a:gd name="T37" fmla="*/ 754879 h 3063"/>
              <a:gd name="T38" fmla="*/ 697208 w 3938"/>
              <a:gd name="T39" fmla="*/ 707785 h 3063"/>
              <a:gd name="T40" fmla="*/ 546794 w 3938"/>
              <a:gd name="T41" fmla="*/ 687210 h 3063"/>
              <a:gd name="T42" fmla="*/ 423354 w 3938"/>
              <a:gd name="T43" fmla="*/ 598965 h 3063"/>
              <a:gd name="T44" fmla="*/ 463586 w 3938"/>
              <a:gd name="T45" fmla="*/ 524895 h 3063"/>
              <a:gd name="T46" fmla="*/ 568282 w 3938"/>
              <a:gd name="T47" fmla="*/ 515750 h 3063"/>
              <a:gd name="T48" fmla="*/ 624516 w 3938"/>
              <a:gd name="T49" fmla="*/ 596222 h 3063"/>
              <a:gd name="T50" fmla="*/ 517534 w 3938"/>
              <a:gd name="T51" fmla="*/ 571532 h 3063"/>
              <a:gd name="T52" fmla="*/ 604399 w 3938"/>
              <a:gd name="T53" fmla="*/ 624570 h 3063"/>
              <a:gd name="T54" fmla="*/ 764414 w 3938"/>
              <a:gd name="T55" fmla="*/ 653832 h 3063"/>
              <a:gd name="T56" fmla="*/ 807847 w 3938"/>
              <a:gd name="T57" fmla="*/ 765395 h 3063"/>
              <a:gd name="T58" fmla="*/ 1076215 w 3938"/>
              <a:gd name="T59" fmla="*/ 839923 h 3063"/>
              <a:gd name="T60" fmla="*/ 1290178 w 3938"/>
              <a:gd name="T61" fmla="*/ 769967 h 3063"/>
              <a:gd name="T62" fmla="*/ 1288349 w 3938"/>
              <a:gd name="T63" fmla="*/ 716472 h 3063"/>
              <a:gd name="T64" fmla="*/ 1717189 w 3938"/>
              <a:gd name="T65" fmla="*/ 595307 h 3063"/>
              <a:gd name="T66" fmla="*/ 1717189 w 3938"/>
              <a:gd name="T67" fmla="*/ 548213 h 3063"/>
              <a:gd name="T68" fmla="*/ 681664 w 3938"/>
              <a:gd name="T69" fmla="*/ 1194272 h 3063"/>
              <a:gd name="T70" fmla="*/ 1717189 w 3938"/>
              <a:gd name="T71" fmla="*/ 620912 h 3063"/>
              <a:gd name="T72" fmla="*/ 1292921 w 3938"/>
              <a:gd name="T73" fmla="*/ 865985 h 3063"/>
              <a:gd name="T74" fmla="*/ 1076215 w 3938"/>
              <a:gd name="T75" fmla="*/ 1046131 h 3063"/>
              <a:gd name="T76" fmla="*/ 1076215 w 3938"/>
              <a:gd name="T77" fmla="*/ 991722 h 3063"/>
              <a:gd name="T78" fmla="*/ 599370 w 3938"/>
              <a:gd name="T79" fmla="*/ 1178270 h 3063"/>
              <a:gd name="T80" fmla="*/ 82751 w 3938"/>
              <a:gd name="T81" fmla="*/ 830321 h 3063"/>
              <a:gd name="T82" fmla="*/ 82751 w 3938"/>
              <a:gd name="T83" fmla="*/ 864156 h 3063"/>
              <a:gd name="T84" fmla="*/ 638688 w 3938"/>
              <a:gd name="T85" fmla="*/ 1400481 h 3063"/>
              <a:gd name="T86" fmla="*/ 0 w 3938"/>
              <a:gd name="T87" fmla="*/ 583877 h 3063"/>
              <a:gd name="T88" fmla="*/ 695379 w 3938"/>
              <a:gd name="T89" fmla="*/ 203922 h 3063"/>
              <a:gd name="T90" fmla="*/ 1800397 w 3938"/>
              <a:gd name="T91" fmla="*/ 373096 h 3063"/>
              <a:gd name="T92" fmla="*/ 1297950 w 3938"/>
              <a:gd name="T93" fmla="*/ 1039273 h 3063"/>
              <a:gd name="T94" fmla="*/ 589769 w 3938"/>
              <a:gd name="T95" fmla="*/ 384526 h 3063"/>
              <a:gd name="T96" fmla="*/ 121154 w 3938"/>
              <a:gd name="T97" fmla="*/ 615882 h 3063"/>
              <a:gd name="T98" fmla="*/ 1677414 w 3938"/>
              <a:gd name="T99" fmla="*/ 394585 h 3063"/>
              <a:gd name="T100" fmla="*/ 1277377 w 3938"/>
              <a:gd name="T101" fmla="*/ 627313 h 30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938" h="3063">
                <a:moveTo>
                  <a:pt x="181" y="1510"/>
                </a:moveTo>
                <a:cubicBezTo>
                  <a:pt x="181" y="1597"/>
                  <a:pt x="181" y="1597"/>
                  <a:pt x="181" y="1597"/>
                </a:cubicBezTo>
                <a:cubicBezTo>
                  <a:pt x="1311" y="2418"/>
                  <a:pt x="1311" y="2418"/>
                  <a:pt x="1311" y="2418"/>
                </a:cubicBezTo>
                <a:cubicBezTo>
                  <a:pt x="1311" y="2333"/>
                  <a:pt x="1311" y="2333"/>
                  <a:pt x="1311" y="2333"/>
                </a:cubicBezTo>
                <a:cubicBezTo>
                  <a:pt x="181" y="1510"/>
                  <a:pt x="181" y="1510"/>
                  <a:pt x="181" y="1510"/>
                </a:cubicBezTo>
                <a:close/>
                <a:moveTo>
                  <a:pt x="3061" y="959"/>
                </a:moveTo>
                <a:cubicBezTo>
                  <a:pt x="3074" y="970"/>
                  <a:pt x="3087" y="981"/>
                  <a:pt x="3100" y="992"/>
                </a:cubicBezTo>
                <a:cubicBezTo>
                  <a:pt x="3077" y="1006"/>
                  <a:pt x="3054" y="1021"/>
                  <a:pt x="3031" y="1036"/>
                </a:cubicBezTo>
                <a:cubicBezTo>
                  <a:pt x="3008" y="1052"/>
                  <a:pt x="2985" y="1067"/>
                  <a:pt x="2962" y="1082"/>
                </a:cubicBezTo>
                <a:cubicBezTo>
                  <a:pt x="2948" y="1070"/>
                  <a:pt x="2934" y="1059"/>
                  <a:pt x="2921" y="1047"/>
                </a:cubicBezTo>
                <a:cubicBezTo>
                  <a:pt x="2878" y="1063"/>
                  <a:pt x="2839" y="1069"/>
                  <a:pt x="2805" y="1066"/>
                </a:cubicBezTo>
                <a:cubicBezTo>
                  <a:pt x="2770" y="1063"/>
                  <a:pt x="2739" y="1050"/>
                  <a:pt x="2713" y="1027"/>
                </a:cubicBezTo>
                <a:cubicBezTo>
                  <a:pt x="2668" y="988"/>
                  <a:pt x="2623" y="949"/>
                  <a:pt x="2578" y="910"/>
                </a:cubicBezTo>
                <a:cubicBezTo>
                  <a:pt x="2602" y="896"/>
                  <a:pt x="2626" y="881"/>
                  <a:pt x="2650" y="867"/>
                </a:cubicBezTo>
                <a:cubicBezTo>
                  <a:pt x="2674" y="852"/>
                  <a:pt x="2698" y="837"/>
                  <a:pt x="2721" y="823"/>
                </a:cubicBezTo>
                <a:cubicBezTo>
                  <a:pt x="2766" y="861"/>
                  <a:pt x="2811" y="900"/>
                  <a:pt x="2856" y="938"/>
                </a:cubicBezTo>
                <a:cubicBezTo>
                  <a:pt x="2870" y="950"/>
                  <a:pt x="2886" y="950"/>
                  <a:pt x="2904" y="938"/>
                </a:cubicBezTo>
                <a:cubicBezTo>
                  <a:pt x="2922" y="926"/>
                  <a:pt x="2924" y="915"/>
                  <a:pt x="2911" y="904"/>
                </a:cubicBezTo>
                <a:cubicBezTo>
                  <a:pt x="2888" y="884"/>
                  <a:pt x="2864" y="864"/>
                  <a:pt x="2841" y="844"/>
                </a:cubicBezTo>
                <a:cubicBezTo>
                  <a:pt x="2827" y="832"/>
                  <a:pt x="2805" y="824"/>
                  <a:pt x="2777" y="819"/>
                </a:cubicBezTo>
                <a:cubicBezTo>
                  <a:pt x="2763" y="817"/>
                  <a:pt x="2737" y="814"/>
                  <a:pt x="2698" y="812"/>
                </a:cubicBezTo>
                <a:cubicBezTo>
                  <a:pt x="2659" y="809"/>
                  <a:pt x="2607" y="808"/>
                  <a:pt x="2542" y="803"/>
                </a:cubicBezTo>
                <a:cubicBezTo>
                  <a:pt x="2476" y="799"/>
                  <a:pt x="2430" y="782"/>
                  <a:pt x="2404" y="759"/>
                </a:cubicBezTo>
                <a:cubicBezTo>
                  <a:pt x="2382" y="741"/>
                  <a:pt x="2361" y="722"/>
                  <a:pt x="2340" y="704"/>
                </a:cubicBezTo>
                <a:cubicBezTo>
                  <a:pt x="2311" y="679"/>
                  <a:pt x="2297" y="654"/>
                  <a:pt x="2297" y="629"/>
                </a:cubicBezTo>
                <a:cubicBezTo>
                  <a:pt x="2298" y="604"/>
                  <a:pt x="2314" y="579"/>
                  <a:pt x="2343" y="554"/>
                </a:cubicBezTo>
                <a:cubicBezTo>
                  <a:pt x="2331" y="543"/>
                  <a:pt x="2318" y="532"/>
                  <a:pt x="2305" y="521"/>
                </a:cubicBezTo>
                <a:cubicBezTo>
                  <a:pt x="2329" y="508"/>
                  <a:pt x="2353" y="495"/>
                  <a:pt x="2377" y="481"/>
                </a:cubicBezTo>
                <a:cubicBezTo>
                  <a:pt x="2401" y="468"/>
                  <a:pt x="2424" y="455"/>
                  <a:pt x="2448" y="442"/>
                </a:cubicBezTo>
                <a:cubicBezTo>
                  <a:pt x="2460" y="453"/>
                  <a:pt x="2473" y="464"/>
                  <a:pt x="2485" y="474"/>
                </a:cubicBezTo>
                <a:cubicBezTo>
                  <a:pt x="2521" y="462"/>
                  <a:pt x="2555" y="459"/>
                  <a:pt x="2585" y="463"/>
                </a:cubicBezTo>
                <a:cubicBezTo>
                  <a:pt x="2616" y="468"/>
                  <a:pt x="2643" y="481"/>
                  <a:pt x="2668" y="501"/>
                </a:cubicBezTo>
                <a:cubicBezTo>
                  <a:pt x="2700" y="528"/>
                  <a:pt x="2733" y="555"/>
                  <a:pt x="2765" y="582"/>
                </a:cubicBezTo>
                <a:cubicBezTo>
                  <a:pt x="2743" y="596"/>
                  <a:pt x="2720" y="609"/>
                  <a:pt x="2697" y="623"/>
                </a:cubicBezTo>
                <a:cubicBezTo>
                  <a:pt x="2674" y="636"/>
                  <a:pt x="2651" y="650"/>
                  <a:pt x="2627" y="664"/>
                </a:cubicBezTo>
                <a:cubicBezTo>
                  <a:pt x="2592" y="634"/>
                  <a:pt x="2558" y="605"/>
                  <a:pt x="2523" y="576"/>
                </a:cubicBezTo>
                <a:cubicBezTo>
                  <a:pt x="2512" y="566"/>
                  <a:pt x="2499" y="565"/>
                  <a:pt x="2484" y="574"/>
                </a:cubicBezTo>
                <a:cubicBezTo>
                  <a:pt x="2467" y="584"/>
                  <a:pt x="2468" y="599"/>
                  <a:pt x="2490" y="617"/>
                </a:cubicBezTo>
                <a:cubicBezTo>
                  <a:pt x="2503" y="627"/>
                  <a:pt x="2518" y="636"/>
                  <a:pt x="2530" y="646"/>
                </a:cubicBezTo>
                <a:cubicBezTo>
                  <a:pt x="2552" y="663"/>
                  <a:pt x="2593" y="675"/>
                  <a:pt x="2657" y="679"/>
                </a:cubicBezTo>
                <a:cubicBezTo>
                  <a:pt x="2719" y="683"/>
                  <a:pt x="2770" y="686"/>
                  <a:pt x="2810" y="689"/>
                </a:cubicBezTo>
                <a:cubicBezTo>
                  <a:pt x="2849" y="693"/>
                  <a:pt x="2876" y="696"/>
                  <a:pt x="2893" y="699"/>
                </a:cubicBezTo>
                <a:cubicBezTo>
                  <a:pt x="2925" y="706"/>
                  <a:pt x="2952" y="719"/>
                  <a:pt x="2975" y="737"/>
                </a:cubicBezTo>
                <a:cubicBezTo>
                  <a:pt x="3000" y="758"/>
                  <a:pt x="3025" y="779"/>
                  <a:pt x="3049" y="799"/>
                </a:cubicBezTo>
                <a:cubicBezTo>
                  <a:pt x="3081" y="826"/>
                  <a:pt x="3098" y="852"/>
                  <a:pt x="3100" y="878"/>
                </a:cubicBezTo>
                <a:cubicBezTo>
                  <a:pt x="3101" y="905"/>
                  <a:pt x="3089" y="932"/>
                  <a:pt x="3061" y="959"/>
                </a:cubicBezTo>
                <a:close/>
                <a:moveTo>
                  <a:pt x="1767" y="1674"/>
                </a:moveTo>
                <a:cubicBezTo>
                  <a:pt x="1781" y="1686"/>
                  <a:pt x="1795" y="1698"/>
                  <a:pt x="1810" y="1710"/>
                </a:cubicBezTo>
                <a:cubicBezTo>
                  <a:pt x="1785" y="1726"/>
                  <a:pt x="1759" y="1743"/>
                  <a:pt x="1734" y="1759"/>
                </a:cubicBezTo>
                <a:cubicBezTo>
                  <a:pt x="1709" y="1776"/>
                  <a:pt x="1683" y="1792"/>
                  <a:pt x="1657" y="1809"/>
                </a:cubicBezTo>
                <a:cubicBezTo>
                  <a:pt x="1642" y="1796"/>
                  <a:pt x="1627" y="1784"/>
                  <a:pt x="1612" y="1771"/>
                </a:cubicBezTo>
                <a:cubicBezTo>
                  <a:pt x="1566" y="1788"/>
                  <a:pt x="1523" y="1795"/>
                  <a:pt x="1485" y="1792"/>
                </a:cubicBezTo>
                <a:cubicBezTo>
                  <a:pt x="1446" y="1788"/>
                  <a:pt x="1413" y="1774"/>
                  <a:pt x="1384" y="1749"/>
                </a:cubicBezTo>
                <a:cubicBezTo>
                  <a:pt x="1334" y="1706"/>
                  <a:pt x="1285" y="1663"/>
                  <a:pt x="1235" y="1620"/>
                </a:cubicBezTo>
                <a:cubicBezTo>
                  <a:pt x="1262" y="1604"/>
                  <a:pt x="1288" y="1588"/>
                  <a:pt x="1315" y="1572"/>
                </a:cubicBezTo>
                <a:cubicBezTo>
                  <a:pt x="1341" y="1556"/>
                  <a:pt x="1367" y="1540"/>
                  <a:pt x="1393" y="1524"/>
                </a:cubicBezTo>
                <a:cubicBezTo>
                  <a:pt x="1442" y="1567"/>
                  <a:pt x="1492" y="1609"/>
                  <a:pt x="1541" y="1651"/>
                </a:cubicBezTo>
                <a:cubicBezTo>
                  <a:pt x="1556" y="1664"/>
                  <a:pt x="1574" y="1663"/>
                  <a:pt x="1595" y="1651"/>
                </a:cubicBezTo>
                <a:cubicBezTo>
                  <a:pt x="1614" y="1638"/>
                  <a:pt x="1617" y="1625"/>
                  <a:pt x="1602" y="1613"/>
                </a:cubicBezTo>
                <a:cubicBezTo>
                  <a:pt x="1576" y="1591"/>
                  <a:pt x="1550" y="1570"/>
                  <a:pt x="1525" y="1548"/>
                </a:cubicBezTo>
                <a:cubicBezTo>
                  <a:pt x="1508" y="1534"/>
                  <a:pt x="1485" y="1525"/>
                  <a:pt x="1455" y="1520"/>
                </a:cubicBezTo>
                <a:cubicBezTo>
                  <a:pt x="1439" y="1518"/>
                  <a:pt x="1410" y="1515"/>
                  <a:pt x="1367" y="1512"/>
                </a:cubicBezTo>
                <a:cubicBezTo>
                  <a:pt x="1324" y="1509"/>
                  <a:pt x="1267" y="1508"/>
                  <a:pt x="1196" y="1503"/>
                </a:cubicBezTo>
                <a:cubicBezTo>
                  <a:pt x="1123" y="1497"/>
                  <a:pt x="1072" y="1479"/>
                  <a:pt x="1043" y="1454"/>
                </a:cubicBezTo>
                <a:cubicBezTo>
                  <a:pt x="1020" y="1434"/>
                  <a:pt x="996" y="1414"/>
                  <a:pt x="973" y="1393"/>
                </a:cubicBezTo>
                <a:cubicBezTo>
                  <a:pt x="941" y="1366"/>
                  <a:pt x="925" y="1338"/>
                  <a:pt x="926" y="1310"/>
                </a:cubicBezTo>
                <a:cubicBezTo>
                  <a:pt x="927" y="1283"/>
                  <a:pt x="944" y="1255"/>
                  <a:pt x="977" y="1228"/>
                </a:cubicBezTo>
                <a:cubicBezTo>
                  <a:pt x="963" y="1216"/>
                  <a:pt x="949" y="1204"/>
                  <a:pt x="935" y="1192"/>
                </a:cubicBezTo>
                <a:cubicBezTo>
                  <a:pt x="961" y="1177"/>
                  <a:pt x="988" y="1163"/>
                  <a:pt x="1014" y="1148"/>
                </a:cubicBezTo>
                <a:cubicBezTo>
                  <a:pt x="1040" y="1134"/>
                  <a:pt x="1066" y="1120"/>
                  <a:pt x="1091" y="1105"/>
                </a:cubicBezTo>
                <a:cubicBezTo>
                  <a:pt x="1105" y="1117"/>
                  <a:pt x="1119" y="1129"/>
                  <a:pt x="1133" y="1140"/>
                </a:cubicBezTo>
                <a:cubicBezTo>
                  <a:pt x="1173" y="1127"/>
                  <a:pt x="1210" y="1123"/>
                  <a:pt x="1243" y="1128"/>
                </a:cubicBezTo>
                <a:cubicBezTo>
                  <a:pt x="1276" y="1133"/>
                  <a:pt x="1307" y="1147"/>
                  <a:pt x="1334" y="1170"/>
                </a:cubicBezTo>
                <a:cubicBezTo>
                  <a:pt x="1370" y="1200"/>
                  <a:pt x="1406" y="1230"/>
                  <a:pt x="1441" y="1259"/>
                </a:cubicBezTo>
                <a:cubicBezTo>
                  <a:pt x="1416" y="1274"/>
                  <a:pt x="1391" y="1289"/>
                  <a:pt x="1366" y="1304"/>
                </a:cubicBezTo>
                <a:cubicBezTo>
                  <a:pt x="1341" y="1319"/>
                  <a:pt x="1315" y="1334"/>
                  <a:pt x="1289" y="1349"/>
                </a:cubicBezTo>
                <a:cubicBezTo>
                  <a:pt x="1251" y="1316"/>
                  <a:pt x="1213" y="1284"/>
                  <a:pt x="1175" y="1252"/>
                </a:cubicBezTo>
                <a:cubicBezTo>
                  <a:pt x="1162" y="1241"/>
                  <a:pt x="1148" y="1241"/>
                  <a:pt x="1132" y="1250"/>
                </a:cubicBezTo>
                <a:cubicBezTo>
                  <a:pt x="1113" y="1261"/>
                  <a:pt x="1114" y="1277"/>
                  <a:pt x="1139" y="1297"/>
                </a:cubicBezTo>
                <a:cubicBezTo>
                  <a:pt x="1153" y="1309"/>
                  <a:pt x="1169" y="1318"/>
                  <a:pt x="1183" y="1330"/>
                </a:cubicBezTo>
                <a:cubicBezTo>
                  <a:pt x="1206" y="1349"/>
                  <a:pt x="1252" y="1362"/>
                  <a:pt x="1322" y="1366"/>
                </a:cubicBezTo>
                <a:cubicBezTo>
                  <a:pt x="1391" y="1370"/>
                  <a:pt x="1447" y="1373"/>
                  <a:pt x="1490" y="1377"/>
                </a:cubicBezTo>
                <a:cubicBezTo>
                  <a:pt x="1533" y="1381"/>
                  <a:pt x="1564" y="1384"/>
                  <a:pt x="1581" y="1388"/>
                </a:cubicBezTo>
                <a:cubicBezTo>
                  <a:pt x="1617" y="1395"/>
                  <a:pt x="1647" y="1410"/>
                  <a:pt x="1672" y="1430"/>
                </a:cubicBezTo>
                <a:cubicBezTo>
                  <a:pt x="1699" y="1453"/>
                  <a:pt x="1727" y="1476"/>
                  <a:pt x="1754" y="1498"/>
                </a:cubicBezTo>
                <a:cubicBezTo>
                  <a:pt x="1788" y="1527"/>
                  <a:pt x="1807" y="1556"/>
                  <a:pt x="1809" y="1585"/>
                </a:cubicBezTo>
                <a:cubicBezTo>
                  <a:pt x="1812" y="1614"/>
                  <a:pt x="1797" y="1644"/>
                  <a:pt x="1767" y="1674"/>
                </a:cubicBezTo>
                <a:close/>
                <a:moveTo>
                  <a:pt x="1492" y="2452"/>
                </a:moveTo>
                <a:cubicBezTo>
                  <a:pt x="2354" y="1954"/>
                  <a:pt x="2354" y="1954"/>
                  <a:pt x="2354" y="1954"/>
                </a:cubicBezTo>
                <a:cubicBezTo>
                  <a:pt x="2354" y="1837"/>
                  <a:pt x="2354" y="1837"/>
                  <a:pt x="2354" y="1837"/>
                </a:cubicBezTo>
                <a:cubicBezTo>
                  <a:pt x="1492" y="2339"/>
                  <a:pt x="1492" y="2339"/>
                  <a:pt x="1492" y="2339"/>
                </a:cubicBezTo>
                <a:cubicBezTo>
                  <a:pt x="1492" y="2452"/>
                  <a:pt x="1492" y="2452"/>
                  <a:pt x="1492" y="2452"/>
                </a:cubicBezTo>
                <a:close/>
                <a:moveTo>
                  <a:pt x="2822" y="1684"/>
                </a:moveTo>
                <a:cubicBezTo>
                  <a:pt x="3756" y="1143"/>
                  <a:pt x="3756" y="1143"/>
                  <a:pt x="3756" y="1143"/>
                </a:cubicBezTo>
                <a:cubicBezTo>
                  <a:pt x="3756" y="1021"/>
                  <a:pt x="3756" y="1021"/>
                  <a:pt x="3756" y="1021"/>
                </a:cubicBezTo>
                <a:cubicBezTo>
                  <a:pt x="2818" y="1567"/>
                  <a:pt x="2818" y="1567"/>
                  <a:pt x="2818" y="1567"/>
                </a:cubicBezTo>
                <a:cubicBezTo>
                  <a:pt x="2822" y="1684"/>
                  <a:pt x="2822" y="1684"/>
                  <a:pt x="2822" y="1684"/>
                </a:cubicBezTo>
                <a:close/>
                <a:moveTo>
                  <a:pt x="3756" y="1199"/>
                </a:moveTo>
                <a:cubicBezTo>
                  <a:pt x="3756" y="1302"/>
                  <a:pt x="3756" y="1302"/>
                  <a:pt x="3756" y="1302"/>
                </a:cubicBezTo>
                <a:cubicBezTo>
                  <a:pt x="2826" y="1840"/>
                  <a:pt x="2826" y="1840"/>
                  <a:pt x="2826" y="1840"/>
                </a:cubicBezTo>
                <a:cubicBezTo>
                  <a:pt x="2823" y="1738"/>
                  <a:pt x="2823" y="1738"/>
                  <a:pt x="2823" y="1738"/>
                </a:cubicBezTo>
                <a:cubicBezTo>
                  <a:pt x="3756" y="1199"/>
                  <a:pt x="3756" y="1199"/>
                  <a:pt x="3756" y="1199"/>
                </a:cubicBezTo>
                <a:close/>
                <a:moveTo>
                  <a:pt x="2354" y="2010"/>
                </a:moveTo>
                <a:cubicBezTo>
                  <a:pt x="2354" y="2113"/>
                  <a:pt x="2354" y="2113"/>
                  <a:pt x="2354" y="2113"/>
                </a:cubicBezTo>
                <a:cubicBezTo>
                  <a:pt x="1491" y="2612"/>
                  <a:pt x="1491" y="2612"/>
                  <a:pt x="1491" y="2612"/>
                </a:cubicBezTo>
                <a:cubicBezTo>
                  <a:pt x="1492" y="2508"/>
                  <a:pt x="1492" y="2508"/>
                  <a:pt x="1492" y="2508"/>
                </a:cubicBezTo>
                <a:cubicBezTo>
                  <a:pt x="2354" y="2010"/>
                  <a:pt x="2354" y="2010"/>
                  <a:pt x="2354" y="2010"/>
                </a:cubicBezTo>
                <a:close/>
                <a:moveTo>
                  <a:pt x="3756" y="1358"/>
                </a:moveTo>
                <a:cubicBezTo>
                  <a:pt x="3756" y="1462"/>
                  <a:pt x="3756" y="1462"/>
                  <a:pt x="3756" y="1462"/>
                </a:cubicBezTo>
                <a:cubicBezTo>
                  <a:pt x="2831" y="2006"/>
                  <a:pt x="2831" y="2006"/>
                  <a:pt x="2831" y="2006"/>
                </a:cubicBezTo>
                <a:cubicBezTo>
                  <a:pt x="2828" y="1894"/>
                  <a:pt x="2828" y="1894"/>
                  <a:pt x="2828" y="1894"/>
                </a:cubicBezTo>
                <a:cubicBezTo>
                  <a:pt x="3756" y="1358"/>
                  <a:pt x="3756" y="1358"/>
                  <a:pt x="3756" y="1358"/>
                </a:cubicBezTo>
                <a:close/>
                <a:moveTo>
                  <a:pt x="2354" y="2169"/>
                </a:moveTo>
                <a:cubicBezTo>
                  <a:pt x="2354" y="2288"/>
                  <a:pt x="2354" y="2288"/>
                  <a:pt x="2354" y="2288"/>
                </a:cubicBezTo>
                <a:cubicBezTo>
                  <a:pt x="1491" y="2795"/>
                  <a:pt x="1491" y="2795"/>
                  <a:pt x="1491" y="2795"/>
                </a:cubicBezTo>
                <a:cubicBezTo>
                  <a:pt x="1491" y="2667"/>
                  <a:pt x="1491" y="2667"/>
                  <a:pt x="1491" y="2667"/>
                </a:cubicBezTo>
                <a:cubicBezTo>
                  <a:pt x="2354" y="2169"/>
                  <a:pt x="2354" y="2169"/>
                  <a:pt x="2354" y="2169"/>
                </a:cubicBezTo>
                <a:close/>
                <a:moveTo>
                  <a:pt x="181" y="1657"/>
                </a:moveTo>
                <a:cubicBezTo>
                  <a:pt x="1311" y="2478"/>
                  <a:pt x="1311" y="2478"/>
                  <a:pt x="1311" y="2478"/>
                </a:cubicBezTo>
                <a:cubicBezTo>
                  <a:pt x="1311" y="2577"/>
                  <a:pt x="1311" y="2577"/>
                  <a:pt x="1311" y="2577"/>
                </a:cubicBezTo>
                <a:cubicBezTo>
                  <a:pt x="181" y="1756"/>
                  <a:pt x="181" y="1756"/>
                  <a:pt x="181" y="1756"/>
                </a:cubicBezTo>
                <a:cubicBezTo>
                  <a:pt x="181" y="1657"/>
                  <a:pt x="181" y="1657"/>
                  <a:pt x="181" y="1657"/>
                </a:cubicBezTo>
                <a:close/>
                <a:moveTo>
                  <a:pt x="181" y="1816"/>
                </a:moveTo>
                <a:cubicBezTo>
                  <a:pt x="1311" y="2637"/>
                  <a:pt x="1311" y="2637"/>
                  <a:pt x="1311" y="2637"/>
                </a:cubicBezTo>
                <a:cubicBezTo>
                  <a:pt x="1311" y="2768"/>
                  <a:pt x="1311" y="2768"/>
                  <a:pt x="1311" y="2768"/>
                </a:cubicBezTo>
                <a:cubicBezTo>
                  <a:pt x="181" y="1890"/>
                  <a:pt x="181" y="1890"/>
                  <a:pt x="181" y="1890"/>
                </a:cubicBezTo>
                <a:cubicBezTo>
                  <a:pt x="181" y="1816"/>
                  <a:pt x="181" y="1816"/>
                  <a:pt x="181" y="1816"/>
                </a:cubicBezTo>
                <a:close/>
                <a:moveTo>
                  <a:pt x="2354" y="2497"/>
                </a:moveTo>
                <a:cubicBezTo>
                  <a:pt x="1397" y="3063"/>
                  <a:pt x="1397" y="3063"/>
                  <a:pt x="1397" y="3063"/>
                </a:cubicBezTo>
                <a:cubicBezTo>
                  <a:pt x="0" y="1978"/>
                  <a:pt x="0" y="1978"/>
                  <a:pt x="0" y="1978"/>
                </a:cubicBezTo>
                <a:cubicBezTo>
                  <a:pt x="0" y="1935"/>
                  <a:pt x="0" y="1935"/>
                  <a:pt x="0" y="1935"/>
                </a:cubicBezTo>
                <a:cubicBezTo>
                  <a:pt x="0" y="1277"/>
                  <a:pt x="0" y="1277"/>
                  <a:pt x="0" y="1277"/>
                </a:cubicBezTo>
                <a:cubicBezTo>
                  <a:pt x="1127" y="720"/>
                  <a:pt x="1127" y="720"/>
                  <a:pt x="1127" y="720"/>
                </a:cubicBezTo>
                <a:cubicBezTo>
                  <a:pt x="1094" y="696"/>
                  <a:pt x="1076" y="683"/>
                  <a:pt x="1078" y="686"/>
                </a:cubicBezTo>
                <a:cubicBezTo>
                  <a:pt x="1521" y="446"/>
                  <a:pt x="1521" y="446"/>
                  <a:pt x="1521" y="446"/>
                </a:cubicBezTo>
                <a:cubicBezTo>
                  <a:pt x="1586" y="493"/>
                  <a:pt x="1586" y="493"/>
                  <a:pt x="1586" y="493"/>
                </a:cubicBezTo>
                <a:cubicBezTo>
                  <a:pt x="2585" y="0"/>
                  <a:pt x="2585" y="0"/>
                  <a:pt x="2585" y="0"/>
                </a:cubicBezTo>
                <a:cubicBezTo>
                  <a:pt x="3938" y="816"/>
                  <a:pt x="3938" y="816"/>
                  <a:pt x="3938" y="816"/>
                </a:cubicBezTo>
                <a:cubicBezTo>
                  <a:pt x="3938" y="1568"/>
                  <a:pt x="3938" y="1568"/>
                  <a:pt x="3938" y="1568"/>
                </a:cubicBezTo>
                <a:cubicBezTo>
                  <a:pt x="2838" y="2212"/>
                  <a:pt x="2838" y="2212"/>
                  <a:pt x="2838" y="2212"/>
                </a:cubicBezTo>
                <a:cubicBezTo>
                  <a:pt x="2839" y="2273"/>
                  <a:pt x="2839" y="2273"/>
                  <a:pt x="2839" y="2273"/>
                </a:cubicBezTo>
                <a:cubicBezTo>
                  <a:pt x="2354" y="2557"/>
                  <a:pt x="2354" y="2557"/>
                  <a:pt x="2354" y="2557"/>
                </a:cubicBezTo>
                <a:cubicBezTo>
                  <a:pt x="2354" y="2497"/>
                  <a:pt x="2354" y="2497"/>
                  <a:pt x="2354" y="2497"/>
                </a:cubicBezTo>
                <a:close/>
                <a:moveTo>
                  <a:pt x="1290" y="841"/>
                </a:moveTo>
                <a:cubicBezTo>
                  <a:pt x="1597" y="1071"/>
                  <a:pt x="2147" y="1491"/>
                  <a:pt x="2338" y="1637"/>
                </a:cubicBezTo>
                <a:cubicBezTo>
                  <a:pt x="1407" y="2179"/>
                  <a:pt x="1407" y="2179"/>
                  <a:pt x="1407" y="2179"/>
                </a:cubicBezTo>
                <a:cubicBezTo>
                  <a:pt x="265" y="1347"/>
                  <a:pt x="265" y="1347"/>
                  <a:pt x="265" y="1347"/>
                </a:cubicBezTo>
                <a:cubicBezTo>
                  <a:pt x="1290" y="841"/>
                  <a:pt x="1290" y="841"/>
                  <a:pt x="1290" y="841"/>
                </a:cubicBezTo>
                <a:close/>
                <a:moveTo>
                  <a:pt x="2794" y="1372"/>
                </a:moveTo>
                <a:cubicBezTo>
                  <a:pt x="3669" y="863"/>
                  <a:pt x="3669" y="863"/>
                  <a:pt x="3669" y="863"/>
                </a:cubicBezTo>
                <a:cubicBezTo>
                  <a:pt x="2579" y="204"/>
                  <a:pt x="2579" y="204"/>
                  <a:pt x="2579" y="204"/>
                </a:cubicBezTo>
                <a:cubicBezTo>
                  <a:pt x="1751" y="613"/>
                  <a:pt x="1751" y="613"/>
                  <a:pt x="1751" y="613"/>
                </a:cubicBezTo>
                <a:lnTo>
                  <a:pt x="2794" y="1372"/>
                </a:lnTo>
                <a:close/>
              </a:path>
            </a:pathLst>
          </a:custGeom>
          <a:solidFill>
            <a:srgbClr val="F9BA33"/>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sz="1705"/>
          </a:p>
        </p:txBody>
      </p:sp>
      <p:sp>
        <p:nvSpPr>
          <p:cNvPr id="133" name="椭圆 132"/>
          <p:cNvSpPr/>
          <p:nvPr/>
        </p:nvSpPr>
        <p:spPr>
          <a:xfrm>
            <a:off x="5217785" y="3637280"/>
            <a:ext cx="1092835" cy="1092835"/>
          </a:xfrm>
          <a:prstGeom prst="ellipse">
            <a:avLst/>
          </a:pr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6520805" y="3637280"/>
            <a:ext cx="1092835" cy="1092835"/>
          </a:xfrm>
          <a:prstGeom prst="ellipse">
            <a:avLst/>
          </a:prstGeom>
          <a:solidFill>
            <a:srgbClr val="86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p:cNvSpPr txBox="1"/>
          <p:nvPr/>
        </p:nvSpPr>
        <p:spPr>
          <a:xfrm>
            <a:off x="5317480" y="4193540"/>
            <a:ext cx="894080" cy="306705"/>
          </a:xfrm>
          <a:prstGeom prst="rect">
            <a:avLst/>
          </a:prstGeom>
          <a:noFill/>
        </p:spPr>
        <p:txBody>
          <a:bodyPr wrap="none" rtlCol="0">
            <a:spAutoFit/>
          </a:bodyPr>
          <a:lstStyle/>
          <a:p>
            <a:pPr algn="ctr"/>
            <a:r>
              <a:rPr lang="zh-CN" altLang="en-US" sz="1400" b="1">
                <a:solidFill>
                  <a:schemeClr val="bg1"/>
                </a:solidFill>
                <a:latin typeface="微软雅黑" panose="020B0503020204020204" charset="-122"/>
                <a:ea typeface="微软雅黑" panose="020B0503020204020204" charset="-122"/>
              </a:rPr>
              <a:t>亲子活动</a:t>
            </a:r>
          </a:p>
        </p:txBody>
      </p:sp>
      <p:sp>
        <p:nvSpPr>
          <p:cNvPr id="137" name="文本框 136"/>
          <p:cNvSpPr txBox="1"/>
          <p:nvPr/>
        </p:nvSpPr>
        <p:spPr>
          <a:xfrm>
            <a:off x="6515571" y="4193540"/>
            <a:ext cx="1082348" cy="307777"/>
          </a:xfrm>
          <a:prstGeom prst="rect">
            <a:avLst/>
          </a:prstGeom>
          <a:noFill/>
        </p:spPr>
        <p:txBody>
          <a:bodyPr wrap="none" rtlCol="0">
            <a:spAutoFit/>
          </a:bodyPr>
          <a:lstStyle/>
          <a:p>
            <a:pPr algn="ctr"/>
            <a:r>
              <a:rPr lang="zh-CN" altLang="en-US" sz="1400" b="1" dirty="0">
                <a:solidFill>
                  <a:schemeClr val="bg1"/>
                </a:solidFill>
                <a:latin typeface="微软雅黑" panose="020B0503020204020204" charset="-122"/>
                <a:ea typeface="微软雅黑" panose="020B0503020204020204" charset="-122"/>
              </a:rPr>
              <a:t>淘璞快</a:t>
            </a:r>
            <a:r>
              <a:rPr lang="zh-CN" altLang="en-US" sz="1400" b="1" dirty="0" smtClean="0">
                <a:solidFill>
                  <a:schemeClr val="bg1"/>
                </a:solidFill>
                <a:latin typeface="微软雅黑" panose="020B0503020204020204" charset="-122"/>
                <a:ea typeface="微软雅黑" panose="020B0503020204020204" charset="-122"/>
              </a:rPr>
              <a:t>闪店</a:t>
            </a:r>
            <a:endParaRPr lang="zh-CN" altLang="en-US" sz="1400" b="1" dirty="0">
              <a:solidFill>
                <a:schemeClr val="bg1"/>
              </a:solidFill>
              <a:latin typeface="微软雅黑" panose="020B0503020204020204" charset="-122"/>
              <a:ea typeface="微软雅黑" panose="020B0503020204020204" charset="-122"/>
            </a:endParaRPr>
          </a:p>
        </p:txBody>
      </p:sp>
      <p:sp>
        <p:nvSpPr>
          <p:cNvPr id="138" name="object 155"/>
          <p:cNvSpPr/>
          <p:nvPr/>
        </p:nvSpPr>
        <p:spPr>
          <a:xfrm>
            <a:off x="5571706" y="3799725"/>
            <a:ext cx="384810" cy="382270"/>
          </a:xfrm>
          <a:custGeom>
            <a:avLst/>
            <a:gdLst/>
            <a:ahLst/>
            <a:cxnLst/>
            <a:rect l="l" t="t" r="r" b="b"/>
            <a:pathLst>
              <a:path w="384810" h="382270">
                <a:moveTo>
                  <a:pt x="115760" y="381736"/>
                </a:moveTo>
                <a:lnTo>
                  <a:pt x="96151" y="381736"/>
                </a:lnTo>
                <a:lnTo>
                  <a:pt x="88252" y="374205"/>
                </a:lnTo>
                <a:lnTo>
                  <a:pt x="88252" y="104673"/>
                </a:lnTo>
                <a:lnTo>
                  <a:pt x="6108" y="26162"/>
                </a:lnTo>
                <a:lnTo>
                  <a:pt x="0" y="19989"/>
                </a:lnTo>
                <a:lnTo>
                  <a:pt x="241" y="10185"/>
                </a:lnTo>
                <a:lnTo>
                  <a:pt x="6705" y="4356"/>
                </a:lnTo>
                <a:lnTo>
                  <a:pt x="9931" y="1396"/>
                </a:lnTo>
                <a:lnTo>
                  <a:pt x="14084" y="0"/>
                </a:lnTo>
                <a:lnTo>
                  <a:pt x="22339" y="228"/>
                </a:lnTo>
                <a:lnTo>
                  <a:pt x="26428" y="1854"/>
                </a:lnTo>
                <a:lnTo>
                  <a:pt x="29540" y="4927"/>
                </a:lnTo>
                <a:lnTo>
                  <a:pt x="108102" y="79908"/>
                </a:lnTo>
                <a:lnTo>
                  <a:pt x="199549" y="79908"/>
                </a:lnTo>
                <a:lnTo>
                  <a:pt x="173634" y="104673"/>
                </a:lnTo>
                <a:lnTo>
                  <a:pt x="173690" y="223685"/>
                </a:lnTo>
                <a:lnTo>
                  <a:pt x="123774" y="223685"/>
                </a:lnTo>
                <a:lnTo>
                  <a:pt x="123774" y="374205"/>
                </a:lnTo>
                <a:lnTo>
                  <a:pt x="115760" y="381736"/>
                </a:lnTo>
                <a:close/>
              </a:path>
              <a:path w="384810" h="382270">
                <a:moveTo>
                  <a:pt x="199549" y="79908"/>
                </a:moveTo>
                <a:lnTo>
                  <a:pt x="154266" y="79908"/>
                </a:lnTo>
                <a:lnTo>
                  <a:pt x="232346" y="4927"/>
                </a:lnTo>
                <a:lnTo>
                  <a:pt x="237584" y="1405"/>
                </a:lnTo>
                <a:lnTo>
                  <a:pt x="243636" y="107"/>
                </a:lnTo>
                <a:lnTo>
                  <a:pt x="249755" y="1077"/>
                </a:lnTo>
                <a:lnTo>
                  <a:pt x="255193" y="4356"/>
                </a:lnTo>
                <a:lnTo>
                  <a:pt x="261645" y="10185"/>
                </a:lnTo>
                <a:lnTo>
                  <a:pt x="261886" y="19989"/>
                </a:lnTo>
                <a:lnTo>
                  <a:pt x="255790" y="26162"/>
                </a:lnTo>
                <a:lnTo>
                  <a:pt x="199549" y="79908"/>
                </a:lnTo>
                <a:close/>
              </a:path>
              <a:path w="384810" h="382270">
                <a:moveTo>
                  <a:pt x="130771" y="73177"/>
                </a:moveTo>
                <a:lnTo>
                  <a:pt x="118508" y="70805"/>
                </a:lnTo>
                <a:lnTo>
                  <a:pt x="108492" y="64336"/>
                </a:lnTo>
                <a:lnTo>
                  <a:pt x="101739" y="54741"/>
                </a:lnTo>
                <a:lnTo>
                  <a:pt x="99263" y="42989"/>
                </a:lnTo>
                <a:lnTo>
                  <a:pt x="101739" y="31245"/>
                </a:lnTo>
                <a:lnTo>
                  <a:pt x="108492" y="21653"/>
                </a:lnTo>
                <a:lnTo>
                  <a:pt x="118508" y="15186"/>
                </a:lnTo>
                <a:lnTo>
                  <a:pt x="130771" y="12814"/>
                </a:lnTo>
                <a:lnTo>
                  <a:pt x="143033" y="15186"/>
                </a:lnTo>
                <a:lnTo>
                  <a:pt x="153044" y="21653"/>
                </a:lnTo>
                <a:lnTo>
                  <a:pt x="159793" y="31245"/>
                </a:lnTo>
                <a:lnTo>
                  <a:pt x="162267" y="42989"/>
                </a:lnTo>
                <a:lnTo>
                  <a:pt x="159793" y="54741"/>
                </a:lnTo>
                <a:lnTo>
                  <a:pt x="153044" y="64336"/>
                </a:lnTo>
                <a:lnTo>
                  <a:pt x="143033" y="70805"/>
                </a:lnTo>
                <a:lnTo>
                  <a:pt x="130771" y="73177"/>
                </a:lnTo>
                <a:close/>
              </a:path>
              <a:path w="384810" h="382270">
                <a:moveTo>
                  <a:pt x="340198" y="167309"/>
                </a:moveTo>
                <a:lnTo>
                  <a:pt x="308025" y="167309"/>
                </a:lnTo>
                <a:lnTo>
                  <a:pt x="363512" y="114134"/>
                </a:lnTo>
                <a:lnTo>
                  <a:pt x="367944" y="109677"/>
                </a:lnTo>
                <a:lnTo>
                  <a:pt x="375119" y="109562"/>
                </a:lnTo>
                <a:lnTo>
                  <a:pt x="379780" y="113677"/>
                </a:lnTo>
                <a:lnTo>
                  <a:pt x="384327" y="117894"/>
                </a:lnTo>
                <a:lnTo>
                  <a:pt x="384556" y="124739"/>
                </a:lnTo>
                <a:lnTo>
                  <a:pt x="380136" y="129197"/>
                </a:lnTo>
                <a:lnTo>
                  <a:pt x="340198" y="167309"/>
                </a:lnTo>
                <a:close/>
              </a:path>
              <a:path w="384810" h="382270">
                <a:moveTo>
                  <a:pt x="280758" y="381736"/>
                </a:moveTo>
                <a:lnTo>
                  <a:pt x="266877" y="381736"/>
                </a:lnTo>
                <a:lnTo>
                  <a:pt x="261137" y="376377"/>
                </a:lnTo>
                <a:lnTo>
                  <a:pt x="261137" y="184886"/>
                </a:lnTo>
                <a:lnTo>
                  <a:pt x="202907" y="129197"/>
                </a:lnTo>
                <a:lnTo>
                  <a:pt x="198475" y="124739"/>
                </a:lnTo>
                <a:lnTo>
                  <a:pt x="198716" y="117894"/>
                </a:lnTo>
                <a:lnTo>
                  <a:pt x="203263" y="113677"/>
                </a:lnTo>
                <a:lnTo>
                  <a:pt x="205536" y="111620"/>
                </a:lnTo>
                <a:lnTo>
                  <a:pt x="208495" y="110616"/>
                </a:lnTo>
                <a:lnTo>
                  <a:pt x="214388" y="110769"/>
                </a:lnTo>
                <a:lnTo>
                  <a:pt x="217309" y="111899"/>
                </a:lnTo>
                <a:lnTo>
                  <a:pt x="219519" y="114134"/>
                </a:lnTo>
                <a:lnTo>
                  <a:pt x="275374" y="167309"/>
                </a:lnTo>
                <a:lnTo>
                  <a:pt x="340198" y="167309"/>
                </a:lnTo>
                <a:lnTo>
                  <a:pt x="321779" y="184886"/>
                </a:lnTo>
                <a:lnTo>
                  <a:pt x="321830" y="269443"/>
                </a:lnTo>
                <a:lnTo>
                  <a:pt x="286372" y="269443"/>
                </a:lnTo>
                <a:lnTo>
                  <a:pt x="286372" y="376377"/>
                </a:lnTo>
                <a:lnTo>
                  <a:pt x="280758" y="381736"/>
                </a:lnTo>
                <a:close/>
              </a:path>
              <a:path w="384810" h="382270">
                <a:moveTo>
                  <a:pt x="291338" y="162509"/>
                </a:moveTo>
                <a:lnTo>
                  <a:pt x="282611" y="160828"/>
                </a:lnTo>
                <a:lnTo>
                  <a:pt x="275486" y="156244"/>
                </a:lnTo>
                <a:lnTo>
                  <a:pt x="270683" y="149446"/>
                </a:lnTo>
                <a:lnTo>
                  <a:pt x="268922" y="141122"/>
                </a:lnTo>
                <a:lnTo>
                  <a:pt x="270683" y="132805"/>
                </a:lnTo>
                <a:lnTo>
                  <a:pt x="275486" y="126010"/>
                </a:lnTo>
                <a:lnTo>
                  <a:pt x="282611" y="121428"/>
                </a:lnTo>
                <a:lnTo>
                  <a:pt x="291338" y="119748"/>
                </a:lnTo>
                <a:lnTo>
                  <a:pt x="300071" y="121428"/>
                </a:lnTo>
                <a:lnTo>
                  <a:pt x="307200" y="126010"/>
                </a:lnTo>
                <a:lnTo>
                  <a:pt x="312004" y="132805"/>
                </a:lnTo>
                <a:lnTo>
                  <a:pt x="313766" y="141122"/>
                </a:lnTo>
                <a:lnTo>
                  <a:pt x="312004" y="149446"/>
                </a:lnTo>
                <a:lnTo>
                  <a:pt x="307200" y="156244"/>
                </a:lnTo>
                <a:lnTo>
                  <a:pt x="300071" y="160828"/>
                </a:lnTo>
                <a:lnTo>
                  <a:pt x="291338" y="162509"/>
                </a:lnTo>
                <a:close/>
              </a:path>
              <a:path w="384810" h="382270">
                <a:moveTo>
                  <a:pt x="165862" y="381736"/>
                </a:moveTo>
                <a:lnTo>
                  <a:pt x="146253" y="381736"/>
                </a:lnTo>
                <a:lnTo>
                  <a:pt x="138239" y="374205"/>
                </a:lnTo>
                <a:lnTo>
                  <a:pt x="138125" y="223685"/>
                </a:lnTo>
                <a:lnTo>
                  <a:pt x="173690" y="223685"/>
                </a:lnTo>
                <a:lnTo>
                  <a:pt x="173761" y="374205"/>
                </a:lnTo>
                <a:lnTo>
                  <a:pt x="165862" y="381736"/>
                </a:lnTo>
                <a:close/>
              </a:path>
              <a:path w="384810" h="382270">
                <a:moveTo>
                  <a:pt x="316280" y="381736"/>
                </a:moveTo>
                <a:lnTo>
                  <a:pt x="302399" y="381736"/>
                </a:lnTo>
                <a:lnTo>
                  <a:pt x="296659" y="376377"/>
                </a:lnTo>
                <a:lnTo>
                  <a:pt x="296659" y="269443"/>
                </a:lnTo>
                <a:lnTo>
                  <a:pt x="321830" y="269443"/>
                </a:lnTo>
                <a:lnTo>
                  <a:pt x="321894" y="376377"/>
                </a:lnTo>
                <a:lnTo>
                  <a:pt x="316280" y="381736"/>
                </a:lnTo>
                <a:close/>
              </a:path>
            </a:pathLst>
          </a:custGeom>
          <a:solidFill>
            <a:srgbClr val="FFFFFF"/>
          </a:solidFill>
        </p:spPr>
        <p:txBody>
          <a:bodyPr wrap="square" lIns="0" tIns="0" rIns="0" bIns="0" rtlCol="0"/>
          <a:lstStyle/>
          <a:p>
            <a:endParaRPr>
              <a:latin typeface="微软雅黑" panose="020B0503020204020204" charset="-122"/>
              <a:ea typeface="微软雅黑" panose="020B0503020204020204" charset="-122"/>
            </a:endParaRPr>
          </a:p>
        </p:txBody>
      </p:sp>
      <p:sp>
        <p:nvSpPr>
          <p:cNvPr id="139" name="文本框 138"/>
          <p:cNvSpPr txBox="1"/>
          <p:nvPr/>
        </p:nvSpPr>
        <p:spPr>
          <a:xfrm>
            <a:off x="5504673" y="4413885"/>
            <a:ext cx="519694" cy="246221"/>
          </a:xfrm>
          <a:prstGeom prst="rect">
            <a:avLst/>
          </a:prstGeom>
          <a:noFill/>
        </p:spPr>
        <p:txBody>
          <a:bodyPr wrap="none" rtlCol="0">
            <a:spAutoFit/>
          </a:bodyPr>
          <a:lstStyle/>
          <a:p>
            <a:pPr algn="ctr"/>
            <a:r>
              <a:rPr lang="en-US" altLang="zh-CN" sz="1000" dirty="0" smtClean="0">
                <a:solidFill>
                  <a:schemeClr val="bg1"/>
                </a:solidFill>
                <a:latin typeface="微软雅黑" panose="020B0503020204020204" charset="-122"/>
                <a:ea typeface="微软雅黑" panose="020B0503020204020204" charset="-122"/>
              </a:rPr>
              <a:t>1-3</a:t>
            </a:r>
            <a:r>
              <a:rPr lang="zh-CN" altLang="en-US" sz="1000" dirty="0" smtClean="0">
                <a:solidFill>
                  <a:schemeClr val="bg1"/>
                </a:solidFill>
                <a:latin typeface="微软雅黑" panose="020B0503020204020204" charset="-122"/>
                <a:ea typeface="微软雅黑" panose="020B0503020204020204" charset="-122"/>
              </a:rPr>
              <a:t>天</a:t>
            </a:r>
            <a:endParaRPr lang="zh-CN" altLang="en-US" sz="1000" dirty="0">
              <a:solidFill>
                <a:schemeClr val="bg1"/>
              </a:solidFill>
              <a:latin typeface="微软雅黑" panose="020B0503020204020204" charset="-122"/>
              <a:ea typeface="微软雅黑" panose="020B0503020204020204" charset="-122"/>
            </a:endParaRPr>
          </a:p>
        </p:txBody>
      </p:sp>
      <p:sp>
        <p:nvSpPr>
          <p:cNvPr id="140" name="文本框 139"/>
          <p:cNvSpPr txBox="1"/>
          <p:nvPr/>
        </p:nvSpPr>
        <p:spPr>
          <a:xfrm>
            <a:off x="6732354" y="4413885"/>
            <a:ext cx="670376" cy="246221"/>
          </a:xfrm>
          <a:prstGeom prst="rect">
            <a:avLst/>
          </a:prstGeom>
          <a:noFill/>
        </p:spPr>
        <p:txBody>
          <a:bodyPr wrap="none" rtlCol="0">
            <a:spAutoFit/>
          </a:bodyPr>
          <a:lstStyle/>
          <a:p>
            <a:pPr algn="ctr"/>
            <a:r>
              <a:rPr lang="en-US" altLang="zh-CN" sz="1000" dirty="0" smtClean="0">
                <a:solidFill>
                  <a:schemeClr val="bg1"/>
                </a:solidFill>
                <a:latin typeface="微软雅黑" panose="020B0503020204020204" charset="-122"/>
                <a:ea typeface="微软雅黑" panose="020B0503020204020204" charset="-122"/>
              </a:rPr>
              <a:t>10-30</a:t>
            </a:r>
            <a:r>
              <a:rPr lang="zh-CN" altLang="en-US" sz="1000" dirty="0" smtClean="0">
                <a:solidFill>
                  <a:schemeClr val="bg1"/>
                </a:solidFill>
                <a:latin typeface="微软雅黑" panose="020B0503020204020204" charset="-122"/>
                <a:ea typeface="微软雅黑" panose="020B0503020204020204" charset="-122"/>
              </a:rPr>
              <a:t>天</a:t>
            </a:r>
            <a:endParaRPr lang="zh-CN" altLang="en-US" sz="1000" dirty="0">
              <a:solidFill>
                <a:schemeClr val="bg1"/>
              </a:solidFill>
              <a:latin typeface="微软雅黑" panose="020B0503020204020204" charset="-122"/>
              <a:ea typeface="微软雅黑" panose="020B0503020204020204" charset="-122"/>
            </a:endParaRPr>
          </a:p>
        </p:txBody>
      </p:sp>
      <p:sp>
        <p:nvSpPr>
          <p:cNvPr id="141" name="照相机"/>
          <p:cNvSpPr/>
          <p:nvPr/>
        </p:nvSpPr>
        <p:spPr bwMode="auto">
          <a:xfrm>
            <a:off x="6844665" y="3815080"/>
            <a:ext cx="424180" cy="330835"/>
          </a:xfrm>
          <a:custGeom>
            <a:avLst/>
            <a:gdLst/>
            <a:ahLst/>
            <a:cxnLst/>
            <a:rect l="0" t="0" r="r" b="b"/>
            <a:pathLst>
              <a:path w="1166813" h="874713">
                <a:moveTo>
                  <a:pt x="631825" y="339725"/>
                </a:moveTo>
                <a:lnTo>
                  <a:pt x="639247" y="339990"/>
                </a:lnTo>
                <a:lnTo>
                  <a:pt x="646669" y="340520"/>
                </a:lnTo>
                <a:lnTo>
                  <a:pt x="654090" y="341314"/>
                </a:lnTo>
                <a:lnTo>
                  <a:pt x="661247" y="342638"/>
                </a:lnTo>
                <a:lnTo>
                  <a:pt x="668404" y="344227"/>
                </a:lnTo>
                <a:lnTo>
                  <a:pt x="675296" y="346081"/>
                </a:lnTo>
                <a:lnTo>
                  <a:pt x="681922" y="348729"/>
                </a:lnTo>
                <a:lnTo>
                  <a:pt x="688814" y="351377"/>
                </a:lnTo>
                <a:lnTo>
                  <a:pt x="695175" y="354026"/>
                </a:lnTo>
                <a:lnTo>
                  <a:pt x="701537" y="357204"/>
                </a:lnTo>
                <a:lnTo>
                  <a:pt x="707633" y="360646"/>
                </a:lnTo>
                <a:lnTo>
                  <a:pt x="713465" y="364619"/>
                </a:lnTo>
                <a:lnTo>
                  <a:pt x="719296" y="368856"/>
                </a:lnTo>
                <a:lnTo>
                  <a:pt x="724862" y="373093"/>
                </a:lnTo>
                <a:lnTo>
                  <a:pt x="730164" y="377595"/>
                </a:lnTo>
                <a:lnTo>
                  <a:pt x="735200" y="382362"/>
                </a:lnTo>
                <a:lnTo>
                  <a:pt x="739971" y="387658"/>
                </a:lnTo>
                <a:lnTo>
                  <a:pt x="744742" y="392955"/>
                </a:lnTo>
                <a:lnTo>
                  <a:pt x="748983" y="398251"/>
                </a:lnTo>
                <a:lnTo>
                  <a:pt x="752959" y="404077"/>
                </a:lnTo>
                <a:lnTo>
                  <a:pt x="756670" y="409903"/>
                </a:lnTo>
                <a:lnTo>
                  <a:pt x="760116" y="415994"/>
                </a:lnTo>
                <a:lnTo>
                  <a:pt x="763562" y="422615"/>
                </a:lnTo>
                <a:lnTo>
                  <a:pt x="766477" y="428971"/>
                </a:lnTo>
                <a:lnTo>
                  <a:pt x="769128" y="435326"/>
                </a:lnTo>
                <a:lnTo>
                  <a:pt x="771514" y="442477"/>
                </a:lnTo>
                <a:lnTo>
                  <a:pt x="773369" y="449097"/>
                </a:lnTo>
                <a:lnTo>
                  <a:pt x="774959" y="456247"/>
                </a:lnTo>
                <a:lnTo>
                  <a:pt x="776285" y="463663"/>
                </a:lnTo>
                <a:lnTo>
                  <a:pt x="777080" y="470813"/>
                </a:lnTo>
                <a:lnTo>
                  <a:pt x="777610" y="478228"/>
                </a:lnTo>
                <a:lnTo>
                  <a:pt x="777875" y="485643"/>
                </a:lnTo>
                <a:lnTo>
                  <a:pt x="777610" y="493058"/>
                </a:lnTo>
                <a:lnTo>
                  <a:pt x="777080" y="500738"/>
                </a:lnTo>
                <a:lnTo>
                  <a:pt x="776285" y="507888"/>
                </a:lnTo>
                <a:lnTo>
                  <a:pt x="774959" y="515303"/>
                </a:lnTo>
                <a:lnTo>
                  <a:pt x="773369" y="522188"/>
                </a:lnTo>
                <a:lnTo>
                  <a:pt x="771514" y="529074"/>
                </a:lnTo>
                <a:lnTo>
                  <a:pt x="769128" y="535959"/>
                </a:lnTo>
                <a:lnTo>
                  <a:pt x="766477" y="542580"/>
                </a:lnTo>
                <a:lnTo>
                  <a:pt x="763562" y="548936"/>
                </a:lnTo>
                <a:lnTo>
                  <a:pt x="760116" y="555291"/>
                </a:lnTo>
                <a:lnTo>
                  <a:pt x="756670" y="561382"/>
                </a:lnTo>
                <a:lnTo>
                  <a:pt x="752959" y="567208"/>
                </a:lnTo>
                <a:lnTo>
                  <a:pt x="748983" y="573034"/>
                </a:lnTo>
                <a:lnTo>
                  <a:pt x="744742" y="578596"/>
                </a:lnTo>
                <a:lnTo>
                  <a:pt x="739971" y="583892"/>
                </a:lnTo>
                <a:lnTo>
                  <a:pt x="735200" y="588659"/>
                </a:lnTo>
                <a:lnTo>
                  <a:pt x="730164" y="593691"/>
                </a:lnTo>
                <a:lnTo>
                  <a:pt x="724862" y="598458"/>
                </a:lnTo>
                <a:lnTo>
                  <a:pt x="719296" y="602695"/>
                </a:lnTo>
                <a:lnTo>
                  <a:pt x="713465" y="606667"/>
                </a:lnTo>
                <a:lnTo>
                  <a:pt x="707633" y="610639"/>
                </a:lnTo>
                <a:lnTo>
                  <a:pt x="701537" y="614082"/>
                </a:lnTo>
                <a:lnTo>
                  <a:pt x="695175" y="617260"/>
                </a:lnTo>
                <a:lnTo>
                  <a:pt x="688814" y="620173"/>
                </a:lnTo>
                <a:lnTo>
                  <a:pt x="681922" y="622821"/>
                </a:lnTo>
                <a:lnTo>
                  <a:pt x="675296" y="624940"/>
                </a:lnTo>
                <a:lnTo>
                  <a:pt x="668404" y="626794"/>
                </a:lnTo>
                <a:lnTo>
                  <a:pt x="661247" y="628912"/>
                </a:lnTo>
                <a:lnTo>
                  <a:pt x="654090" y="629971"/>
                </a:lnTo>
                <a:lnTo>
                  <a:pt x="646669" y="631031"/>
                </a:lnTo>
                <a:lnTo>
                  <a:pt x="639247" y="631560"/>
                </a:lnTo>
                <a:lnTo>
                  <a:pt x="631825" y="631825"/>
                </a:lnTo>
                <a:lnTo>
                  <a:pt x="624403" y="631560"/>
                </a:lnTo>
                <a:lnTo>
                  <a:pt x="616982" y="631031"/>
                </a:lnTo>
                <a:lnTo>
                  <a:pt x="609560" y="629971"/>
                </a:lnTo>
                <a:lnTo>
                  <a:pt x="602403" y="628912"/>
                </a:lnTo>
                <a:lnTo>
                  <a:pt x="595511" y="626794"/>
                </a:lnTo>
                <a:lnTo>
                  <a:pt x="588355" y="624940"/>
                </a:lnTo>
                <a:lnTo>
                  <a:pt x="581728" y="622821"/>
                </a:lnTo>
                <a:lnTo>
                  <a:pt x="575102" y="620173"/>
                </a:lnTo>
                <a:lnTo>
                  <a:pt x="568475" y="617260"/>
                </a:lnTo>
                <a:lnTo>
                  <a:pt x="562378" y="614082"/>
                </a:lnTo>
                <a:lnTo>
                  <a:pt x="556282" y="610639"/>
                </a:lnTo>
                <a:lnTo>
                  <a:pt x="550186" y="606667"/>
                </a:lnTo>
                <a:lnTo>
                  <a:pt x="544619" y="602695"/>
                </a:lnTo>
                <a:lnTo>
                  <a:pt x="539053" y="598458"/>
                </a:lnTo>
                <a:lnTo>
                  <a:pt x="533487" y="593691"/>
                </a:lnTo>
                <a:lnTo>
                  <a:pt x="528450" y="588659"/>
                </a:lnTo>
                <a:lnTo>
                  <a:pt x="523679" y="583892"/>
                </a:lnTo>
                <a:lnTo>
                  <a:pt x="519173" y="578596"/>
                </a:lnTo>
                <a:lnTo>
                  <a:pt x="514667" y="573034"/>
                </a:lnTo>
                <a:lnTo>
                  <a:pt x="510691" y="567208"/>
                </a:lnTo>
                <a:lnTo>
                  <a:pt x="506980" y="561382"/>
                </a:lnTo>
                <a:lnTo>
                  <a:pt x="503534" y="555291"/>
                </a:lnTo>
                <a:lnTo>
                  <a:pt x="500354" y="548936"/>
                </a:lnTo>
                <a:lnTo>
                  <a:pt x="497438" y="542580"/>
                </a:lnTo>
                <a:lnTo>
                  <a:pt x="494522" y="535959"/>
                </a:lnTo>
                <a:lnTo>
                  <a:pt x="492402" y="529074"/>
                </a:lnTo>
                <a:lnTo>
                  <a:pt x="490281" y="522188"/>
                </a:lnTo>
                <a:lnTo>
                  <a:pt x="488691" y="515303"/>
                </a:lnTo>
                <a:lnTo>
                  <a:pt x="487366" y="507888"/>
                </a:lnTo>
                <a:lnTo>
                  <a:pt x="486570" y="500738"/>
                </a:lnTo>
                <a:lnTo>
                  <a:pt x="486040" y="493058"/>
                </a:lnTo>
                <a:lnTo>
                  <a:pt x="485775" y="485643"/>
                </a:lnTo>
                <a:lnTo>
                  <a:pt x="486040" y="478228"/>
                </a:lnTo>
                <a:lnTo>
                  <a:pt x="486570" y="470813"/>
                </a:lnTo>
                <a:lnTo>
                  <a:pt x="487366" y="463663"/>
                </a:lnTo>
                <a:lnTo>
                  <a:pt x="488691" y="456247"/>
                </a:lnTo>
                <a:lnTo>
                  <a:pt x="490281" y="449097"/>
                </a:lnTo>
                <a:lnTo>
                  <a:pt x="492402" y="442477"/>
                </a:lnTo>
                <a:lnTo>
                  <a:pt x="494522" y="435326"/>
                </a:lnTo>
                <a:lnTo>
                  <a:pt x="497438" y="428971"/>
                </a:lnTo>
                <a:lnTo>
                  <a:pt x="500354" y="422615"/>
                </a:lnTo>
                <a:lnTo>
                  <a:pt x="503534" y="415994"/>
                </a:lnTo>
                <a:lnTo>
                  <a:pt x="506980" y="409903"/>
                </a:lnTo>
                <a:lnTo>
                  <a:pt x="510691" y="404077"/>
                </a:lnTo>
                <a:lnTo>
                  <a:pt x="514667" y="398251"/>
                </a:lnTo>
                <a:lnTo>
                  <a:pt x="519173" y="392955"/>
                </a:lnTo>
                <a:lnTo>
                  <a:pt x="523679" y="387658"/>
                </a:lnTo>
                <a:lnTo>
                  <a:pt x="528450" y="382362"/>
                </a:lnTo>
                <a:lnTo>
                  <a:pt x="533487" y="377595"/>
                </a:lnTo>
                <a:lnTo>
                  <a:pt x="539053" y="373093"/>
                </a:lnTo>
                <a:lnTo>
                  <a:pt x="544619" y="368856"/>
                </a:lnTo>
                <a:lnTo>
                  <a:pt x="550186" y="364619"/>
                </a:lnTo>
                <a:lnTo>
                  <a:pt x="556282" y="360646"/>
                </a:lnTo>
                <a:lnTo>
                  <a:pt x="562378" y="357204"/>
                </a:lnTo>
                <a:lnTo>
                  <a:pt x="568475" y="354026"/>
                </a:lnTo>
                <a:lnTo>
                  <a:pt x="575102" y="351377"/>
                </a:lnTo>
                <a:lnTo>
                  <a:pt x="581728" y="348729"/>
                </a:lnTo>
                <a:lnTo>
                  <a:pt x="588355" y="346081"/>
                </a:lnTo>
                <a:lnTo>
                  <a:pt x="595511" y="344227"/>
                </a:lnTo>
                <a:lnTo>
                  <a:pt x="602403" y="342638"/>
                </a:lnTo>
                <a:lnTo>
                  <a:pt x="609560" y="341314"/>
                </a:lnTo>
                <a:lnTo>
                  <a:pt x="616982" y="340520"/>
                </a:lnTo>
                <a:lnTo>
                  <a:pt x="624403" y="339990"/>
                </a:lnTo>
                <a:lnTo>
                  <a:pt x="631825" y="339725"/>
                </a:lnTo>
                <a:close/>
                <a:moveTo>
                  <a:pt x="992942" y="242814"/>
                </a:moveTo>
                <a:lnTo>
                  <a:pt x="989237" y="243079"/>
                </a:lnTo>
                <a:lnTo>
                  <a:pt x="985797" y="243608"/>
                </a:lnTo>
                <a:lnTo>
                  <a:pt x="981827" y="244137"/>
                </a:lnTo>
                <a:lnTo>
                  <a:pt x="978387" y="244930"/>
                </a:lnTo>
                <a:lnTo>
                  <a:pt x="974947" y="245988"/>
                </a:lnTo>
                <a:lnTo>
                  <a:pt x="971506" y="247046"/>
                </a:lnTo>
                <a:lnTo>
                  <a:pt x="968331" y="248369"/>
                </a:lnTo>
                <a:lnTo>
                  <a:pt x="964890" y="249956"/>
                </a:lnTo>
                <a:lnTo>
                  <a:pt x="961714" y="251543"/>
                </a:lnTo>
                <a:lnTo>
                  <a:pt x="958803" y="253395"/>
                </a:lnTo>
                <a:lnTo>
                  <a:pt x="955892" y="255246"/>
                </a:lnTo>
                <a:lnTo>
                  <a:pt x="952981" y="257362"/>
                </a:lnTo>
                <a:lnTo>
                  <a:pt x="950335" y="259478"/>
                </a:lnTo>
                <a:lnTo>
                  <a:pt x="947424" y="261594"/>
                </a:lnTo>
                <a:lnTo>
                  <a:pt x="945042" y="264239"/>
                </a:lnTo>
                <a:lnTo>
                  <a:pt x="942660" y="266620"/>
                </a:lnTo>
                <a:lnTo>
                  <a:pt x="940278" y="269265"/>
                </a:lnTo>
                <a:lnTo>
                  <a:pt x="938161" y="272174"/>
                </a:lnTo>
                <a:lnTo>
                  <a:pt x="936044" y="275084"/>
                </a:lnTo>
                <a:lnTo>
                  <a:pt x="934192" y="277993"/>
                </a:lnTo>
                <a:lnTo>
                  <a:pt x="932604" y="280903"/>
                </a:lnTo>
                <a:lnTo>
                  <a:pt x="931016" y="284077"/>
                </a:lnTo>
                <a:lnTo>
                  <a:pt x="929428" y="287251"/>
                </a:lnTo>
                <a:lnTo>
                  <a:pt x="927840" y="290425"/>
                </a:lnTo>
                <a:lnTo>
                  <a:pt x="926782" y="294128"/>
                </a:lnTo>
                <a:lnTo>
                  <a:pt x="925723" y="297567"/>
                </a:lnTo>
                <a:lnTo>
                  <a:pt x="924929" y="301005"/>
                </a:lnTo>
                <a:lnTo>
                  <a:pt x="924400" y="304444"/>
                </a:lnTo>
                <a:lnTo>
                  <a:pt x="923870" y="308147"/>
                </a:lnTo>
                <a:lnTo>
                  <a:pt x="923606" y="312114"/>
                </a:lnTo>
                <a:lnTo>
                  <a:pt x="923606" y="315817"/>
                </a:lnTo>
                <a:lnTo>
                  <a:pt x="923606" y="319520"/>
                </a:lnTo>
                <a:lnTo>
                  <a:pt x="923870" y="323223"/>
                </a:lnTo>
                <a:lnTo>
                  <a:pt x="924400" y="326662"/>
                </a:lnTo>
                <a:lnTo>
                  <a:pt x="924929" y="330630"/>
                </a:lnTo>
                <a:lnTo>
                  <a:pt x="925723" y="334068"/>
                </a:lnTo>
                <a:lnTo>
                  <a:pt x="926782" y="337242"/>
                </a:lnTo>
                <a:lnTo>
                  <a:pt x="927840" y="340681"/>
                </a:lnTo>
                <a:lnTo>
                  <a:pt x="929428" y="343855"/>
                </a:lnTo>
                <a:lnTo>
                  <a:pt x="931016" y="347293"/>
                </a:lnTo>
                <a:lnTo>
                  <a:pt x="932604" y="350467"/>
                </a:lnTo>
                <a:lnTo>
                  <a:pt x="934192" y="353377"/>
                </a:lnTo>
                <a:lnTo>
                  <a:pt x="936044" y="356286"/>
                </a:lnTo>
                <a:lnTo>
                  <a:pt x="938161" y="359196"/>
                </a:lnTo>
                <a:lnTo>
                  <a:pt x="940278" y="361841"/>
                </a:lnTo>
                <a:lnTo>
                  <a:pt x="942660" y="364486"/>
                </a:lnTo>
                <a:lnTo>
                  <a:pt x="945042" y="367131"/>
                </a:lnTo>
                <a:lnTo>
                  <a:pt x="947424" y="369512"/>
                </a:lnTo>
                <a:lnTo>
                  <a:pt x="950335" y="371892"/>
                </a:lnTo>
                <a:lnTo>
                  <a:pt x="952981" y="374008"/>
                </a:lnTo>
                <a:lnTo>
                  <a:pt x="955892" y="375860"/>
                </a:lnTo>
                <a:lnTo>
                  <a:pt x="958803" y="377711"/>
                </a:lnTo>
                <a:lnTo>
                  <a:pt x="961714" y="379563"/>
                </a:lnTo>
                <a:lnTo>
                  <a:pt x="964890" y="381150"/>
                </a:lnTo>
                <a:lnTo>
                  <a:pt x="968331" y="382472"/>
                </a:lnTo>
                <a:lnTo>
                  <a:pt x="971506" y="383795"/>
                </a:lnTo>
                <a:lnTo>
                  <a:pt x="974947" y="385117"/>
                </a:lnTo>
                <a:lnTo>
                  <a:pt x="978387" y="386175"/>
                </a:lnTo>
                <a:lnTo>
                  <a:pt x="981827" y="386969"/>
                </a:lnTo>
                <a:lnTo>
                  <a:pt x="985797" y="387498"/>
                </a:lnTo>
                <a:lnTo>
                  <a:pt x="989237" y="388027"/>
                </a:lnTo>
                <a:lnTo>
                  <a:pt x="992942" y="388291"/>
                </a:lnTo>
                <a:lnTo>
                  <a:pt x="996647" y="388291"/>
                </a:lnTo>
                <a:lnTo>
                  <a:pt x="1000352" y="388291"/>
                </a:lnTo>
                <a:lnTo>
                  <a:pt x="1004057" y="388027"/>
                </a:lnTo>
                <a:lnTo>
                  <a:pt x="1007762" y="387498"/>
                </a:lnTo>
                <a:lnTo>
                  <a:pt x="1011467" y="386969"/>
                </a:lnTo>
                <a:lnTo>
                  <a:pt x="1014908" y="386175"/>
                </a:lnTo>
                <a:lnTo>
                  <a:pt x="1018348" y="385117"/>
                </a:lnTo>
                <a:lnTo>
                  <a:pt x="1021524" y="383795"/>
                </a:lnTo>
                <a:lnTo>
                  <a:pt x="1025229" y="382472"/>
                </a:lnTo>
                <a:lnTo>
                  <a:pt x="1028405" y="381150"/>
                </a:lnTo>
                <a:lnTo>
                  <a:pt x="1031580" y="379563"/>
                </a:lnTo>
                <a:lnTo>
                  <a:pt x="1034491" y="377711"/>
                </a:lnTo>
                <a:lnTo>
                  <a:pt x="1037403" y="375860"/>
                </a:lnTo>
                <a:lnTo>
                  <a:pt x="1040314" y="374008"/>
                </a:lnTo>
                <a:lnTo>
                  <a:pt x="1043225" y="371892"/>
                </a:lnTo>
                <a:lnTo>
                  <a:pt x="1045871" y="369512"/>
                </a:lnTo>
                <a:lnTo>
                  <a:pt x="1048253" y="367131"/>
                </a:lnTo>
                <a:lnTo>
                  <a:pt x="1050635" y="364486"/>
                </a:lnTo>
                <a:lnTo>
                  <a:pt x="1053017" y="361841"/>
                </a:lnTo>
                <a:lnTo>
                  <a:pt x="1055134" y="359196"/>
                </a:lnTo>
                <a:lnTo>
                  <a:pt x="1057251" y="356286"/>
                </a:lnTo>
                <a:lnTo>
                  <a:pt x="1059103" y="353377"/>
                </a:lnTo>
                <a:lnTo>
                  <a:pt x="1060956" y="350467"/>
                </a:lnTo>
                <a:lnTo>
                  <a:pt x="1062544" y="347293"/>
                </a:lnTo>
                <a:lnTo>
                  <a:pt x="1064132" y="343855"/>
                </a:lnTo>
                <a:lnTo>
                  <a:pt x="1065455" y="340681"/>
                </a:lnTo>
                <a:lnTo>
                  <a:pt x="1066513" y="337242"/>
                </a:lnTo>
                <a:lnTo>
                  <a:pt x="1067572" y="334068"/>
                </a:lnTo>
                <a:lnTo>
                  <a:pt x="1068366" y="330630"/>
                </a:lnTo>
                <a:lnTo>
                  <a:pt x="1068895" y="326662"/>
                </a:lnTo>
                <a:lnTo>
                  <a:pt x="1069424" y="323223"/>
                </a:lnTo>
                <a:lnTo>
                  <a:pt x="1069689" y="319520"/>
                </a:lnTo>
                <a:lnTo>
                  <a:pt x="1069689" y="315817"/>
                </a:lnTo>
                <a:lnTo>
                  <a:pt x="1069689" y="312114"/>
                </a:lnTo>
                <a:lnTo>
                  <a:pt x="1069424" y="308147"/>
                </a:lnTo>
                <a:lnTo>
                  <a:pt x="1068895" y="304444"/>
                </a:lnTo>
                <a:lnTo>
                  <a:pt x="1068366" y="301005"/>
                </a:lnTo>
                <a:lnTo>
                  <a:pt x="1067572" y="297567"/>
                </a:lnTo>
                <a:lnTo>
                  <a:pt x="1066513" y="294128"/>
                </a:lnTo>
                <a:lnTo>
                  <a:pt x="1065455" y="290425"/>
                </a:lnTo>
                <a:lnTo>
                  <a:pt x="1064132" y="287251"/>
                </a:lnTo>
                <a:lnTo>
                  <a:pt x="1062544" y="284077"/>
                </a:lnTo>
                <a:lnTo>
                  <a:pt x="1060956" y="280903"/>
                </a:lnTo>
                <a:lnTo>
                  <a:pt x="1059103" y="277993"/>
                </a:lnTo>
                <a:lnTo>
                  <a:pt x="1057251" y="275084"/>
                </a:lnTo>
                <a:lnTo>
                  <a:pt x="1055134" y="272174"/>
                </a:lnTo>
                <a:lnTo>
                  <a:pt x="1053017" y="269265"/>
                </a:lnTo>
                <a:lnTo>
                  <a:pt x="1050635" y="266620"/>
                </a:lnTo>
                <a:lnTo>
                  <a:pt x="1048253" y="264239"/>
                </a:lnTo>
                <a:lnTo>
                  <a:pt x="1045871" y="261594"/>
                </a:lnTo>
                <a:lnTo>
                  <a:pt x="1043225" y="259478"/>
                </a:lnTo>
                <a:lnTo>
                  <a:pt x="1040314" y="257362"/>
                </a:lnTo>
                <a:lnTo>
                  <a:pt x="1037403" y="255246"/>
                </a:lnTo>
                <a:lnTo>
                  <a:pt x="1034491" y="253395"/>
                </a:lnTo>
                <a:lnTo>
                  <a:pt x="1031580" y="251543"/>
                </a:lnTo>
                <a:lnTo>
                  <a:pt x="1028405" y="249956"/>
                </a:lnTo>
                <a:lnTo>
                  <a:pt x="1025229" y="248369"/>
                </a:lnTo>
                <a:lnTo>
                  <a:pt x="1021524" y="247046"/>
                </a:lnTo>
                <a:lnTo>
                  <a:pt x="1018348" y="245988"/>
                </a:lnTo>
                <a:lnTo>
                  <a:pt x="1014908" y="244930"/>
                </a:lnTo>
                <a:lnTo>
                  <a:pt x="1011467" y="244137"/>
                </a:lnTo>
                <a:lnTo>
                  <a:pt x="1007762" y="243608"/>
                </a:lnTo>
                <a:lnTo>
                  <a:pt x="1004057" y="243079"/>
                </a:lnTo>
                <a:lnTo>
                  <a:pt x="1000352" y="242814"/>
                </a:lnTo>
                <a:lnTo>
                  <a:pt x="996647" y="242814"/>
                </a:lnTo>
                <a:lnTo>
                  <a:pt x="992942" y="242814"/>
                </a:lnTo>
                <a:close/>
                <a:moveTo>
                  <a:pt x="632233" y="242814"/>
                </a:moveTo>
                <a:lnTo>
                  <a:pt x="619795" y="243079"/>
                </a:lnTo>
                <a:lnTo>
                  <a:pt x="607357" y="243872"/>
                </a:lnTo>
                <a:lnTo>
                  <a:pt x="595183" y="245459"/>
                </a:lnTo>
                <a:lnTo>
                  <a:pt x="583274" y="247575"/>
                </a:lnTo>
                <a:lnTo>
                  <a:pt x="571365" y="250221"/>
                </a:lnTo>
                <a:lnTo>
                  <a:pt x="559986" y="253659"/>
                </a:lnTo>
                <a:lnTo>
                  <a:pt x="548606" y="257627"/>
                </a:lnTo>
                <a:lnTo>
                  <a:pt x="537756" y="261859"/>
                </a:lnTo>
                <a:lnTo>
                  <a:pt x="526905" y="266620"/>
                </a:lnTo>
                <a:lnTo>
                  <a:pt x="516055" y="272174"/>
                </a:lnTo>
                <a:lnTo>
                  <a:pt x="505998" y="277993"/>
                </a:lnTo>
                <a:lnTo>
                  <a:pt x="496207" y="284077"/>
                </a:lnTo>
                <a:lnTo>
                  <a:pt x="486679" y="291219"/>
                </a:lnTo>
                <a:lnTo>
                  <a:pt x="477417" y="298360"/>
                </a:lnTo>
                <a:lnTo>
                  <a:pt x="468684" y="305766"/>
                </a:lnTo>
                <a:lnTo>
                  <a:pt x="460480" y="313966"/>
                </a:lnTo>
                <a:lnTo>
                  <a:pt x="452276" y="322165"/>
                </a:lnTo>
                <a:lnTo>
                  <a:pt x="444601" y="331159"/>
                </a:lnTo>
                <a:lnTo>
                  <a:pt x="437191" y="340152"/>
                </a:lnTo>
                <a:lnTo>
                  <a:pt x="430575" y="349938"/>
                </a:lnTo>
                <a:lnTo>
                  <a:pt x="424224" y="359725"/>
                </a:lnTo>
                <a:lnTo>
                  <a:pt x="418401" y="369776"/>
                </a:lnTo>
                <a:lnTo>
                  <a:pt x="413109" y="380092"/>
                </a:lnTo>
                <a:lnTo>
                  <a:pt x="408080" y="390936"/>
                </a:lnTo>
                <a:lnTo>
                  <a:pt x="403846" y="402046"/>
                </a:lnTo>
                <a:lnTo>
                  <a:pt x="399876" y="413419"/>
                </a:lnTo>
                <a:lnTo>
                  <a:pt x="396701" y="424793"/>
                </a:lnTo>
                <a:lnTo>
                  <a:pt x="394054" y="436431"/>
                </a:lnTo>
                <a:lnTo>
                  <a:pt x="391937" y="448598"/>
                </a:lnTo>
                <a:lnTo>
                  <a:pt x="390349" y="460765"/>
                </a:lnTo>
                <a:lnTo>
                  <a:pt x="389291" y="472932"/>
                </a:lnTo>
                <a:lnTo>
                  <a:pt x="389026" y="485364"/>
                </a:lnTo>
                <a:lnTo>
                  <a:pt x="389291" y="498060"/>
                </a:lnTo>
                <a:lnTo>
                  <a:pt x="390349" y="510227"/>
                </a:lnTo>
                <a:lnTo>
                  <a:pt x="391937" y="522395"/>
                </a:lnTo>
                <a:lnTo>
                  <a:pt x="394054" y="534562"/>
                </a:lnTo>
                <a:lnTo>
                  <a:pt x="396701" y="546200"/>
                </a:lnTo>
                <a:lnTo>
                  <a:pt x="399876" y="557838"/>
                </a:lnTo>
                <a:lnTo>
                  <a:pt x="403846" y="568947"/>
                </a:lnTo>
                <a:lnTo>
                  <a:pt x="408080" y="580056"/>
                </a:lnTo>
                <a:lnTo>
                  <a:pt x="413109" y="590901"/>
                </a:lnTo>
                <a:lnTo>
                  <a:pt x="418401" y="601217"/>
                </a:lnTo>
                <a:lnTo>
                  <a:pt x="424224" y="611532"/>
                </a:lnTo>
                <a:lnTo>
                  <a:pt x="430575" y="621319"/>
                </a:lnTo>
                <a:lnTo>
                  <a:pt x="437191" y="630841"/>
                </a:lnTo>
                <a:lnTo>
                  <a:pt x="444601" y="640099"/>
                </a:lnTo>
                <a:lnTo>
                  <a:pt x="452276" y="648827"/>
                </a:lnTo>
                <a:lnTo>
                  <a:pt x="460480" y="657291"/>
                </a:lnTo>
                <a:lnTo>
                  <a:pt x="468684" y="665491"/>
                </a:lnTo>
                <a:lnTo>
                  <a:pt x="477417" y="672897"/>
                </a:lnTo>
                <a:lnTo>
                  <a:pt x="486679" y="680039"/>
                </a:lnTo>
                <a:lnTo>
                  <a:pt x="496207" y="687180"/>
                </a:lnTo>
                <a:lnTo>
                  <a:pt x="505998" y="693264"/>
                </a:lnTo>
                <a:lnTo>
                  <a:pt x="516055" y="699083"/>
                </a:lnTo>
                <a:lnTo>
                  <a:pt x="526905" y="704637"/>
                </a:lnTo>
                <a:lnTo>
                  <a:pt x="537756" y="709399"/>
                </a:lnTo>
                <a:lnTo>
                  <a:pt x="548606" y="713631"/>
                </a:lnTo>
                <a:lnTo>
                  <a:pt x="559986" y="717598"/>
                </a:lnTo>
                <a:lnTo>
                  <a:pt x="571365" y="721037"/>
                </a:lnTo>
                <a:lnTo>
                  <a:pt x="583274" y="723682"/>
                </a:lnTo>
                <a:lnTo>
                  <a:pt x="595183" y="725798"/>
                </a:lnTo>
                <a:lnTo>
                  <a:pt x="607357" y="727385"/>
                </a:lnTo>
                <a:lnTo>
                  <a:pt x="619795" y="728178"/>
                </a:lnTo>
                <a:lnTo>
                  <a:pt x="632233" y="728443"/>
                </a:lnTo>
                <a:lnTo>
                  <a:pt x="644672" y="728178"/>
                </a:lnTo>
                <a:lnTo>
                  <a:pt x="657110" y="727385"/>
                </a:lnTo>
                <a:lnTo>
                  <a:pt x="669283" y="725798"/>
                </a:lnTo>
                <a:lnTo>
                  <a:pt x="681192" y="723682"/>
                </a:lnTo>
                <a:lnTo>
                  <a:pt x="693101" y="721037"/>
                </a:lnTo>
                <a:lnTo>
                  <a:pt x="704746" y="717598"/>
                </a:lnTo>
                <a:lnTo>
                  <a:pt x="715861" y="713631"/>
                </a:lnTo>
                <a:lnTo>
                  <a:pt x="726976" y="709399"/>
                </a:lnTo>
                <a:lnTo>
                  <a:pt x="737561" y="704637"/>
                </a:lnTo>
                <a:lnTo>
                  <a:pt x="748147" y="699083"/>
                </a:lnTo>
                <a:lnTo>
                  <a:pt x="758204" y="693264"/>
                </a:lnTo>
                <a:lnTo>
                  <a:pt x="767995" y="687180"/>
                </a:lnTo>
                <a:lnTo>
                  <a:pt x="777523" y="680039"/>
                </a:lnTo>
                <a:lnTo>
                  <a:pt x="786785" y="672897"/>
                </a:lnTo>
                <a:lnTo>
                  <a:pt x="795518" y="665491"/>
                </a:lnTo>
                <a:lnTo>
                  <a:pt x="803987" y="657291"/>
                </a:lnTo>
                <a:lnTo>
                  <a:pt x="811926" y="648827"/>
                </a:lnTo>
                <a:lnTo>
                  <a:pt x="819866" y="640099"/>
                </a:lnTo>
                <a:lnTo>
                  <a:pt x="826746" y="630841"/>
                </a:lnTo>
                <a:lnTo>
                  <a:pt x="833627" y="621319"/>
                </a:lnTo>
                <a:lnTo>
                  <a:pt x="839978" y="611532"/>
                </a:lnTo>
                <a:lnTo>
                  <a:pt x="845801" y="601217"/>
                </a:lnTo>
                <a:lnTo>
                  <a:pt x="851094" y="590901"/>
                </a:lnTo>
                <a:lnTo>
                  <a:pt x="856122" y="580056"/>
                </a:lnTo>
                <a:lnTo>
                  <a:pt x="860356" y="568947"/>
                </a:lnTo>
                <a:lnTo>
                  <a:pt x="864061" y="557838"/>
                </a:lnTo>
                <a:lnTo>
                  <a:pt x="867501" y="546200"/>
                </a:lnTo>
                <a:lnTo>
                  <a:pt x="870148" y="534562"/>
                </a:lnTo>
                <a:lnTo>
                  <a:pt x="872265" y="522395"/>
                </a:lnTo>
                <a:lnTo>
                  <a:pt x="873853" y="510227"/>
                </a:lnTo>
                <a:lnTo>
                  <a:pt x="874911" y="498060"/>
                </a:lnTo>
                <a:lnTo>
                  <a:pt x="875176" y="485364"/>
                </a:lnTo>
                <a:lnTo>
                  <a:pt x="874911" y="472932"/>
                </a:lnTo>
                <a:lnTo>
                  <a:pt x="873853" y="460765"/>
                </a:lnTo>
                <a:lnTo>
                  <a:pt x="872265" y="448598"/>
                </a:lnTo>
                <a:lnTo>
                  <a:pt x="870148" y="436431"/>
                </a:lnTo>
                <a:lnTo>
                  <a:pt x="867501" y="424793"/>
                </a:lnTo>
                <a:lnTo>
                  <a:pt x="864061" y="413419"/>
                </a:lnTo>
                <a:lnTo>
                  <a:pt x="860356" y="402046"/>
                </a:lnTo>
                <a:lnTo>
                  <a:pt x="856122" y="390936"/>
                </a:lnTo>
                <a:lnTo>
                  <a:pt x="851094" y="380092"/>
                </a:lnTo>
                <a:lnTo>
                  <a:pt x="845801" y="369776"/>
                </a:lnTo>
                <a:lnTo>
                  <a:pt x="839978" y="359725"/>
                </a:lnTo>
                <a:lnTo>
                  <a:pt x="833627" y="349938"/>
                </a:lnTo>
                <a:lnTo>
                  <a:pt x="826746" y="340152"/>
                </a:lnTo>
                <a:lnTo>
                  <a:pt x="819866" y="331159"/>
                </a:lnTo>
                <a:lnTo>
                  <a:pt x="811926" y="322165"/>
                </a:lnTo>
                <a:lnTo>
                  <a:pt x="803987" y="313966"/>
                </a:lnTo>
                <a:lnTo>
                  <a:pt x="795518" y="305766"/>
                </a:lnTo>
                <a:lnTo>
                  <a:pt x="786785" y="298360"/>
                </a:lnTo>
                <a:lnTo>
                  <a:pt x="777523" y="291219"/>
                </a:lnTo>
                <a:lnTo>
                  <a:pt x="767995" y="284077"/>
                </a:lnTo>
                <a:lnTo>
                  <a:pt x="758204" y="277993"/>
                </a:lnTo>
                <a:lnTo>
                  <a:pt x="748147" y="272174"/>
                </a:lnTo>
                <a:lnTo>
                  <a:pt x="737561" y="266620"/>
                </a:lnTo>
                <a:lnTo>
                  <a:pt x="726976" y="261859"/>
                </a:lnTo>
                <a:lnTo>
                  <a:pt x="715861" y="257627"/>
                </a:lnTo>
                <a:lnTo>
                  <a:pt x="704746" y="253659"/>
                </a:lnTo>
                <a:lnTo>
                  <a:pt x="693101" y="250221"/>
                </a:lnTo>
                <a:lnTo>
                  <a:pt x="681192" y="247575"/>
                </a:lnTo>
                <a:lnTo>
                  <a:pt x="669283" y="245459"/>
                </a:lnTo>
                <a:lnTo>
                  <a:pt x="657110" y="243872"/>
                </a:lnTo>
                <a:lnTo>
                  <a:pt x="644672" y="243079"/>
                </a:lnTo>
                <a:lnTo>
                  <a:pt x="632233" y="242814"/>
                </a:lnTo>
                <a:close/>
                <a:moveTo>
                  <a:pt x="291902" y="0"/>
                </a:moveTo>
                <a:lnTo>
                  <a:pt x="389026" y="0"/>
                </a:lnTo>
                <a:lnTo>
                  <a:pt x="394054" y="265"/>
                </a:lnTo>
                <a:lnTo>
                  <a:pt x="398818" y="529"/>
                </a:lnTo>
                <a:lnTo>
                  <a:pt x="403846" y="1058"/>
                </a:lnTo>
                <a:lnTo>
                  <a:pt x="408610" y="1852"/>
                </a:lnTo>
                <a:lnTo>
                  <a:pt x="413373" y="2910"/>
                </a:lnTo>
                <a:lnTo>
                  <a:pt x="417872" y="4232"/>
                </a:lnTo>
                <a:lnTo>
                  <a:pt x="422636" y="5819"/>
                </a:lnTo>
                <a:lnTo>
                  <a:pt x="426870" y="7406"/>
                </a:lnTo>
                <a:lnTo>
                  <a:pt x="431104" y="9522"/>
                </a:lnTo>
                <a:lnTo>
                  <a:pt x="435339" y="11903"/>
                </a:lnTo>
                <a:lnTo>
                  <a:pt x="439308" y="14019"/>
                </a:lnTo>
                <a:lnTo>
                  <a:pt x="443543" y="16664"/>
                </a:lnTo>
                <a:lnTo>
                  <a:pt x="447248" y="19309"/>
                </a:lnTo>
                <a:lnTo>
                  <a:pt x="450953" y="21954"/>
                </a:lnTo>
                <a:lnTo>
                  <a:pt x="454393" y="25128"/>
                </a:lnTo>
                <a:lnTo>
                  <a:pt x="457569" y="28302"/>
                </a:lnTo>
                <a:lnTo>
                  <a:pt x="461009" y="31741"/>
                </a:lnTo>
                <a:lnTo>
                  <a:pt x="464185" y="35179"/>
                </a:lnTo>
                <a:lnTo>
                  <a:pt x="466831" y="38882"/>
                </a:lnTo>
                <a:lnTo>
                  <a:pt x="469478" y="42585"/>
                </a:lnTo>
                <a:lnTo>
                  <a:pt x="472124" y="46553"/>
                </a:lnTo>
                <a:lnTo>
                  <a:pt x="474241" y="50785"/>
                </a:lnTo>
                <a:lnTo>
                  <a:pt x="476358" y="55017"/>
                </a:lnTo>
                <a:lnTo>
                  <a:pt x="478476" y="59249"/>
                </a:lnTo>
                <a:lnTo>
                  <a:pt x="480328" y="63481"/>
                </a:lnTo>
                <a:lnTo>
                  <a:pt x="481916" y="68242"/>
                </a:lnTo>
                <a:lnTo>
                  <a:pt x="483239" y="72739"/>
                </a:lnTo>
                <a:lnTo>
                  <a:pt x="484298" y="77500"/>
                </a:lnTo>
                <a:lnTo>
                  <a:pt x="485092" y="82261"/>
                </a:lnTo>
                <a:lnTo>
                  <a:pt x="485621" y="87286"/>
                </a:lnTo>
                <a:lnTo>
                  <a:pt x="486150" y="92047"/>
                </a:lnTo>
                <a:lnTo>
                  <a:pt x="486150" y="97073"/>
                </a:lnTo>
                <a:lnTo>
                  <a:pt x="1069689" y="97073"/>
                </a:lnTo>
                <a:lnTo>
                  <a:pt x="1074717" y="97073"/>
                </a:lnTo>
                <a:lnTo>
                  <a:pt x="1079745" y="97602"/>
                </a:lnTo>
                <a:lnTo>
                  <a:pt x="1084509" y="98131"/>
                </a:lnTo>
                <a:lnTo>
                  <a:pt x="1089273" y="98925"/>
                </a:lnTo>
                <a:lnTo>
                  <a:pt x="1093772" y="99983"/>
                </a:lnTo>
                <a:lnTo>
                  <a:pt x="1098535" y="101305"/>
                </a:lnTo>
                <a:lnTo>
                  <a:pt x="1103034" y="102892"/>
                </a:lnTo>
                <a:lnTo>
                  <a:pt x="1107533" y="104744"/>
                </a:lnTo>
                <a:lnTo>
                  <a:pt x="1111767" y="106595"/>
                </a:lnTo>
                <a:lnTo>
                  <a:pt x="1115737" y="108711"/>
                </a:lnTo>
                <a:lnTo>
                  <a:pt x="1119971" y="111092"/>
                </a:lnTo>
                <a:lnTo>
                  <a:pt x="1123941" y="113737"/>
                </a:lnTo>
                <a:lnTo>
                  <a:pt x="1127646" y="116382"/>
                </a:lnTo>
                <a:lnTo>
                  <a:pt x="1131351" y="119027"/>
                </a:lnTo>
                <a:lnTo>
                  <a:pt x="1134791" y="122201"/>
                </a:lnTo>
                <a:lnTo>
                  <a:pt x="1138496" y="125639"/>
                </a:lnTo>
                <a:lnTo>
                  <a:pt x="1141672" y="128813"/>
                </a:lnTo>
                <a:lnTo>
                  <a:pt x="1144583" y="132252"/>
                </a:lnTo>
                <a:lnTo>
                  <a:pt x="1147494" y="135955"/>
                </a:lnTo>
                <a:lnTo>
                  <a:pt x="1150141" y="139658"/>
                </a:lnTo>
                <a:lnTo>
                  <a:pt x="1152522" y="143890"/>
                </a:lnTo>
                <a:lnTo>
                  <a:pt x="1155169" y="147858"/>
                </a:lnTo>
                <a:lnTo>
                  <a:pt x="1157286" y="152090"/>
                </a:lnTo>
                <a:lnTo>
                  <a:pt x="1159139" y="156322"/>
                </a:lnTo>
                <a:lnTo>
                  <a:pt x="1160991" y="160818"/>
                </a:lnTo>
                <a:lnTo>
                  <a:pt x="1162579" y="165315"/>
                </a:lnTo>
                <a:lnTo>
                  <a:pt x="1163902" y="169811"/>
                </a:lnTo>
                <a:lnTo>
                  <a:pt x="1164961" y="174573"/>
                </a:lnTo>
                <a:lnTo>
                  <a:pt x="1165755" y="179334"/>
                </a:lnTo>
                <a:lnTo>
                  <a:pt x="1166284" y="184359"/>
                </a:lnTo>
                <a:lnTo>
                  <a:pt x="1166813" y="189120"/>
                </a:lnTo>
                <a:lnTo>
                  <a:pt x="1166813" y="194146"/>
                </a:lnTo>
                <a:lnTo>
                  <a:pt x="1166813" y="777111"/>
                </a:lnTo>
                <a:lnTo>
                  <a:pt x="1166813" y="782137"/>
                </a:lnTo>
                <a:lnTo>
                  <a:pt x="1166284" y="786898"/>
                </a:lnTo>
                <a:lnTo>
                  <a:pt x="1165755" y="791924"/>
                </a:lnTo>
                <a:lnTo>
                  <a:pt x="1164961" y="796949"/>
                </a:lnTo>
                <a:lnTo>
                  <a:pt x="1163902" y="801446"/>
                </a:lnTo>
                <a:lnTo>
                  <a:pt x="1162579" y="805942"/>
                </a:lnTo>
                <a:lnTo>
                  <a:pt x="1160991" y="810439"/>
                </a:lnTo>
                <a:lnTo>
                  <a:pt x="1159139" y="815200"/>
                </a:lnTo>
                <a:lnTo>
                  <a:pt x="1157286" y="819432"/>
                </a:lnTo>
                <a:lnTo>
                  <a:pt x="1155169" y="823400"/>
                </a:lnTo>
                <a:lnTo>
                  <a:pt x="1152522" y="827632"/>
                </a:lnTo>
                <a:lnTo>
                  <a:pt x="1150141" y="831335"/>
                </a:lnTo>
                <a:lnTo>
                  <a:pt x="1147494" y="835567"/>
                </a:lnTo>
                <a:lnTo>
                  <a:pt x="1144583" y="839005"/>
                </a:lnTo>
                <a:lnTo>
                  <a:pt x="1141672" y="842708"/>
                </a:lnTo>
                <a:lnTo>
                  <a:pt x="1138496" y="845882"/>
                </a:lnTo>
                <a:lnTo>
                  <a:pt x="1134791" y="849056"/>
                </a:lnTo>
                <a:lnTo>
                  <a:pt x="1131351" y="852495"/>
                </a:lnTo>
                <a:lnTo>
                  <a:pt x="1127646" y="855140"/>
                </a:lnTo>
                <a:lnTo>
                  <a:pt x="1123941" y="858049"/>
                </a:lnTo>
                <a:lnTo>
                  <a:pt x="1119971" y="860430"/>
                </a:lnTo>
                <a:lnTo>
                  <a:pt x="1115737" y="862811"/>
                </a:lnTo>
                <a:lnTo>
                  <a:pt x="1111767" y="864927"/>
                </a:lnTo>
                <a:lnTo>
                  <a:pt x="1107533" y="866778"/>
                </a:lnTo>
                <a:lnTo>
                  <a:pt x="1103034" y="868630"/>
                </a:lnTo>
                <a:lnTo>
                  <a:pt x="1098535" y="870217"/>
                </a:lnTo>
                <a:lnTo>
                  <a:pt x="1093772" y="871539"/>
                </a:lnTo>
                <a:lnTo>
                  <a:pt x="1089273" y="872597"/>
                </a:lnTo>
                <a:lnTo>
                  <a:pt x="1084509" y="873655"/>
                </a:lnTo>
                <a:lnTo>
                  <a:pt x="1079745" y="874184"/>
                </a:lnTo>
                <a:lnTo>
                  <a:pt x="1074717" y="874449"/>
                </a:lnTo>
                <a:lnTo>
                  <a:pt x="1069689" y="874713"/>
                </a:lnTo>
                <a:lnTo>
                  <a:pt x="97124" y="874713"/>
                </a:lnTo>
                <a:lnTo>
                  <a:pt x="92361" y="874449"/>
                </a:lnTo>
                <a:lnTo>
                  <a:pt x="87332" y="874184"/>
                </a:lnTo>
                <a:lnTo>
                  <a:pt x="82304" y="873655"/>
                </a:lnTo>
                <a:lnTo>
                  <a:pt x="77541" y="872597"/>
                </a:lnTo>
                <a:lnTo>
                  <a:pt x="73042" y="871539"/>
                </a:lnTo>
                <a:lnTo>
                  <a:pt x="68543" y="870217"/>
                </a:lnTo>
                <a:lnTo>
                  <a:pt x="63779" y="868630"/>
                </a:lnTo>
                <a:lnTo>
                  <a:pt x="59545" y="866778"/>
                </a:lnTo>
                <a:lnTo>
                  <a:pt x="55311" y="864927"/>
                </a:lnTo>
                <a:lnTo>
                  <a:pt x="51076" y="862811"/>
                </a:lnTo>
                <a:lnTo>
                  <a:pt x="47107" y="860430"/>
                </a:lnTo>
                <a:lnTo>
                  <a:pt x="42872" y="858049"/>
                </a:lnTo>
                <a:lnTo>
                  <a:pt x="39167" y="855140"/>
                </a:lnTo>
                <a:lnTo>
                  <a:pt x="35462" y="852495"/>
                </a:lnTo>
                <a:lnTo>
                  <a:pt x="32022" y="849056"/>
                </a:lnTo>
                <a:lnTo>
                  <a:pt x="28846" y="845882"/>
                </a:lnTo>
                <a:lnTo>
                  <a:pt x="25406" y="842708"/>
                </a:lnTo>
                <a:lnTo>
                  <a:pt x="22230" y="839005"/>
                </a:lnTo>
                <a:lnTo>
                  <a:pt x="19319" y="835567"/>
                </a:lnTo>
                <a:lnTo>
                  <a:pt x="16673" y="831335"/>
                </a:lnTo>
                <a:lnTo>
                  <a:pt x="14291" y="827632"/>
                </a:lnTo>
                <a:lnTo>
                  <a:pt x="11909" y="823400"/>
                </a:lnTo>
                <a:lnTo>
                  <a:pt x="9792" y="819432"/>
                </a:lnTo>
                <a:lnTo>
                  <a:pt x="7675" y="815200"/>
                </a:lnTo>
                <a:lnTo>
                  <a:pt x="5822" y="810439"/>
                </a:lnTo>
                <a:lnTo>
                  <a:pt x="4499" y="805942"/>
                </a:lnTo>
                <a:lnTo>
                  <a:pt x="3176" y="801446"/>
                </a:lnTo>
                <a:lnTo>
                  <a:pt x="2117" y="796949"/>
                </a:lnTo>
                <a:lnTo>
                  <a:pt x="1059" y="791924"/>
                </a:lnTo>
                <a:lnTo>
                  <a:pt x="529" y="786898"/>
                </a:lnTo>
                <a:lnTo>
                  <a:pt x="265" y="782137"/>
                </a:lnTo>
                <a:lnTo>
                  <a:pt x="40" y="777875"/>
                </a:lnTo>
                <a:lnTo>
                  <a:pt x="0" y="777875"/>
                </a:lnTo>
                <a:lnTo>
                  <a:pt x="0" y="777111"/>
                </a:lnTo>
                <a:lnTo>
                  <a:pt x="0" y="194146"/>
                </a:lnTo>
                <a:lnTo>
                  <a:pt x="0" y="193675"/>
                </a:lnTo>
                <a:lnTo>
                  <a:pt x="25" y="193675"/>
                </a:lnTo>
                <a:lnTo>
                  <a:pt x="265" y="189120"/>
                </a:lnTo>
                <a:lnTo>
                  <a:pt x="529" y="184359"/>
                </a:lnTo>
                <a:lnTo>
                  <a:pt x="1059" y="179334"/>
                </a:lnTo>
                <a:lnTo>
                  <a:pt x="2117" y="174573"/>
                </a:lnTo>
                <a:lnTo>
                  <a:pt x="3176" y="169811"/>
                </a:lnTo>
                <a:lnTo>
                  <a:pt x="4499" y="165315"/>
                </a:lnTo>
                <a:lnTo>
                  <a:pt x="5822" y="160818"/>
                </a:lnTo>
                <a:lnTo>
                  <a:pt x="7675" y="156322"/>
                </a:lnTo>
                <a:lnTo>
                  <a:pt x="9792" y="152090"/>
                </a:lnTo>
                <a:lnTo>
                  <a:pt x="11909" y="147858"/>
                </a:lnTo>
                <a:lnTo>
                  <a:pt x="14291" y="143890"/>
                </a:lnTo>
                <a:lnTo>
                  <a:pt x="16673" y="139658"/>
                </a:lnTo>
                <a:lnTo>
                  <a:pt x="19319" y="135955"/>
                </a:lnTo>
                <a:lnTo>
                  <a:pt x="22230" y="132252"/>
                </a:lnTo>
                <a:lnTo>
                  <a:pt x="25406" y="128813"/>
                </a:lnTo>
                <a:lnTo>
                  <a:pt x="28846" y="125639"/>
                </a:lnTo>
                <a:lnTo>
                  <a:pt x="32022" y="122201"/>
                </a:lnTo>
                <a:lnTo>
                  <a:pt x="35462" y="119027"/>
                </a:lnTo>
                <a:lnTo>
                  <a:pt x="39167" y="116382"/>
                </a:lnTo>
                <a:lnTo>
                  <a:pt x="42872" y="113737"/>
                </a:lnTo>
                <a:lnTo>
                  <a:pt x="47107" y="111092"/>
                </a:lnTo>
                <a:lnTo>
                  <a:pt x="51076" y="108711"/>
                </a:lnTo>
                <a:lnTo>
                  <a:pt x="55311" y="106595"/>
                </a:lnTo>
                <a:lnTo>
                  <a:pt x="59545" y="104744"/>
                </a:lnTo>
                <a:lnTo>
                  <a:pt x="63779" y="102892"/>
                </a:lnTo>
                <a:lnTo>
                  <a:pt x="68543" y="101305"/>
                </a:lnTo>
                <a:lnTo>
                  <a:pt x="73042" y="99983"/>
                </a:lnTo>
                <a:lnTo>
                  <a:pt x="77541" y="98925"/>
                </a:lnTo>
                <a:lnTo>
                  <a:pt x="82304" y="98131"/>
                </a:lnTo>
                <a:lnTo>
                  <a:pt x="87332" y="97602"/>
                </a:lnTo>
                <a:lnTo>
                  <a:pt x="92361" y="97073"/>
                </a:lnTo>
                <a:lnTo>
                  <a:pt x="97124" y="97073"/>
                </a:lnTo>
                <a:lnTo>
                  <a:pt x="194513" y="97073"/>
                </a:lnTo>
                <a:lnTo>
                  <a:pt x="194778" y="92047"/>
                </a:lnTo>
                <a:lnTo>
                  <a:pt x="195042" y="87286"/>
                </a:lnTo>
                <a:lnTo>
                  <a:pt x="195836" y="82261"/>
                </a:lnTo>
                <a:lnTo>
                  <a:pt x="196630" y="77500"/>
                </a:lnTo>
                <a:lnTo>
                  <a:pt x="197953" y="72739"/>
                </a:lnTo>
                <a:lnTo>
                  <a:pt x="199277" y="68242"/>
                </a:lnTo>
                <a:lnTo>
                  <a:pt x="200600" y="63481"/>
                </a:lnTo>
                <a:lnTo>
                  <a:pt x="202452" y="59249"/>
                </a:lnTo>
                <a:lnTo>
                  <a:pt x="204305" y="55017"/>
                </a:lnTo>
                <a:lnTo>
                  <a:pt x="206422" y="50785"/>
                </a:lnTo>
                <a:lnTo>
                  <a:pt x="208804" y="46553"/>
                </a:lnTo>
                <a:lnTo>
                  <a:pt x="211186" y="42585"/>
                </a:lnTo>
                <a:lnTo>
                  <a:pt x="213832" y="38882"/>
                </a:lnTo>
                <a:lnTo>
                  <a:pt x="217008" y="35179"/>
                </a:lnTo>
                <a:lnTo>
                  <a:pt x="219919" y="31741"/>
                </a:lnTo>
                <a:lnTo>
                  <a:pt x="223095" y="28302"/>
                </a:lnTo>
                <a:lnTo>
                  <a:pt x="226535" y="25128"/>
                </a:lnTo>
                <a:lnTo>
                  <a:pt x="229975" y="21954"/>
                </a:lnTo>
                <a:lnTo>
                  <a:pt x="233680" y="19309"/>
                </a:lnTo>
                <a:lnTo>
                  <a:pt x="237650" y="16664"/>
                </a:lnTo>
                <a:lnTo>
                  <a:pt x="241355" y="14019"/>
                </a:lnTo>
                <a:lnTo>
                  <a:pt x="245589" y="11903"/>
                </a:lnTo>
                <a:lnTo>
                  <a:pt x="249559" y="9522"/>
                </a:lnTo>
                <a:lnTo>
                  <a:pt x="254058" y="7406"/>
                </a:lnTo>
                <a:lnTo>
                  <a:pt x="258557" y="5819"/>
                </a:lnTo>
                <a:lnTo>
                  <a:pt x="262791" y="4232"/>
                </a:lnTo>
                <a:lnTo>
                  <a:pt x="267555" y="2910"/>
                </a:lnTo>
                <a:lnTo>
                  <a:pt x="272054" y="1852"/>
                </a:lnTo>
                <a:lnTo>
                  <a:pt x="277082" y="1058"/>
                </a:lnTo>
                <a:lnTo>
                  <a:pt x="281845" y="529"/>
                </a:lnTo>
                <a:lnTo>
                  <a:pt x="286874" y="265"/>
                </a:lnTo>
                <a:lnTo>
                  <a:pt x="291902"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142" name="文本框 141"/>
          <p:cNvSpPr txBox="1"/>
          <p:nvPr/>
        </p:nvSpPr>
        <p:spPr>
          <a:xfrm>
            <a:off x="6243628" y="4030345"/>
            <a:ext cx="344805" cy="306705"/>
          </a:xfrm>
          <a:prstGeom prst="rect">
            <a:avLst/>
          </a:prstGeom>
          <a:noFill/>
        </p:spPr>
        <p:txBody>
          <a:bodyPr wrap="none" rtlCol="0">
            <a:spAutoFit/>
          </a:bodyPr>
          <a:lstStyle/>
          <a:p>
            <a:pPr algn="ctr"/>
            <a:r>
              <a:rPr lang="en-US" altLang="zh-CN" sz="1400" b="1">
                <a:solidFill>
                  <a:schemeClr val="bg1"/>
                </a:solidFill>
                <a:latin typeface="微软雅黑" panose="020B0503020204020204" charset="-122"/>
                <a:ea typeface="微软雅黑" panose="020B0503020204020204" charset="-122"/>
              </a:rPr>
              <a:t>&amp;</a:t>
            </a:r>
          </a:p>
        </p:txBody>
      </p:sp>
      <p:sp>
        <p:nvSpPr>
          <p:cNvPr id="145" name="握手"/>
          <p:cNvSpPr/>
          <p:nvPr/>
        </p:nvSpPr>
        <p:spPr bwMode="auto">
          <a:xfrm>
            <a:off x="1812804" y="3847838"/>
            <a:ext cx="273342" cy="204705"/>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rgbClr val="2ECC9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705">
              <a:solidFill>
                <a:srgbClr val="FFFFFF"/>
              </a:solidFill>
            </a:endParaRPr>
          </a:p>
        </p:txBody>
      </p:sp>
      <p:sp>
        <p:nvSpPr>
          <p:cNvPr id="158" name="object 158"/>
          <p:cNvSpPr txBox="1"/>
          <p:nvPr/>
        </p:nvSpPr>
        <p:spPr>
          <a:xfrm>
            <a:off x="1471930" y="5815965"/>
            <a:ext cx="9912985" cy="215265"/>
          </a:xfrm>
          <a:prstGeom prst="rect">
            <a:avLst/>
          </a:prstGeom>
        </p:spPr>
        <p:txBody>
          <a:bodyPr vert="horz" wrap="square" lIns="0" tIns="0" rIns="0" bIns="0" rtlCol="0">
            <a:spAutoFit/>
          </a:bodyPr>
          <a:lstStyle/>
          <a:p>
            <a:pPr marL="12700" algn="ctr">
              <a:lnSpc>
                <a:spcPct val="100000"/>
              </a:lnSpc>
            </a:pPr>
            <a:r>
              <a:rPr lang="zh-CN" altLang="en-US" sz="1400" dirty="0" smtClean="0">
                <a:solidFill>
                  <a:srgbClr val="808080"/>
                </a:solidFill>
                <a:latin typeface="微软雅黑" panose="020B0503020204020204" charset="-122"/>
                <a:ea typeface="微软雅黑" panose="020B0503020204020204" charset="-122"/>
                <a:cs typeface="微软雅黑" panose="020B0503020204020204" charset="-122"/>
              </a:rPr>
              <a:t>淘璞亲子活动毛利率超过</a:t>
            </a:r>
            <a:r>
              <a:rPr lang="en-US" altLang="zh-CN" sz="1400" b="1" spc="-5" dirty="0">
                <a:solidFill>
                  <a:srgbClr val="FA646A"/>
                </a:solidFill>
                <a:latin typeface="微软雅黑" panose="020B0503020204020204" charset="-122"/>
                <a:ea typeface="微软雅黑" panose="020B0503020204020204" charset="-122"/>
                <a:cs typeface="微软雅黑" panose="020B0503020204020204" charset="-122"/>
              </a:rPr>
              <a:t>50%</a:t>
            </a:r>
            <a:r>
              <a:rPr sz="1400" dirty="0" smtClean="0">
                <a:solidFill>
                  <a:srgbClr val="808080"/>
                </a:solidFill>
                <a:latin typeface="微软雅黑" panose="020B0503020204020204" charset="-122"/>
                <a:ea typeface="微软雅黑" panose="020B0503020204020204" charset="-122"/>
                <a:cs typeface="微软雅黑" panose="020B0503020204020204" charset="-122"/>
              </a:rPr>
              <a:t>，</a:t>
            </a:r>
            <a:r>
              <a:rPr lang="zh-CN" altLang="en-US" sz="1400" dirty="0" smtClean="0">
                <a:solidFill>
                  <a:srgbClr val="808080"/>
                </a:solidFill>
                <a:latin typeface="微软雅黑" panose="020B0503020204020204" charset="-122"/>
                <a:ea typeface="微软雅黑" panose="020B0503020204020204" charset="-122"/>
                <a:cs typeface="微软雅黑" panose="020B0503020204020204" charset="-122"/>
              </a:rPr>
              <a:t>活动发展会员的</a:t>
            </a:r>
            <a:r>
              <a:rPr sz="1400" dirty="0" smtClean="0">
                <a:solidFill>
                  <a:srgbClr val="808080"/>
                </a:solidFill>
                <a:latin typeface="微软雅黑" panose="020B0503020204020204" charset="-122"/>
                <a:ea typeface="微软雅黑" panose="020B0503020204020204" charset="-122"/>
                <a:cs typeface="微软雅黑" panose="020B0503020204020204" charset="-122"/>
              </a:rPr>
              <a:t>平均获新成本</a:t>
            </a:r>
            <a:r>
              <a:rPr lang="en-US" sz="1400" b="1" dirty="0" smtClean="0">
                <a:solidFill>
                  <a:srgbClr val="FA646A"/>
                </a:solidFill>
                <a:latin typeface="微软雅黑" panose="020B0503020204020204" charset="-122"/>
                <a:ea typeface="微软雅黑" panose="020B0503020204020204" charset="-122"/>
                <a:cs typeface="微软雅黑" panose="020B0503020204020204" charset="-122"/>
              </a:rPr>
              <a:t>31.05</a:t>
            </a:r>
            <a:r>
              <a:rPr sz="1400" b="1" dirty="0" smtClean="0">
                <a:solidFill>
                  <a:srgbClr val="FA646A"/>
                </a:solidFill>
                <a:latin typeface="微软雅黑" panose="020B0503020204020204" charset="-122"/>
                <a:ea typeface="微软雅黑" panose="020B0503020204020204" charset="-122"/>
                <a:cs typeface="微软雅黑" panose="020B0503020204020204" charset="-122"/>
              </a:rPr>
              <a:t>元</a:t>
            </a:r>
            <a:r>
              <a:rPr lang="zh-CN" altLang="en-US" sz="1400" b="1" spc="-5" dirty="0">
                <a:solidFill>
                  <a:srgbClr val="FA646A"/>
                </a:solidFill>
                <a:latin typeface="微软雅黑" panose="020B0503020204020204" charset="-122"/>
                <a:ea typeface="微软雅黑" panose="020B0503020204020204" charset="-122"/>
                <a:cs typeface="微软雅黑" panose="020B0503020204020204" charset="-122"/>
              </a:rPr>
              <a:t>（</a:t>
            </a:r>
            <a:r>
              <a:rPr lang="en-US" altLang="zh-CN" sz="1400" b="1" spc="-5" dirty="0">
                <a:solidFill>
                  <a:srgbClr val="FA646A"/>
                </a:solidFill>
                <a:latin typeface="微软雅黑" panose="020B0503020204020204" charset="-122"/>
                <a:ea typeface="微软雅黑" panose="020B0503020204020204" charset="-122"/>
                <a:cs typeface="微软雅黑" panose="020B0503020204020204" charset="-122"/>
              </a:rPr>
              <a:t>2017</a:t>
            </a:r>
            <a:r>
              <a:rPr lang="zh-CN" altLang="en-US" sz="1400" b="1" spc="-5" dirty="0">
                <a:solidFill>
                  <a:srgbClr val="FA646A"/>
                </a:solidFill>
                <a:latin typeface="微软雅黑" panose="020B0503020204020204" charset="-122"/>
                <a:ea typeface="微软雅黑" panose="020B0503020204020204" charset="-122"/>
                <a:cs typeface="微软雅黑" panose="020B0503020204020204" charset="-122"/>
              </a:rPr>
              <a:t>年</a:t>
            </a:r>
            <a:r>
              <a:rPr lang="en-US" altLang="zh-CN" sz="1400" b="1" spc="-5" dirty="0">
                <a:solidFill>
                  <a:srgbClr val="FA646A"/>
                </a:solidFill>
                <a:latin typeface="微软雅黑" panose="020B0503020204020204" charset="-122"/>
                <a:ea typeface="微软雅黑" panose="020B0503020204020204" charset="-122"/>
                <a:cs typeface="微软雅黑" panose="020B0503020204020204" charset="-122"/>
              </a:rPr>
              <a:t>11</a:t>
            </a:r>
            <a:r>
              <a:rPr lang="zh-CN" altLang="en-US" sz="1400" b="1" spc="-5" dirty="0">
                <a:solidFill>
                  <a:srgbClr val="FA646A"/>
                </a:solidFill>
                <a:latin typeface="微软雅黑" panose="020B0503020204020204" charset="-122"/>
                <a:ea typeface="微软雅黑" panose="020B0503020204020204" charset="-122"/>
                <a:cs typeface="微软雅黑" panose="020B0503020204020204" charset="-122"/>
              </a:rPr>
              <a:t>月</a:t>
            </a:r>
            <a:r>
              <a:rPr lang="zh-CN" altLang="en-US" sz="1400" b="1" spc="-5" dirty="0" smtClean="0">
                <a:solidFill>
                  <a:srgbClr val="FA646A"/>
                </a:solidFill>
                <a:latin typeface="微软雅黑" panose="020B0503020204020204" charset="-122"/>
                <a:ea typeface="微软雅黑" panose="020B0503020204020204" charset="-122"/>
                <a:cs typeface="微软雅黑" panose="020B0503020204020204" charset="-122"/>
              </a:rPr>
              <a:t>）</a:t>
            </a:r>
            <a:r>
              <a:rPr lang="zh-CN" altLang="en-US" sz="1400" spc="-5" dirty="0" smtClean="0">
                <a:solidFill>
                  <a:srgbClr val="808080"/>
                </a:solidFill>
                <a:latin typeface="微软雅黑" panose="020B0503020204020204" charset="-122"/>
                <a:ea typeface="微软雅黑" panose="020B0503020204020204" charset="-122"/>
                <a:cs typeface="微软雅黑" panose="020B0503020204020204" charset="-122"/>
              </a:rPr>
              <a:t>，</a:t>
            </a:r>
            <a:r>
              <a:rPr sz="1400" dirty="0" err="1" smtClean="0">
                <a:solidFill>
                  <a:srgbClr val="808080"/>
                </a:solidFill>
                <a:latin typeface="微软雅黑" panose="020B0503020204020204" charset="-122"/>
                <a:ea typeface="微软雅黑" panose="020B0503020204020204" charset="-122"/>
                <a:cs typeface="微软雅黑" panose="020B0503020204020204" charset="-122"/>
              </a:rPr>
              <a:t>转化率</a:t>
            </a:r>
            <a:r>
              <a:rPr lang="zh-CN" altLang="en-US" sz="1400" dirty="0" smtClean="0">
                <a:solidFill>
                  <a:srgbClr val="808080"/>
                </a:solidFill>
                <a:latin typeface="微软雅黑" panose="020B0503020204020204" charset="-122"/>
                <a:ea typeface="微软雅黑" panose="020B0503020204020204" charset="-122"/>
                <a:cs typeface="微软雅黑" panose="020B0503020204020204" charset="-122"/>
              </a:rPr>
              <a:t>达</a:t>
            </a:r>
            <a:r>
              <a:rPr lang="en-US" sz="1400" b="1" spc="-5" dirty="0" smtClean="0">
                <a:solidFill>
                  <a:srgbClr val="FA646A"/>
                </a:solidFill>
                <a:latin typeface="微软雅黑" panose="020B0503020204020204" charset="-122"/>
                <a:ea typeface="微软雅黑" panose="020B0503020204020204" charset="-122"/>
                <a:cs typeface="微软雅黑" panose="020B0503020204020204" charset="-122"/>
              </a:rPr>
              <a:t>13.81</a:t>
            </a:r>
            <a:r>
              <a:rPr sz="1400" b="1" spc="-5" dirty="0" smtClean="0">
                <a:solidFill>
                  <a:srgbClr val="FA646A"/>
                </a:solidFill>
                <a:latin typeface="微软雅黑" panose="020B0503020204020204" charset="-122"/>
                <a:ea typeface="微软雅黑" panose="020B0503020204020204" charset="-122"/>
                <a:cs typeface="微软雅黑" panose="020B0503020204020204" charset="-122"/>
              </a:rPr>
              <a:t>%</a:t>
            </a:r>
            <a:endParaRPr sz="14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2226730" y="4328650"/>
            <a:ext cx="1226400" cy="295910"/>
          </a:xfrm>
          <a:prstGeom prst="rect">
            <a:avLst/>
          </a:prstGeom>
          <a:noFill/>
        </p:spPr>
        <p:txBody>
          <a:bodyPr wrap="square" rtlCol="0">
            <a:spAutoFit/>
          </a:bodyPr>
          <a:lstStyle/>
          <a:p>
            <a:r>
              <a:rPr lang="zh-CN" altLang="en-US" sz="1330" b="1" dirty="0">
                <a:solidFill>
                  <a:schemeClr val="tx1">
                    <a:lumMod val="50000"/>
                    <a:lumOff val="50000"/>
                  </a:schemeClr>
                </a:solidFill>
                <a:latin typeface="微软雅黑" panose="020B0503020204020204" charset="-122"/>
                <a:ea typeface="微软雅黑" panose="020B0503020204020204" charset="-122"/>
              </a:rPr>
              <a:t>才艺展示</a:t>
            </a:r>
          </a:p>
        </p:txBody>
      </p:sp>
      <p:sp>
        <p:nvSpPr>
          <p:cNvPr id="2050" name="调色盘"/>
          <p:cNvSpPr/>
          <p:nvPr/>
        </p:nvSpPr>
        <p:spPr bwMode="auto">
          <a:xfrm>
            <a:off x="1758950" y="4324205"/>
            <a:ext cx="381000" cy="304800"/>
          </a:xfrm>
          <a:custGeom>
            <a:avLst/>
            <a:gdLst>
              <a:gd name="T0" fmla="*/ 1230708 w 3970"/>
              <a:gd name="T1" fmla="*/ 915562 h 4043"/>
              <a:gd name="T2" fmla="*/ 745546 w 3970"/>
              <a:gd name="T3" fmla="*/ 1273147 h 4043"/>
              <a:gd name="T4" fmla="*/ 1036643 w 3970"/>
              <a:gd name="T5" fmla="*/ 769945 h 4043"/>
              <a:gd name="T6" fmla="*/ 1163942 w 3970"/>
              <a:gd name="T7" fmla="*/ 484945 h 4043"/>
              <a:gd name="T8" fmla="*/ 709493 w 3970"/>
              <a:gd name="T9" fmla="*/ 218203 h 4043"/>
              <a:gd name="T10" fmla="*/ 515428 w 3970"/>
              <a:gd name="T11" fmla="*/ 1309663 h 4043"/>
              <a:gd name="T12" fmla="*/ 1473289 w 3970"/>
              <a:gd name="T13" fmla="*/ 739663 h 4043"/>
              <a:gd name="T14" fmla="*/ 1230708 w 3970"/>
              <a:gd name="T15" fmla="*/ 915562 h 4043"/>
              <a:gd name="T16" fmla="*/ 933825 w 3970"/>
              <a:gd name="T17" fmla="*/ 297023 h 4043"/>
              <a:gd name="T18" fmla="*/ 1047326 w 3970"/>
              <a:gd name="T19" fmla="*/ 410578 h 4043"/>
              <a:gd name="T20" fmla="*/ 933825 w 3970"/>
              <a:gd name="T21" fmla="*/ 524578 h 4043"/>
              <a:gd name="T22" fmla="*/ 819878 w 3970"/>
              <a:gd name="T23" fmla="*/ 410578 h 4043"/>
              <a:gd name="T24" fmla="*/ 933825 w 3970"/>
              <a:gd name="T25" fmla="*/ 297023 h 4043"/>
              <a:gd name="T26" fmla="*/ 569731 w 3970"/>
              <a:gd name="T27" fmla="*/ 1070085 h 4043"/>
              <a:gd name="T28" fmla="*/ 456230 w 3970"/>
              <a:gd name="T29" fmla="*/ 956530 h 4043"/>
              <a:gd name="T30" fmla="*/ 569731 w 3970"/>
              <a:gd name="T31" fmla="*/ 842976 h 4043"/>
              <a:gd name="T32" fmla="*/ 683677 w 3970"/>
              <a:gd name="T33" fmla="*/ 956530 h 4043"/>
              <a:gd name="T34" fmla="*/ 569731 w 3970"/>
              <a:gd name="T35" fmla="*/ 1070085 h 4043"/>
              <a:gd name="T36" fmla="*/ 660977 w 3970"/>
              <a:gd name="T37" fmla="*/ 736546 h 4043"/>
              <a:gd name="T38" fmla="*/ 547031 w 3970"/>
              <a:gd name="T39" fmla="*/ 622992 h 4043"/>
              <a:gd name="T40" fmla="*/ 660977 w 3970"/>
              <a:gd name="T41" fmla="*/ 509437 h 4043"/>
              <a:gd name="T42" fmla="*/ 774478 w 3970"/>
              <a:gd name="T43" fmla="*/ 622992 h 4043"/>
              <a:gd name="T44" fmla="*/ 660977 w 3970"/>
              <a:gd name="T45" fmla="*/ 736546 h 4043"/>
              <a:gd name="T46" fmla="*/ 1095397 w 3970"/>
              <a:gd name="T47" fmla="*/ 777070 h 4043"/>
              <a:gd name="T48" fmla="*/ 1095842 w 3970"/>
              <a:gd name="T49" fmla="*/ 774398 h 4043"/>
              <a:gd name="T50" fmla="*/ 1095397 w 3970"/>
              <a:gd name="T51" fmla="*/ 777070 h 4043"/>
              <a:gd name="T52" fmla="*/ 1211568 w 3970"/>
              <a:gd name="T53" fmla="*/ 858117 h 4043"/>
              <a:gd name="T54" fmla="*/ 1767056 w 3970"/>
              <a:gd name="T55" fmla="*/ 105094 h 4043"/>
              <a:gd name="T56" fmla="*/ 1731893 w 3970"/>
              <a:gd name="T57" fmla="*/ 74812 h 4043"/>
              <a:gd name="T58" fmla="*/ 1095842 w 3970"/>
              <a:gd name="T59" fmla="*/ 774398 h 4043"/>
              <a:gd name="T60" fmla="*/ 1211568 w 3970"/>
              <a:gd name="T61" fmla="*/ 858117 h 4043"/>
              <a:gd name="T62" fmla="*/ 918246 w 3970"/>
              <a:gd name="T63" fmla="*/ 867913 h 4043"/>
              <a:gd name="T64" fmla="*/ 812312 w 3970"/>
              <a:gd name="T65" fmla="*/ 1201452 h 4043"/>
              <a:gd name="T66" fmla="*/ 1125664 w 3970"/>
              <a:gd name="T67" fmla="*/ 1024663 h 4043"/>
              <a:gd name="T68" fmla="*/ 918246 w 3970"/>
              <a:gd name="T69" fmla="*/ 867913 h 40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970" h="4043">
                <a:moveTo>
                  <a:pt x="2765" y="2056"/>
                </a:moveTo>
                <a:cubicBezTo>
                  <a:pt x="2833" y="2655"/>
                  <a:pt x="1948" y="2832"/>
                  <a:pt x="1675" y="2859"/>
                </a:cubicBezTo>
                <a:cubicBezTo>
                  <a:pt x="1716" y="2437"/>
                  <a:pt x="1662" y="1729"/>
                  <a:pt x="2329" y="1729"/>
                </a:cubicBezTo>
                <a:cubicBezTo>
                  <a:pt x="2261" y="1688"/>
                  <a:pt x="2438" y="1293"/>
                  <a:pt x="2615" y="1089"/>
                </a:cubicBezTo>
                <a:cubicBezTo>
                  <a:pt x="2847" y="0"/>
                  <a:pt x="1975" y="340"/>
                  <a:pt x="1594" y="490"/>
                </a:cubicBezTo>
                <a:cubicBezTo>
                  <a:pt x="0" y="1661"/>
                  <a:pt x="1103" y="2873"/>
                  <a:pt x="1158" y="2941"/>
                </a:cubicBezTo>
                <a:cubicBezTo>
                  <a:pt x="2343" y="4043"/>
                  <a:pt x="3687" y="2235"/>
                  <a:pt x="3310" y="1661"/>
                </a:cubicBezTo>
                <a:cubicBezTo>
                  <a:pt x="3268" y="1686"/>
                  <a:pt x="2928" y="2042"/>
                  <a:pt x="2765" y="2056"/>
                </a:cubicBezTo>
                <a:close/>
                <a:moveTo>
                  <a:pt x="2098" y="667"/>
                </a:moveTo>
                <a:cubicBezTo>
                  <a:pt x="2239" y="667"/>
                  <a:pt x="2353" y="781"/>
                  <a:pt x="2353" y="922"/>
                </a:cubicBezTo>
                <a:cubicBezTo>
                  <a:pt x="2353" y="1063"/>
                  <a:pt x="2239" y="1178"/>
                  <a:pt x="2098" y="1178"/>
                </a:cubicBezTo>
                <a:cubicBezTo>
                  <a:pt x="1956" y="1178"/>
                  <a:pt x="1842" y="1063"/>
                  <a:pt x="1842" y="922"/>
                </a:cubicBezTo>
                <a:cubicBezTo>
                  <a:pt x="1842" y="781"/>
                  <a:pt x="1956" y="667"/>
                  <a:pt x="2098" y="667"/>
                </a:cubicBezTo>
                <a:close/>
                <a:moveTo>
                  <a:pt x="1280" y="2403"/>
                </a:moveTo>
                <a:cubicBezTo>
                  <a:pt x="1139" y="2403"/>
                  <a:pt x="1025" y="2289"/>
                  <a:pt x="1025" y="2148"/>
                </a:cubicBezTo>
                <a:cubicBezTo>
                  <a:pt x="1025" y="2007"/>
                  <a:pt x="1139" y="1893"/>
                  <a:pt x="1280" y="1893"/>
                </a:cubicBezTo>
                <a:cubicBezTo>
                  <a:pt x="1422" y="1893"/>
                  <a:pt x="1536" y="2007"/>
                  <a:pt x="1536" y="2148"/>
                </a:cubicBezTo>
                <a:cubicBezTo>
                  <a:pt x="1536" y="2289"/>
                  <a:pt x="1422" y="2403"/>
                  <a:pt x="1280" y="2403"/>
                </a:cubicBezTo>
                <a:close/>
                <a:moveTo>
                  <a:pt x="1485" y="1654"/>
                </a:moveTo>
                <a:cubicBezTo>
                  <a:pt x="1344" y="1654"/>
                  <a:pt x="1229" y="1540"/>
                  <a:pt x="1229" y="1399"/>
                </a:cubicBezTo>
                <a:cubicBezTo>
                  <a:pt x="1229" y="1258"/>
                  <a:pt x="1344" y="1144"/>
                  <a:pt x="1485" y="1144"/>
                </a:cubicBezTo>
                <a:cubicBezTo>
                  <a:pt x="1626" y="1144"/>
                  <a:pt x="1740" y="1258"/>
                  <a:pt x="1740" y="1399"/>
                </a:cubicBezTo>
                <a:cubicBezTo>
                  <a:pt x="1740" y="1540"/>
                  <a:pt x="1626" y="1654"/>
                  <a:pt x="1485" y="1654"/>
                </a:cubicBezTo>
                <a:close/>
                <a:moveTo>
                  <a:pt x="2461" y="1745"/>
                </a:moveTo>
                <a:cubicBezTo>
                  <a:pt x="2461" y="1743"/>
                  <a:pt x="2462" y="1741"/>
                  <a:pt x="2462" y="1739"/>
                </a:cubicBezTo>
                <a:cubicBezTo>
                  <a:pt x="2447" y="1728"/>
                  <a:pt x="2443" y="1728"/>
                  <a:pt x="2461" y="1745"/>
                </a:cubicBezTo>
                <a:close/>
                <a:moveTo>
                  <a:pt x="2722" y="1927"/>
                </a:moveTo>
                <a:cubicBezTo>
                  <a:pt x="3107" y="1768"/>
                  <a:pt x="3970" y="236"/>
                  <a:pt x="3970" y="236"/>
                </a:cubicBezTo>
                <a:cubicBezTo>
                  <a:pt x="3891" y="168"/>
                  <a:pt x="3891" y="168"/>
                  <a:pt x="3891" y="168"/>
                </a:cubicBezTo>
                <a:cubicBezTo>
                  <a:pt x="3891" y="168"/>
                  <a:pt x="2597" y="1292"/>
                  <a:pt x="2462" y="1739"/>
                </a:cubicBezTo>
                <a:cubicBezTo>
                  <a:pt x="2509" y="1771"/>
                  <a:pt x="2662" y="1893"/>
                  <a:pt x="2722" y="1927"/>
                </a:cubicBezTo>
                <a:close/>
                <a:moveTo>
                  <a:pt x="2063" y="1949"/>
                </a:moveTo>
                <a:cubicBezTo>
                  <a:pt x="1871" y="2097"/>
                  <a:pt x="1927" y="2539"/>
                  <a:pt x="1825" y="2698"/>
                </a:cubicBezTo>
                <a:cubicBezTo>
                  <a:pt x="2041" y="2539"/>
                  <a:pt x="2358" y="2585"/>
                  <a:pt x="2529" y="2301"/>
                </a:cubicBezTo>
                <a:cubicBezTo>
                  <a:pt x="2585" y="2142"/>
                  <a:pt x="2483" y="1745"/>
                  <a:pt x="2063" y="1949"/>
                </a:cubicBezTo>
                <a:close/>
              </a:path>
            </a:pathLst>
          </a:custGeom>
          <a:solidFill>
            <a:srgbClr val="2ECC92"/>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296" name="小人"/>
          <p:cNvSpPr/>
          <p:nvPr/>
        </p:nvSpPr>
        <p:spPr>
          <a:xfrm>
            <a:off x="1812925" y="3314065"/>
            <a:ext cx="106680" cy="265430"/>
          </a:xfrm>
          <a:custGeom>
            <a:avLst/>
            <a:gdLst/>
            <a:ahLst/>
            <a:cxnLst/>
            <a:rect l="l" t="t" r="r" b="b"/>
            <a:pathLst>
              <a:path w="771525" h="1912713">
                <a:moveTo>
                  <a:pt x="143272" y="357755"/>
                </a:moveTo>
                <a:lnTo>
                  <a:pt x="628253" y="357755"/>
                </a:lnTo>
                <a:cubicBezTo>
                  <a:pt x="707380" y="357755"/>
                  <a:pt x="771525" y="421900"/>
                  <a:pt x="771525" y="501027"/>
                </a:cubicBezTo>
                <a:lnTo>
                  <a:pt x="771525" y="659703"/>
                </a:lnTo>
                <a:lnTo>
                  <a:pt x="771525" y="802652"/>
                </a:lnTo>
                <a:lnTo>
                  <a:pt x="771525" y="1017361"/>
                </a:lnTo>
                <a:cubicBezTo>
                  <a:pt x="771525" y="1058130"/>
                  <a:pt x="738475" y="1091180"/>
                  <a:pt x="697706" y="1091180"/>
                </a:cubicBezTo>
                <a:cubicBezTo>
                  <a:pt x="656937" y="1091180"/>
                  <a:pt x="623887" y="1058130"/>
                  <a:pt x="623887" y="1017361"/>
                </a:cubicBezTo>
                <a:lnTo>
                  <a:pt x="623887" y="659703"/>
                </a:lnTo>
                <a:lnTo>
                  <a:pt x="623888" y="659698"/>
                </a:lnTo>
                <a:lnTo>
                  <a:pt x="623888" y="571551"/>
                </a:lnTo>
                <a:cubicBezTo>
                  <a:pt x="623888" y="556427"/>
                  <a:pt x="611628" y="544167"/>
                  <a:pt x="596504" y="544167"/>
                </a:cubicBezTo>
                <a:cubicBezTo>
                  <a:pt x="581380" y="544167"/>
                  <a:pt x="569120" y="556427"/>
                  <a:pt x="569120" y="571551"/>
                </a:cubicBezTo>
                <a:lnTo>
                  <a:pt x="569120" y="945924"/>
                </a:lnTo>
                <a:lnTo>
                  <a:pt x="569119" y="945924"/>
                </a:lnTo>
                <a:lnTo>
                  <a:pt x="569119" y="1168521"/>
                </a:lnTo>
                <a:lnTo>
                  <a:pt x="569119" y="1172836"/>
                </a:lnTo>
                <a:lnTo>
                  <a:pt x="569119" y="1834131"/>
                </a:lnTo>
                <a:cubicBezTo>
                  <a:pt x="569119" y="1877530"/>
                  <a:pt x="533937" y="1912712"/>
                  <a:pt x="490538" y="1912712"/>
                </a:cubicBezTo>
                <a:cubicBezTo>
                  <a:pt x="447139" y="1912712"/>
                  <a:pt x="411957" y="1877530"/>
                  <a:pt x="411957" y="1834131"/>
                </a:cubicBezTo>
                <a:lnTo>
                  <a:pt x="411957" y="1233956"/>
                </a:lnTo>
                <a:lnTo>
                  <a:pt x="411957" y="1175047"/>
                </a:lnTo>
                <a:cubicBezTo>
                  <a:pt x="411957" y="1159923"/>
                  <a:pt x="399696" y="1147662"/>
                  <a:pt x="384572" y="1147662"/>
                </a:cubicBezTo>
                <a:cubicBezTo>
                  <a:pt x="369449" y="1147662"/>
                  <a:pt x="357188" y="1159922"/>
                  <a:pt x="357188" y="1175045"/>
                </a:cubicBezTo>
                <a:cubicBezTo>
                  <a:pt x="357188" y="1395138"/>
                  <a:pt x="357187" y="1615229"/>
                  <a:pt x="357187" y="1835322"/>
                </a:cubicBezTo>
                <a:cubicBezTo>
                  <a:pt x="357187" y="1878064"/>
                  <a:pt x="322538" y="1912713"/>
                  <a:pt x="279796" y="1912713"/>
                </a:cubicBezTo>
                <a:lnTo>
                  <a:pt x="279797" y="1912712"/>
                </a:lnTo>
                <a:cubicBezTo>
                  <a:pt x="237055" y="1912712"/>
                  <a:pt x="202406" y="1878063"/>
                  <a:pt x="202406" y="1835321"/>
                </a:cubicBezTo>
                <a:lnTo>
                  <a:pt x="202406" y="1167331"/>
                </a:lnTo>
                <a:lnTo>
                  <a:pt x="202407" y="1167326"/>
                </a:lnTo>
                <a:lnTo>
                  <a:pt x="202407" y="945924"/>
                </a:lnTo>
                <a:lnTo>
                  <a:pt x="202406" y="945924"/>
                </a:lnTo>
                <a:lnTo>
                  <a:pt x="202406" y="571551"/>
                </a:lnTo>
                <a:cubicBezTo>
                  <a:pt x="202406" y="556427"/>
                  <a:pt x="190146" y="544167"/>
                  <a:pt x="175022" y="544167"/>
                </a:cubicBezTo>
                <a:cubicBezTo>
                  <a:pt x="159898" y="544167"/>
                  <a:pt x="147638" y="556427"/>
                  <a:pt x="147638" y="571551"/>
                </a:cubicBezTo>
                <a:lnTo>
                  <a:pt x="147638" y="659703"/>
                </a:lnTo>
                <a:lnTo>
                  <a:pt x="147638" y="945924"/>
                </a:lnTo>
                <a:lnTo>
                  <a:pt x="147638" y="1017361"/>
                </a:lnTo>
                <a:cubicBezTo>
                  <a:pt x="147638" y="1058130"/>
                  <a:pt x="114588" y="1091180"/>
                  <a:pt x="73819" y="1091180"/>
                </a:cubicBezTo>
                <a:cubicBezTo>
                  <a:pt x="33050" y="1091180"/>
                  <a:pt x="0" y="1058130"/>
                  <a:pt x="0" y="1017361"/>
                </a:cubicBezTo>
                <a:lnTo>
                  <a:pt x="0" y="802652"/>
                </a:lnTo>
                <a:lnTo>
                  <a:pt x="0" y="659703"/>
                </a:lnTo>
                <a:lnTo>
                  <a:pt x="0" y="501027"/>
                </a:lnTo>
                <a:cubicBezTo>
                  <a:pt x="0" y="421900"/>
                  <a:pt x="64145" y="357755"/>
                  <a:pt x="143272" y="357755"/>
                </a:cubicBezTo>
                <a:close/>
                <a:moveTo>
                  <a:pt x="383667" y="0"/>
                </a:moveTo>
                <a:cubicBezTo>
                  <a:pt x="470623" y="0"/>
                  <a:pt x="541114" y="70491"/>
                  <a:pt x="541114" y="157447"/>
                </a:cubicBezTo>
                <a:cubicBezTo>
                  <a:pt x="541114" y="244403"/>
                  <a:pt x="470623" y="314894"/>
                  <a:pt x="383667" y="314894"/>
                </a:cubicBezTo>
                <a:cubicBezTo>
                  <a:pt x="296711" y="314894"/>
                  <a:pt x="226220" y="244403"/>
                  <a:pt x="226220" y="157447"/>
                </a:cubicBezTo>
                <a:cubicBezTo>
                  <a:pt x="226220" y="70491"/>
                  <a:pt x="296711" y="0"/>
                  <a:pt x="383667" y="0"/>
                </a:cubicBezTo>
                <a:close/>
              </a:path>
            </a:pathLst>
          </a:custGeom>
          <a:solidFill>
            <a:srgbClr val="2ECC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97" name="小人"/>
          <p:cNvSpPr/>
          <p:nvPr/>
        </p:nvSpPr>
        <p:spPr>
          <a:xfrm>
            <a:off x="1993900" y="3338830"/>
            <a:ext cx="121920" cy="228600"/>
          </a:xfrm>
          <a:custGeom>
            <a:avLst/>
            <a:gdLst/>
            <a:ahLst/>
            <a:cxnLst/>
            <a:rect l="l" t="t"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solidFill>
            <a:srgbClr val="2ECC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88" name="小人"/>
          <p:cNvSpPr/>
          <p:nvPr/>
        </p:nvSpPr>
        <p:spPr>
          <a:xfrm>
            <a:off x="1903095" y="3429000"/>
            <a:ext cx="104775" cy="137160"/>
          </a:xfrm>
          <a:custGeom>
            <a:avLst/>
            <a:gdLst/>
            <a:ahLst/>
            <a:cxnLst/>
            <a:rect l="l" t="t" r="r" b="b"/>
            <a:pathLst>
              <a:path w="973632" h="1420756">
                <a:moveTo>
                  <a:pt x="0" y="353991"/>
                </a:moveTo>
                <a:lnTo>
                  <a:pt x="154850" y="353991"/>
                </a:lnTo>
                <a:cubicBezTo>
                  <a:pt x="238822" y="440727"/>
                  <a:pt x="356556" y="494356"/>
                  <a:pt x="486816" y="494356"/>
                </a:cubicBezTo>
                <a:cubicBezTo>
                  <a:pt x="617076" y="494356"/>
                  <a:pt x="734810" y="440727"/>
                  <a:pt x="818783" y="353991"/>
                </a:cubicBezTo>
                <a:lnTo>
                  <a:pt x="973632" y="353991"/>
                </a:lnTo>
                <a:cubicBezTo>
                  <a:pt x="907705" y="453213"/>
                  <a:pt x="812228" y="531048"/>
                  <a:pt x="699701" y="574876"/>
                </a:cubicBezTo>
                <a:lnTo>
                  <a:pt x="847224" y="1060229"/>
                </a:lnTo>
                <a:lnTo>
                  <a:pt x="635284" y="1060229"/>
                </a:lnTo>
                <a:lnTo>
                  <a:pt x="635284" y="1385866"/>
                </a:lnTo>
                <a:cubicBezTo>
                  <a:pt x="635284" y="1405135"/>
                  <a:pt x="619663" y="1420756"/>
                  <a:pt x="600394" y="1420756"/>
                </a:cubicBezTo>
                <a:lnTo>
                  <a:pt x="562174" y="1420756"/>
                </a:lnTo>
                <a:cubicBezTo>
                  <a:pt x="542905" y="1420756"/>
                  <a:pt x="527284" y="1405135"/>
                  <a:pt x="527284" y="1385866"/>
                </a:cubicBezTo>
                <a:lnTo>
                  <a:pt x="527284" y="1060229"/>
                </a:lnTo>
                <a:lnTo>
                  <a:pt x="446348" y="1060229"/>
                </a:lnTo>
                <a:lnTo>
                  <a:pt x="446348" y="1385866"/>
                </a:lnTo>
                <a:cubicBezTo>
                  <a:pt x="446348" y="1405135"/>
                  <a:pt x="430727" y="1420756"/>
                  <a:pt x="411458" y="1420756"/>
                </a:cubicBezTo>
                <a:lnTo>
                  <a:pt x="373238" y="1420756"/>
                </a:lnTo>
                <a:cubicBezTo>
                  <a:pt x="353969" y="1420756"/>
                  <a:pt x="338348" y="1405135"/>
                  <a:pt x="338348" y="1385866"/>
                </a:cubicBezTo>
                <a:lnTo>
                  <a:pt x="338348" y="1060229"/>
                </a:lnTo>
                <a:lnTo>
                  <a:pt x="126408" y="1060229"/>
                </a:lnTo>
                <a:lnTo>
                  <a:pt x="273931" y="574876"/>
                </a:lnTo>
                <a:cubicBezTo>
                  <a:pt x="161405" y="531048"/>
                  <a:pt x="65927" y="453213"/>
                  <a:pt x="0" y="353991"/>
                </a:cubicBezTo>
                <a:close/>
                <a:moveTo>
                  <a:pt x="486816" y="0"/>
                </a:moveTo>
                <a:cubicBezTo>
                  <a:pt x="604876" y="0"/>
                  <a:pt x="700583" y="95707"/>
                  <a:pt x="700583" y="213767"/>
                </a:cubicBezTo>
                <a:cubicBezTo>
                  <a:pt x="700583" y="331827"/>
                  <a:pt x="604876" y="427534"/>
                  <a:pt x="486816" y="427534"/>
                </a:cubicBezTo>
                <a:cubicBezTo>
                  <a:pt x="368756" y="427534"/>
                  <a:pt x="273049" y="331827"/>
                  <a:pt x="273049" y="213767"/>
                </a:cubicBezTo>
                <a:cubicBezTo>
                  <a:pt x="273049" y="95707"/>
                  <a:pt x="368756" y="0"/>
                  <a:pt x="486816" y="0"/>
                </a:cubicBezTo>
                <a:close/>
              </a:path>
            </a:pathLst>
          </a:custGeom>
          <a:solidFill>
            <a:srgbClr val="2ECC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1022204058"/>
  <p:tag name="MH_LIBRARY" val="GRAPHIC"/>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1873</Words>
  <Application>Microsoft Office PowerPoint</Application>
  <PresentationFormat>自定义</PresentationFormat>
  <Paragraphs>416</Paragraphs>
  <Slides>24</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楷体</vt:lpstr>
      <vt:lpstr>苹方 特粗</vt:lpstr>
      <vt:lpstr>宋体</vt:lpstr>
      <vt:lpstr>微软雅黑</vt:lpstr>
      <vt:lpstr>Arial</vt:lpstr>
      <vt:lpstr>Arial Black</vt:lpstr>
      <vt:lpstr>Calibri</vt:lpstr>
      <vt:lpstr>Calibri Light</vt:lpstr>
      <vt:lpstr>Times New Roman</vt:lpstr>
      <vt:lpstr>Wingdings</vt:lpstr>
      <vt:lpstr>Office Theme</vt:lpstr>
      <vt:lpstr>PowerPoint 演示文稿</vt:lpstr>
      <vt:lpstr>淘璞平台</vt:lpstr>
      <vt:lpstr>我们是谁</vt:lpstr>
      <vt:lpstr>PowerPoint 演示文稿</vt:lpstr>
      <vt:lpstr>行业状况</vt:lpstr>
      <vt:lpstr>解决痛点</vt:lpstr>
      <vt:lpstr>PowerPoint 演示文稿</vt:lpstr>
      <vt:lpstr>平台价值</vt:lpstr>
      <vt:lpstr>平台价值</vt:lpstr>
      <vt:lpstr>PowerPoint 演示文稿</vt:lpstr>
      <vt:lpstr>盈利模式</vt:lpstr>
      <vt:lpstr>PowerPoint 演示文稿</vt:lpstr>
      <vt:lpstr>发展路径</vt:lpstr>
      <vt:lpstr>生态构建</vt:lpstr>
      <vt:lpstr>远景规划</vt:lpstr>
      <vt:lpstr>淘璞发展</vt:lpstr>
      <vt:lpstr>财务预测</vt:lpstr>
      <vt:lpstr>淘璞团队</vt:lpstr>
      <vt:lpstr>淘璞团队</vt:lpstr>
      <vt:lpstr>PowerPoint 演示文稿</vt:lpstr>
      <vt:lpstr>淘璞优势</vt:lpstr>
      <vt:lpstr>竞争优势</vt:lpstr>
      <vt:lpstr>淘璞资源</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Lion</dc:creator>
  <cp:lastModifiedBy>Lion</cp:lastModifiedBy>
  <cp:revision>379</cp:revision>
  <cp:lastPrinted>2017-12-18T14:58:00Z</cp:lastPrinted>
  <dcterms:created xsi:type="dcterms:W3CDTF">2017-10-17T13:26:00Z</dcterms:created>
  <dcterms:modified xsi:type="dcterms:W3CDTF">2017-12-25T13:33:12Z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2017-10-16T00:00:00Z</vt:filetime>
  </property>
  <property fmtid="{D5CDD505-2E9C-101B-9397-08002B2CF9AE}" pid="3" name="LastSaved">
    <vt:filetime>2017-10-17T00:00:00Z</vt:filetime>
  </property>
  <property fmtid="{D5CDD505-2E9C-101B-9397-08002B2CF9AE}" pid="4" name="KSOProductBuildVer">
    <vt:lpwstr>2052-10.1.0.6929</vt:lpwstr>
  </property>
</Properties>
</file>